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xml" ContentType="application/vnd.openxmlformats-officedocument.presentationml.tags+xml"/>
  <Override PartName="/ppt/activeX/activeX1.xml" ContentType="application/vnd.ms-office.activeX+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activeX/activeX2.xml" ContentType="application/vnd.ms-office.activeX+xml"/>
  <Override PartName="/ppt/activeX/activeX3.xml" ContentType="application/vnd.ms-office.activeX+xml"/>
  <Override PartName="/ppt/activeX/activeX4.xml" ContentType="application/vnd.ms-office.activeX+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2" r:id="rId1"/>
    <p:sldMasterId id="2147483999" r:id="rId2"/>
    <p:sldMasterId id="2147483650" r:id="rId3"/>
  </p:sldMasterIdLst>
  <p:notesMasterIdLst>
    <p:notesMasterId r:id="rId214"/>
  </p:notesMasterIdLst>
  <p:sldIdLst>
    <p:sldId id="258" r:id="rId4"/>
    <p:sldId id="585" r:id="rId5"/>
    <p:sldId id="259" r:id="rId6"/>
    <p:sldId id="262" r:id="rId7"/>
    <p:sldId id="261" r:id="rId8"/>
    <p:sldId id="337" r:id="rId9"/>
    <p:sldId id="329" r:id="rId10"/>
    <p:sldId id="260" r:id="rId11"/>
    <p:sldId id="330" r:id="rId12"/>
    <p:sldId id="331" r:id="rId13"/>
    <p:sldId id="338" r:id="rId14"/>
    <p:sldId id="332" r:id="rId15"/>
    <p:sldId id="263" r:id="rId16"/>
    <p:sldId id="264" r:id="rId17"/>
    <p:sldId id="265" r:id="rId18"/>
    <p:sldId id="266" r:id="rId19"/>
    <p:sldId id="267" r:id="rId20"/>
    <p:sldId id="268" r:id="rId21"/>
    <p:sldId id="269" r:id="rId22"/>
    <p:sldId id="270" r:id="rId23"/>
    <p:sldId id="271" r:id="rId24"/>
    <p:sldId id="272" r:id="rId25"/>
    <p:sldId id="303" r:id="rId26"/>
    <p:sldId id="304" r:id="rId27"/>
    <p:sldId id="339" r:id="rId28"/>
    <p:sldId id="340" r:id="rId29"/>
    <p:sldId id="305"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4" r:id="rId44"/>
    <p:sldId id="325" r:id="rId45"/>
    <p:sldId id="273" r:id="rId46"/>
    <p:sldId id="274" r:id="rId47"/>
    <p:sldId id="275" r:id="rId48"/>
    <p:sldId id="277" r:id="rId49"/>
    <p:sldId id="333" r:id="rId50"/>
    <p:sldId id="279" r:id="rId51"/>
    <p:sldId id="334" r:id="rId52"/>
    <p:sldId id="282" r:id="rId53"/>
    <p:sldId id="283" r:id="rId54"/>
    <p:sldId id="322" r:id="rId55"/>
    <p:sldId id="284" r:id="rId56"/>
    <p:sldId id="285" r:id="rId57"/>
    <p:sldId id="341" r:id="rId58"/>
    <p:sldId id="286" r:id="rId59"/>
    <p:sldId id="323" r:id="rId60"/>
    <p:sldId id="287" r:id="rId61"/>
    <p:sldId id="288" r:id="rId62"/>
    <p:sldId id="335" r:id="rId63"/>
    <p:sldId id="336" r:id="rId64"/>
    <p:sldId id="290" r:id="rId65"/>
    <p:sldId id="291" r:id="rId66"/>
    <p:sldId id="292" r:id="rId67"/>
    <p:sldId id="293" r:id="rId68"/>
    <p:sldId id="294" r:id="rId69"/>
    <p:sldId id="295" r:id="rId70"/>
    <p:sldId id="296" r:id="rId71"/>
    <p:sldId id="297" r:id="rId72"/>
    <p:sldId id="298" r:id="rId73"/>
    <p:sldId id="299" r:id="rId74"/>
    <p:sldId id="302" r:id="rId75"/>
    <p:sldId id="256" r:id="rId76"/>
    <p:sldId id="300" r:id="rId77"/>
    <p:sldId id="343" r:id="rId78"/>
    <p:sldId id="344" r:id="rId79"/>
    <p:sldId id="301" r:id="rId80"/>
    <p:sldId id="345" r:id="rId81"/>
    <p:sldId id="346" r:id="rId82"/>
    <p:sldId id="278" r:id="rId83"/>
    <p:sldId id="347" r:id="rId84"/>
    <p:sldId id="348" r:id="rId85"/>
    <p:sldId id="349" r:id="rId86"/>
    <p:sldId id="280" r:id="rId87"/>
    <p:sldId id="350" r:id="rId88"/>
    <p:sldId id="351" r:id="rId89"/>
    <p:sldId id="281" r:id="rId90"/>
    <p:sldId id="352" r:id="rId91"/>
    <p:sldId id="321" r:id="rId92"/>
    <p:sldId id="353" r:id="rId93"/>
    <p:sldId id="354" r:id="rId94"/>
    <p:sldId id="355" r:id="rId95"/>
    <p:sldId id="356" r:id="rId96"/>
    <p:sldId id="307"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71" r:id="rId110"/>
    <p:sldId id="372" r:id="rId111"/>
    <p:sldId id="276"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289" r:id="rId127"/>
    <p:sldId id="387" r:id="rId128"/>
    <p:sldId id="388" r:id="rId129"/>
    <p:sldId id="389" r:id="rId130"/>
    <p:sldId id="390" r:id="rId131"/>
    <p:sldId id="392" r:id="rId132"/>
    <p:sldId id="550" r:id="rId133"/>
    <p:sldId id="551" r:id="rId134"/>
    <p:sldId id="552" r:id="rId135"/>
    <p:sldId id="553" r:id="rId136"/>
    <p:sldId id="554" r:id="rId137"/>
    <p:sldId id="555" r:id="rId138"/>
    <p:sldId id="556" r:id="rId139"/>
    <p:sldId id="557" r:id="rId140"/>
    <p:sldId id="558" r:id="rId141"/>
    <p:sldId id="559" r:id="rId142"/>
    <p:sldId id="560" r:id="rId143"/>
    <p:sldId id="561" r:id="rId144"/>
    <p:sldId id="562" r:id="rId145"/>
    <p:sldId id="563" r:id="rId146"/>
    <p:sldId id="564" r:id="rId147"/>
    <p:sldId id="565" r:id="rId148"/>
    <p:sldId id="566" r:id="rId149"/>
    <p:sldId id="567" r:id="rId150"/>
    <p:sldId id="568" r:id="rId151"/>
    <p:sldId id="569" r:id="rId152"/>
    <p:sldId id="570" r:id="rId153"/>
    <p:sldId id="571" r:id="rId154"/>
    <p:sldId id="572" r:id="rId155"/>
    <p:sldId id="573" r:id="rId156"/>
    <p:sldId id="306" r:id="rId157"/>
    <p:sldId id="574" r:id="rId158"/>
    <p:sldId id="575" r:id="rId159"/>
    <p:sldId id="576" r:id="rId160"/>
    <p:sldId id="577" r:id="rId161"/>
    <p:sldId id="578" r:id="rId162"/>
    <p:sldId id="579" r:id="rId163"/>
    <p:sldId id="580" r:id="rId164"/>
    <p:sldId id="581" r:id="rId165"/>
    <p:sldId id="582" r:id="rId166"/>
    <p:sldId id="583" r:id="rId167"/>
    <p:sldId id="584" r:id="rId168"/>
    <p:sldId id="586" r:id="rId169"/>
    <p:sldId id="587" r:id="rId170"/>
    <p:sldId id="588" r:id="rId171"/>
    <p:sldId id="589" r:id="rId172"/>
    <p:sldId id="590" r:id="rId173"/>
    <p:sldId id="591" r:id="rId174"/>
    <p:sldId id="592" r:id="rId175"/>
    <p:sldId id="593" r:id="rId176"/>
    <p:sldId id="594" r:id="rId177"/>
    <p:sldId id="595" r:id="rId178"/>
    <p:sldId id="596" r:id="rId179"/>
    <p:sldId id="597" r:id="rId180"/>
    <p:sldId id="598" r:id="rId181"/>
    <p:sldId id="599" r:id="rId182"/>
    <p:sldId id="600" r:id="rId183"/>
    <p:sldId id="601" r:id="rId184"/>
    <p:sldId id="327" r:id="rId185"/>
    <p:sldId id="602" r:id="rId186"/>
    <p:sldId id="603" r:id="rId187"/>
    <p:sldId id="604" r:id="rId188"/>
    <p:sldId id="605" r:id="rId189"/>
    <p:sldId id="606" r:id="rId190"/>
    <p:sldId id="607" r:id="rId191"/>
    <p:sldId id="608" r:id="rId192"/>
    <p:sldId id="609" r:id="rId193"/>
    <p:sldId id="610" r:id="rId194"/>
    <p:sldId id="611" r:id="rId195"/>
    <p:sldId id="612" r:id="rId196"/>
    <p:sldId id="613" r:id="rId197"/>
    <p:sldId id="614" r:id="rId198"/>
    <p:sldId id="615" r:id="rId199"/>
    <p:sldId id="616" r:id="rId200"/>
    <p:sldId id="617" r:id="rId201"/>
    <p:sldId id="618" r:id="rId202"/>
    <p:sldId id="619" r:id="rId203"/>
    <p:sldId id="620" r:id="rId204"/>
    <p:sldId id="621" r:id="rId205"/>
    <p:sldId id="622" r:id="rId206"/>
    <p:sldId id="623" r:id="rId207"/>
    <p:sldId id="328" r:id="rId208"/>
    <p:sldId id="624" r:id="rId209"/>
    <p:sldId id="625" r:id="rId210"/>
    <p:sldId id="626" r:id="rId211"/>
    <p:sldId id="627" r:id="rId212"/>
    <p:sldId id="742" r:id="rId21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420"/>
    <a:srgbClr val="333399"/>
    <a:srgbClr val="410082"/>
    <a:srgbClr val="004800"/>
    <a:srgbClr val="007434"/>
    <a:srgbClr val="006600"/>
    <a:srgbClr val="00CC66"/>
    <a:srgbClr val="000000"/>
    <a:srgbClr val="FF0000"/>
    <a:srgbClr val="D7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93" autoAdjust="0"/>
    <p:restoredTop sz="73024" autoAdjust="0"/>
  </p:normalViewPr>
  <p:slideViewPr>
    <p:cSldViewPr>
      <p:cViewPr varScale="1">
        <p:scale>
          <a:sx n="66" d="100"/>
          <a:sy n="66" d="100"/>
        </p:scale>
        <p:origin x="912" y="5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viewProps" Target="view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theme" Target="theme/theme1.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tableStyles" Target="tableStyle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notesMaster" Target="notesMasters/notes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presProps" Target="presProp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C2131C6-79BA-4901-A4CA-88EFB3E905B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defRPr>
            </a:lvl1pPr>
          </a:lstStyle>
          <a:p>
            <a:pPr>
              <a:defRPr/>
            </a:pPr>
            <a:endParaRPr lang="zh-CN" altLang="en-US"/>
          </a:p>
        </p:txBody>
      </p:sp>
      <p:sp>
        <p:nvSpPr>
          <p:cNvPr id="65539" name="Rectangle 3">
            <a:extLst>
              <a:ext uri="{FF2B5EF4-FFF2-40B4-BE49-F238E27FC236}">
                <a16:creationId xmlns:a16="http://schemas.microsoft.com/office/drawing/2014/main" id="{9B03C9A9-C9BB-48AA-BEE6-C6A3D997C582}"/>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endParaRPr lang="en-US" altLang="zh-CN"/>
          </a:p>
        </p:txBody>
      </p:sp>
      <p:sp>
        <p:nvSpPr>
          <p:cNvPr id="11268" name="Rectangle 4">
            <a:extLst>
              <a:ext uri="{FF2B5EF4-FFF2-40B4-BE49-F238E27FC236}">
                <a16:creationId xmlns:a16="http://schemas.microsoft.com/office/drawing/2014/main" id="{7626367D-E449-4341-ADB0-C66F4DC3073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5">
            <a:extLst>
              <a:ext uri="{FF2B5EF4-FFF2-40B4-BE49-F238E27FC236}">
                <a16:creationId xmlns:a16="http://schemas.microsoft.com/office/drawing/2014/main" id="{EE48609D-EA44-4F60-B07B-D6226C06955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5542" name="Rectangle 6">
            <a:extLst>
              <a:ext uri="{FF2B5EF4-FFF2-40B4-BE49-F238E27FC236}">
                <a16:creationId xmlns:a16="http://schemas.microsoft.com/office/drawing/2014/main" id="{74C3395E-2CD5-41FE-85A9-3C154A6047CC}"/>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65543" name="Rectangle 7">
            <a:extLst>
              <a:ext uri="{FF2B5EF4-FFF2-40B4-BE49-F238E27FC236}">
                <a16:creationId xmlns:a16="http://schemas.microsoft.com/office/drawing/2014/main" id="{81F249B1-7909-4B4D-8DAF-5E27605631A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DF253E0-937E-4999-A8DF-46D328EF578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aike.baidu.com/view/1241914.htm"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baike.baidu.com/view/48841.htm" TargetMode="External"/><Relationship Id="rId4" Type="http://schemas.openxmlformats.org/officeDocument/2006/relationships/hyperlink" Target="http://baike.baidu.com/view/1303068.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baike.baidu.com/view/849344.htm"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baike.baidu.com/view/14394.htm" TargetMode="External"/><Relationship Id="rId5" Type="http://schemas.openxmlformats.org/officeDocument/2006/relationships/hyperlink" Target="http://baike.baidu.com/view/1502617.htm" TargetMode="External"/><Relationship Id="rId4" Type="http://schemas.openxmlformats.org/officeDocument/2006/relationships/hyperlink" Target="http://baike.baidu.com/view/183139.ht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baike.baidu.com/item/%E8%90%A5%E5%85%BB%E7%BA%A7/10986654?fromModule=lemma_inlink"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baike.baidu.com/item/%E6%B0%A8/384093" TargetMode="External"/><Relationship Id="rId2" Type="http://schemas.openxmlformats.org/officeDocument/2006/relationships/slide" Target="../slides/slide121.xml"/><Relationship Id="rId1" Type="http://schemas.openxmlformats.org/officeDocument/2006/relationships/notesMaster" Target="../notesMasters/notesMaster1.xml"/><Relationship Id="rId4" Type="http://schemas.openxmlformats.org/officeDocument/2006/relationships/hyperlink" Target="https://baike.baidu.com/item/%E6%B4%BB%E6%80%A7%E6%B1%A1%E6%B3%A5/10863738"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baike.baidu.com/item/%E8%84%B1%E6%B0%AE%E4%BD%9C%E7%94%A8/6588435" TargetMode="External"/><Relationship Id="rId2" Type="http://schemas.openxmlformats.org/officeDocument/2006/relationships/slide" Target="../slides/slide122.xml"/><Relationship Id="rId1" Type="http://schemas.openxmlformats.org/officeDocument/2006/relationships/notesMaster" Target="../notesMasters/notesMaster1.xml"/><Relationship Id="rId5" Type="http://schemas.openxmlformats.org/officeDocument/2006/relationships/hyperlink" Target="https://baike.baidu.com/item/%E6%B0%AE%E6%B0%94/166548" TargetMode="External"/><Relationship Id="rId4" Type="http://schemas.openxmlformats.org/officeDocument/2006/relationships/hyperlink" Target="https://baike.baidu.com/item/%E7%A1%9D%E9%85%B8%E7%9B%90/1517934"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5%A4%A7%E6%B0%94%E5%9C%88/2897177"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baike.baidu.com/item/%E5%B2%A9%E7%9F%B3%E5%9C%88/1197554" TargetMode="External"/><Relationship Id="rId4" Type="http://schemas.openxmlformats.org/officeDocument/2006/relationships/hyperlink" Target="https://baike.baidu.com/item/%E6%B0%B4%E5%9C%88/360276"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baike.baidu.com/item/%E6%84%9F%E8%A7%89%E5%99%A8%E5%AE%98"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baike.baidu.com/item/%E4%B8%A4%E6%A0%96%E7%B1%BB/7515806"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baike.baidu.com/view/114593.htm" TargetMode="External"/><Relationship Id="rId3" Type="http://schemas.openxmlformats.org/officeDocument/2006/relationships/hyperlink" Target="http://baike.baidu.com/view/7039.htm" TargetMode="External"/><Relationship Id="rId7" Type="http://schemas.openxmlformats.org/officeDocument/2006/relationships/hyperlink" Target="http://baike.baidu.com/view/108288.htm" TargetMode="External"/><Relationship Id="rId2" Type="http://schemas.openxmlformats.org/officeDocument/2006/relationships/slide" Target="../slides/slide201.xml"/><Relationship Id="rId1" Type="http://schemas.openxmlformats.org/officeDocument/2006/relationships/notesMaster" Target="../notesMasters/notesMaster1.xml"/><Relationship Id="rId6" Type="http://schemas.openxmlformats.org/officeDocument/2006/relationships/hyperlink" Target="http://baike.baidu.com/view/883599.htm" TargetMode="External"/><Relationship Id="rId5" Type="http://schemas.openxmlformats.org/officeDocument/2006/relationships/hyperlink" Target="http://baike.baidu.com/view/26545.htm" TargetMode="External"/><Relationship Id="rId4" Type="http://schemas.openxmlformats.org/officeDocument/2006/relationships/hyperlink" Target="http://baike.baidu.com/view/30803.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baike.baidu.com/item/%E6%B5%AE%E6%B8%B8" TargetMode="External"/><Relationship Id="rId3" Type="http://schemas.openxmlformats.org/officeDocument/2006/relationships/hyperlink" Target="https://baike.baidu.com/item/%E7%BE%A4%E8%90%BD" TargetMode="External"/><Relationship Id="rId7" Type="http://schemas.openxmlformats.org/officeDocument/2006/relationships/hyperlink" Target="https://baike.baidu.com/item/%E4%B8%A4%E6%A0%96" TargetMode="External"/><Relationship Id="rId12" Type="http://schemas.openxmlformats.org/officeDocument/2006/relationships/hyperlink" Target="https://baike.baidu.com/item/%E5%BE%AE%E8%97%BB" TargetMode="External"/><Relationship Id="rId2" Type="http://schemas.openxmlformats.org/officeDocument/2006/relationships/slide" Target="../slides/slide202.xml"/><Relationship Id="rId1" Type="http://schemas.openxmlformats.org/officeDocument/2006/relationships/notesMaster" Target="../notesMasters/notesMaster1.xml"/><Relationship Id="rId6" Type="http://schemas.openxmlformats.org/officeDocument/2006/relationships/hyperlink" Target="https://baike.baidu.com/item/%E6%B2%BC%E6%B3%BD" TargetMode="External"/><Relationship Id="rId11" Type="http://schemas.openxmlformats.org/officeDocument/2006/relationships/hyperlink" Target="https://baike.baidu.com/item/%E7%B2%98%E8%8F%8C" TargetMode="External"/><Relationship Id="rId5" Type="http://schemas.openxmlformats.org/officeDocument/2006/relationships/hyperlink" Target="https://baike.baidu.com/item/%E7%83%AD%E5%B8%A6%E8%8D%89%E5%8E%9F" TargetMode="External"/><Relationship Id="rId10" Type="http://schemas.openxmlformats.org/officeDocument/2006/relationships/hyperlink" Target="https://baike.baidu.com/item/%E8%95%A8%E7%B1%BB" TargetMode="External"/><Relationship Id="rId4" Type="http://schemas.openxmlformats.org/officeDocument/2006/relationships/hyperlink" Target="https://baike.baidu.com/item/%E7%83%AD%E5%B8%A6%E9%9B%A8%E6%9E%97" TargetMode="External"/><Relationship Id="rId9" Type="http://schemas.openxmlformats.org/officeDocument/2006/relationships/hyperlink" Target="https://baike.baidu.com/item/%E8%8B%94%E8%97%93"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53A2F769-3D84-4685-8D51-59106343D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EE2D15A-65ED-44A9-BDE8-31CB432511A3}" type="slidenum">
              <a:rPr lang="zh-CN" altLang="en-US" smtClean="0"/>
              <a:pPr>
                <a:spcBef>
                  <a:spcPct val="0"/>
                </a:spcBef>
              </a:pPr>
              <a:t>3</a:t>
            </a:fld>
            <a:endParaRPr lang="en-US" altLang="zh-CN"/>
          </a:p>
        </p:txBody>
      </p:sp>
      <p:sp>
        <p:nvSpPr>
          <p:cNvPr id="14339" name="Rectangle 2">
            <a:extLst>
              <a:ext uri="{FF2B5EF4-FFF2-40B4-BE49-F238E27FC236}">
                <a16:creationId xmlns:a16="http://schemas.microsoft.com/office/drawing/2014/main" id="{E9C429E4-3E64-4F27-94AD-3E1C8015EAFE}"/>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69F07BCC-BFAB-4DE8-AE42-9C9BF8B4C5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455F1CF7-57CB-4C9A-B4E4-A60C1BECA6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F667069-657F-479B-8FBA-17A39063289B}" type="slidenum">
              <a:rPr lang="zh-CN" altLang="en-US" smtClean="0"/>
              <a:pPr>
                <a:spcBef>
                  <a:spcPct val="0"/>
                </a:spcBef>
              </a:pPr>
              <a:t>14</a:t>
            </a:fld>
            <a:endParaRPr lang="en-US" altLang="zh-CN"/>
          </a:p>
        </p:txBody>
      </p:sp>
      <p:sp>
        <p:nvSpPr>
          <p:cNvPr id="34819" name="Rectangle 2">
            <a:extLst>
              <a:ext uri="{FF2B5EF4-FFF2-40B4-BE49-F238E27FC236}">
                <a16:creationId xmlns:a16="http://schemas.microsoft.com/office/drawing/2014/main" id="{FDB7A3A5-7BBC-476C-BE5A-30E77AFCF57A}"/>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E2B45354-A922-4CD6-8FA2-658D5220D9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9EFF7581-6319-493A-AEB2-8F7EE0C612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0B53E8-454E-4A71-BD39-7D3A1F3B2F1F}" type="slidenum">
              <a:rPr lang="zh-CN" altLang="en-US" smtClean="0"/>
              <a:pPr>
                <a:spcBef>
                  <a:spcPct val="0"/>
                </a:spcBef>
              </a:pPr>
              <a:t>15</a:t>
            </a:fld>
            <a:endParaRPr lang="en-US" altLang="zh-CN"/>
          </a:p>
        </p:txBody>
      </p:sp>
      <p:sp>
        <p:nvSpPr>
          <p:cNvPr id="36867" name="Rectangle 2">
            <a:extLst>
              <a:ext uri="{FF2B5EF4-FFF2-40B4-BE49-F238E27FC236}">
                <a16:creationId xmlns:a16="http://schemas.microsoft.com/office/drawing/2014/main" id="{0B618B4C-A0F5-42A9-856B-165F2FEA2F2B}"/>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107E2086-7E13-4892-9299-9E6F843B87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犀鸟是一种奇特而珍贵的大型鸟类，体长不一，小者如弯嘴犀鸟属</a:t>
            </a:r>
            <a:r>
              <a:rPr lang="en-US" altLang="zh-CN"/>
              <a:t>(Tockus)</a:t>
            </a:r>
            <a:r>
              <a:rPr lang="zh-CN" altLang="en-US"/>
              <a:t>，长</a:t>
            </a:r>
            <a:r>
              <a:rPr lang="en-US" altLang="zh-CN"/>
              <a:t>40</a:t>
            </a:r>
            <a:r>
              <a:rPr lang="zh-CN" altLang="en-US"/>
              <a:t>公分</a:t>
            </a:r>
            <a:r>
              <a:rPr lang="en-US" altLang="zh-CN"/>
              <a:t>(16</a:t>
            </a:r>
            <a:r>
              <a:rPr lang="zh-CN" altLang="en-US"/>
              <a:t>吋</a:t>
            </a:r>
            <a:r>
              <a:rPr lang="en-US" altLang="zh-CN"/>
              <a:t>)</a:t>
            </a:r>
            <a:r>
              <a:rPr lang="zh-CN" altLang="en-US"/>
              <a:t>；大者如双角犀鸟</a:t>
            </a:r>
            <a:r>
              <a:rPr lang="en-US" altLang="zh-CN"/>
              <a:t>(Buceros bicornus, </a:t>
            </a:r>
            <a:r>
              <a:rPr lang="zh-CN" altLang="en-US"/>
              <a:t>大犀鸟</a:t>
            </a:r>
            <a:r>
              <a:rPr lang="en-US" altLang="zh-CN"/>
              <a:t>)</a:t>
            </a:r>
            <a:r>
              <a:rPr lang="zh-CN" altLang="en-US"/>
              <a:t>，长</a:t>
            </a:r>
            <a:r>
              <a:rPr lang="en-US" altLang="zh-CN"/>
              <a:t>160</a:t>
            </a:r>
            <a:r>
              <a:rPr lang="zh-CN" altLang="en-US"/>
              <a:t>公分</a:t>
            </a:r>
            <a:r>
              <a:rPr lang="en-US" altLang="zh-CN"/>
              <a:t>(63</a:t>
            </a:r>
            <a:r>
              <a:rPr lang="zh-CN" altLang="en-US"/>
              <a:t>吋</a:t>
            </a:r>
            <a:r>
              <a:rPr lang="en-US" altLang="zh-CN"/>
              <a:t>)</a:t>
            </a:r>
            <a:r>
              <a:rPr lang="zh-CN" altLang="en-US"/>
              <a:t>。犀鸟以某些种类上嘴基部的骨质盔突而著名。嘴就占了身长的</a:t>
            </a:r>
            <a:r>
              <a:rPr lang="en-US" altLang="zh-CN"/>
              <a:t>1</a:t>
            </a:r>
            <a:r>
              <a:rPr lang="zh-CN" altLang="en-US"/>
              <a:t>／</a:t>
            </a:r>
            <a:r>
              <a:rPr lang="en-US" altLang="zh-CN"/>
              <a:t>3</a:t>
            </a:r>
            <a:r>
              <a:rPr lang="zh-CN" altLang="en-US"/>
              <a:t>到一半，宽扁的脚趾非常适合在树上的攀爬活动，一双大眼睛上长有粗长的眼睫毛。最古怪的是在它的头上。长有一个铜盔状的突起，叫做盔突，就好像犀牛的角一样，故而得名犀鸟。 </a:t>
            </a:r>
          </a:p>
          <a:p>
            <a:pPr eaLnBrk="1" hangingPunct="1"/>
            <a:r>
              <a:rPr lang="zh-CN" altLang="en-US"/>
              <a:t>蜂猴，别名懒猴、风猴，属懒猴科，体型小，体长</a:t>
            </a:r>
            <a:r>
              <a:rPr lang="en-US" altLang="zh-CN"/>
              <a:t>31</a:t>
            </a:r>
            <a:r>
              <a:rPr lang="zh-CN" altLang="en-US"/>
              <a:t>～</a:t>
            </a:r>
            <a:r>
              <a:rPr lang="en-US" altLang="zh-CN"/>
              <a:t>34.5</a:t>
            </a:r>
            <a:r>
              <a:rPr lang="zh-CN" altLang="en-US"/>
              <a:t>厘米，分布于云南和广西，数量稀少，濒临绝灭，属国家一级保护动物。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30ED61B0-36AA-4004-8676-AA8D93BF87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57EB38-06CD-44C5-BE03-29BFD4338FBB}" type="slidenum">
              <a:rPr lang="zh-CN" altLang="en-US" smtClean="0"/>
              <a:pPr>
                <a:spcBef>
                  <a:spcPct val="0"/>
                </a:spcBef>
              </a:pPr>
              <a:t>16</a:t>
            </a:fld>
            <a:endParaRPr lang="en-US" altLang="zh-CN"/>
          </a:p>
        </p:txBody>
      </p:sp>
      <p:sp>
        <p:nvSpPr>
          <p:cNvPr id="38915" name="Rectangle 2">
            <a:extLst>
              <a:ext uri="{FF2B5EF4-FFF2-40B4-BE49-F238E27FC236}">
                <a16:creationId xmlns:a16="http://schemas.microsoft.com/office/drawing/2014/main" id="{9A9D75FA-8E24-4E41-9A96-9AD638DCAB8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73108A7D-CB52-481F-A2A2-6DE5A0C1BB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3C40895-2ECF-4931-B550-F55E6DDB07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4BEB598-3747-4259-AE24-BADE5F9E49D2}" type="slidenum">
              <a:rPr lang="zh-CN" altLang="en-US" smtClean="0"/>
              <a:pPr>
                <a:spcBef>
                  <a:spcPct val="0"/>
                </a:spcBef>
              </a:pPr>
              <a:t>17</a:t>
            </a:fld>
            <a:endParaRPr lang="en-US" altLang="zh-CN"/>
          </a:p>
        </p:txBody>
      </p:sp>
      <p:sp>
        <p:nvSpPr>
          <p:cNvPr id="40963" name="Rectangle 2">
            <a:extLst>
              <a:ext uri="{FF2B5EF4-FFF2-40B4-BE49-F238E27FC236}">
                <a16:creationId xmlns:a16="http://schemas.microsoft.com/office/drawing/2014/main" id="{E5181182-40BE-4B4E-82AF-3068B3F1B1A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A756EDA3-F902-470B-858C-5073335CB7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C853F9F0-7FBA-4D77-B1D2-63761D9CD3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8917606-CECC-47B0-9B89-F75A9FB9573C}" type="slidenum">
              <a:rPr lang="zh-CN" altLang="en-US" smtClean="0"/>
              <a:pPr>
                <a:spcBef>
                  <a:spcPct val="0"/>
                </a:spcBef>
              </a:pPr>
              <a:t>18</a:t>
            </a:fld>
            <a:endParaRPr lang="en-US" altLang="zh-CN"/>
          </a:p>
        </p:txBody>
      </p:sp>
      <p:sp>
        <p:nvSpPr>
          <p:cNvPr id="43011" name="Rectangle 2">
            <a:extLst>
              <a:ext uri="{FF2B5EF4-FFF2-40B4-BE49-F238E27FC236}">
                <a16:creationId xmlns:a16="http://schemas.microsoft.com/office/drawing/2014/main" id="{0DA2C8E0-D92A-415F-AE99-A1483A4F67E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73440E1A-130A-4810-AF98-8423F050F2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高鼻羚羊：鼻骨高度发育并卷曲，故名。它的角是一种名贵的中药材。像藏羚羊一样，被盗猎者大量捕杀，现今中国的野生种群已经灭绝。</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96CD62E3-7E55-44B2-8795-07B56D461A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3EB1065-1B31-41AA-93CB-CC13CCA6B926}" type="slidenum">
              <a:rPr lang="zh-CN" altLang="en-US" smtClean="0"/>
              <a:pPr>
                <a:spcBef>
                  <a:spcPct val="0"/>
                </a:spcBef>
              </a:pPr>
              <a:t>19</a:t>
            </a:fld>
            <a:endParaRPr lang="en-US" altLang="zh-CN"/>
          </a:p>
        </p:txBody>
      </p:sp>
      <p:sp>
        <p:nvSpPr>
          <p:cNvPr id="45059" name="Rectangle 2">
            <a:extLst>
              <a:ext uri="{FF2B5EF4-FFF2-40B4-BE49-F238E27FC236}">
                <a16:creationId xmlns:a16="http://schemas.microsoft.com/office/drawing/2014/main" id="{46B91A68-52CC-40BD-BEB2-0A63F483E4B7}"/>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2BCD58B1-019F-478B-AF4E-E246FD767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4E38B62D-8226-4A5C-8C21-014A236B25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07B7B63-7839-4AE4-8C7B-3E89040C906A}" type="slidenum">
              <a:rPr lang="zh-CN" altLang="en-US" smtClean="0"/>
              <a:pPr>
                <a:spcBef>
                  <a:spcPct val="0"/>
                </a:spcBef>
              </a:pPr>
              <a:t>20</a:t>
            </a:fld>
            <a:endParaRPr lang="en-US" altLang="zh-CN"/>
          </a:p>
        </p:txBody>
      </p:sp>
      <p:sp>
        <p:nvSpPr>
          <p:cNvPr id="47107" name="Rectangle 2">
            <a:extLst>
              <a:ext uri="{FF2B5EF4-FFF2-40B4-BE49-F238E27FC236}">
                <a16:creationId xmlns:a16="http://schemas.microsoft.com/office/drawing/2014/main" id="{E1BC9F67-CC1D-454A-9970-0008C246EE93}"/>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C0D4570B-6F44-4C34-A414-8043771CC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A31DC472-7FAF-43FD-BDEB-B17ADD5DC0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91E718A-1BD8-4E63-A9CD-FD077FF9F0C5}" type="slidenum">
              <a:rPr lang="zh-CN" altLang="en-US" smtClean="0"/>
              <a:pPr>
                <a:spcBef>
                  <a:spcPct val="0"/>
                </a:spcBef>
              </a:pPr>
              <a:t>21</a:t>
            </a:fld>
            <a:endParaRPr lang="en-US" altLang="zh-CN"/>
          </a:p>
        </p:txBody>
      </p:sp>
      <p:sp>
        <p:nvSpPr>
          <p:cNvPr id="49155" name="Rectangle 2">
            <a:extLst>
              <a:ext uri="{FF2B5EF4-FFF2-40B4-BE49-F238E27FC236}">
                <a16:creationId xmlns:a16="http://schemas.microsoft.com/office/drawing/2014/main" id="{B0B1CFFD-3BA5-4A4C-894E-C22FED931B7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2E2A09E1-E999-4897-85CE-D9072D0329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40ED6D3-DDD0-4B1A-B3EE-DF03643876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6290ACC-7AF6-4406-8377-E65C729774D1}" type="slidenum">
              <a:rPr lang="zh-CN" altLang="en-US" smtClean="0"/>
              <a:pPr>
                <a:spcBef>
                  <a:spcPct val="0"/>
                </a:spcBef>
              </a:pPr>
              <a:t>22</a:t>
            </a:fld>
            <a:endParaRPr lang="en-US" altLang="zh-CN"/>
          </a:p>
        </p:txBody>
      </p:sp>
      <p:sp>
        <p:nvSpPr>
          <p:cNvPr id="51203" name="Rectangle 2">
            <a:extLst>
              <a:ext uri="{FF2B5EF4-FFF2-40B4-BE49-F238E27FC236}">
                <a16:creationId xmlns:a16="http://schemas.microsoft.com/office/drawing/2014/main" id="{D387F6EE-6ED8-4EF0-8099-0EBDD67ECD5D}"/>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3E65324-93C0-43AE-A019-2DE0491BF8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播放视频，蓝色星球</a:t>
            </a:r>
            <a:r>
              <a:rPr lang="en-US" altLang="zh-CN" dirty="0"/>
              <a:t>2-</a:t>
            </a:r>
            <a:r>
              <a:rPr lang="zh-CN" altLang="en-US" dirty="0"/>
              <a:t>深海（普通话版）：</a:t>
            </a:r>
            <a:r>
              <a:rPr lang="en-US" altLang="zh-CN" dirty="0"/>
              <a:t>42</a:t>
            </a:r>
            <a:r>
              <a:rPr lang="zh-CN" altLang="en-US" dirty="0"/>
              <a:t>分</a:t>
            </a:r>
            <a:r>
              <a:rPr lang="en-US" altLang="zh-CN" dirty="0"/>
              <a:t>40</a:t>
            </a:r>
            <a:r>
              <a:rPr lang="zh-CN" altLang="en-US" dirty="0"/>
              <a:t>秒</a:t>
            </a:r>
            <a:r>
              <a:rPr lang="en-US" altLang="zh-CN" dirty="0"/>
              <a:t>-50</a:t>
            </a:r>
            <a:r>
              <a:rPr lang="zh-CN" altLang="en-US" dirty="0"/>
              <a:t>分</a:t>
            </a:r>
            <a:endParaRPr lang="en-US" altLang="zh-CN" dirty="0"/>
          </a:p>
          <a:p>
            <a:r>
              <a:rPr lang="zh-CN" altLang="en-US" dirty="0"/>
              <a:t>或在线播放</a:t>
            </a:r>
            <a:r>
              <a:rPr lang="en-US" altLang="zh-CN" dirty="0"/>
              <a:t>《</a:t>
            </a:r>
            <a:r>
              <a:rPr lang="zh-CN" altLang="en-US" dirty="0"/>
              <a:t>地球脉动</a:t>
            </a:r>
            <a:r>
              <a:rPr lang="en-US" altLang="zh-CN" dirty="0"/>
              <a:t>》</a:t>
            </a:r>
            <a:r>
              <a:rPr lang="zh-CN" altLang="en-US" dirty="0"/>
              <a:t>（英语）：</a:t>
            </a:r>
            <a:r>
              <a:rPr lang="en-US" altLang="zh-CN" dirty="0"/>
              <a:t>23</a:t>
            </a:r>
            <a:r>
              <a:rPr lang="zh-CN" altLang="en-US" dirty="0"/>
              <a:t>分</a:t>
            </a:r>
            <a:r>
              <a:rPr lang="en-US" altLang="zh-CN" dirty="0"/>
              <a:t>50</a:t>
            </a:r>
            <a:r>
              <a:rPr lang="zh-CN" altLang="en-US" dirty="0"/>
              <a:t>秒</a:t>
            </a:r>
            <a:r>
              <a:rPr lang="en-US" altLang="zh-CN" dirty="0"/>
              <a:t>-28</a:t>
            </a:r>
            <a:r>
              <a:rPr lang="zh-CN" altLang="en-US" dirty="0"/>
              <a:t>分</a:t>
            </a:r>
            <a:r>
              <a:rPr lang="en-US" altLang="zh-CN" dirty="0"/>
              <a:t>55</a:t>
            </a:r>
            <a:r>
              <a:rPr lang="zh-CN" altLang="en-US" dirty="0"/>
              <a:t>秒 </a:t>
            </a:r>
          </a:p>
        </p:txBody>
      </p:sp>
      <p:sp>
        <p:nvSpPr>
          <p:cNvPr id="4" name="灯片编号占位符 3"/>
          <p:cNvSpPr>
            <a:spLocks noGrp="1"/>
          </p:cNvSpPr>
          <p:nvPr>
            <p:ph type="sldNum" sz="quarter" idx="5"/>
          </p:nvPr>
        </p:nvSpPr>
        <p:spPr/>
        <p:txBody>
          <a:bodyPr/>
          <a:lstStyle/>
          <a:p>
            <a:pPr>
              <a:defRPr/>
            </a:pPr>
            <a:fld id="{6DF253E0-937E-4999-A8DF-46D328EF5785}" type="slidenum">
              <a:rPr lang="zh-CN" altLang="en-US" smtClean="0"/>
              <a:pPr>
                <a:defRPr/>
              </a:pPr>
              <a:t>24</a:t>
            </a:fld>
            <a:endParaRPr lang="en-US" altLang="zh-CN"/>
          </a:p>
        </p:txBody>
      </p:sp>
    </p:spTree>
    <p:extLst>
      <p:ext uri="{BB962C8B-B14F-4D97-AF65-F5344CB8AC3E}">
        <p14:creationId xmlns:p14="http://schemas.microsoft.com/office/powerpoint/2010/main" val="86108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A3E9694-2EB0-432D-83CC-926FF45F9E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AFCB334-3888-49F9-AB91-09AC96CEA84C}" type="slidenum">
              <a:rPr lang="zh-CN" altLang="en-US" smtClean="0"/>
              <a:pPr>
                <a:spcBef>
                  <a:spcPct val="0"/>
                </a:spcBef>
              </a:pPr>
              <a:t>4</a:t>
            </a:fld>
            <a:endParaRPr lang="en-US" altLang="zh-CN"/>
          </a:p>
        </p:txBody>
      </p:sp>
      <p:sp>
        <p:nvSpPr>
          <p:cNvPr id="16387" name="Rectangle 2">
            <a:extLst>
              <a:ext uri="{FF2B5EF4-FFF2-40B4-BE49-F238E27FC236}">
                <a16:creationId xmlns:a16="http://schemas.microsoft.com/office/drawing/2014/main" id="{96E0EDDB-E2EA-478F-A469-E1C6229BFFEB}"/>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9A6FFD64-FF58-46CE-93DF-CBD106EB2C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A6910667-ADC9-45F5-A9E3-219EF020C3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900DED2-B688-4BD0-BAC1-0F5E9BA1FC6C}" type="slidenum">
              <a:rPr lang="zh-CN" altLang="en-US" smtClean="0"/>
              <a:pPr>
                <a:spcBef>
                  <a:spcPct val="0"/>
                </a:spcBef>
              </a:pPr>
              <a:t>43</a:t>
            </a:fld>
            <a:endParaRPr lang="en-US" altLang="zh-CN"/>
          </a:p>
        </p:txBody>
      </p:sp>
      <p:sp>
        <p:nvSpPr>
          <p:cNvPr id="73731" name="Rectangle 2">
            <a:extLst>
              <a:ext uri="{FF2B5EF4-FFF2-40B4-BE49-F238E27FC236}">
                <a16:creationId xmlns:a16="http://schemas.microsoft.com/office/drawing/2014/main" id="{34A24F24-43D9-49BE-A599-E4480BB380C2}"/>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FE045C09-0D33-42A1-A258-9845701D7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可以播放视频：</a:t>
            </a:r>
            <a:endParaRPr lang="en-US" altLang="zh-CN" dirty="0"/>
          </a:p>
          <a:p>
            <a:pPr marL="228600" indent="-228600" eaLnBrk="1" hangingPunct="1">
              <a:buAutoNum type="arabicPeriod"/>
            </a:pPr>
            <a:r>
              <a:rPr lang="zh-CN" altLang="en-US" dirty="0"/>
              <a:t>加拉帕戈斯群岛</a:t>
            </a:r>
            <a:r>
              <a:rPr lang="en-US" altLang="zh-CN" dirty="0"/>
              <a:t>1</a:t>
            </a:r>
            <a:r>
              <a:rPr lang="zh-CN" altLang="en-US" dirty="0"/>
              <a:t>：</a:t>
            </a:r>
            <a:r>
              <a:rPr lang="en-US" altLang="zh-CN" dirty="0"/>
              <a:t>16</a:t>
            </a:r>
            <a:r>
              <a:rPr lang="zh-CN" altLang="en-US" dirty="0"/>
              <a:t>分</a:t>
            </a:r>
            <a:r>
              <a:rPr lang="en-US" altLang="zh-CN" dirty="0"/>
              <a:t>30</a:t>
            </a:r>
            <a:r>
              <a:rPr lang="zh-CN" altLang="en-US" dirty="0"/>
              <a:t>秒</a:t>
            </a:r>
            <a:r>
              <a:rPr lang="en-US" altLang="zh-CN" dirty="0"/>
              <a:t>-18</a:t>
            </a:r>
            <a:r>
              <a:rPr lang="zh-CN" altLang="en-US" dirty="0"/>
              <a:t>分</a:t>
            </a:r>
            <a:r>
              <a:rPr lang="en-US" altLang="zh-CN" dirty="0"/>
              <a:t>50</a:t>
            </a:r>
            <a:r>
              <a:rPr lang="zh-CN" altLang="en-US" dirty="0"/>
              <a:t>秒，红树林</a:t>
            </a:r>
            <a:endParaRPr lang="en-US" altLang="zh-CN" dirty="0"/>
          </a:p>
          <a:p>
            <a:pPr marL="228600" indent="-228600" eaLnBrk="1" hangingPunct="1">
              <a:buAutoNum type="arabicPeriod"/>
            </a:pPr>
            <a:r>
              <a:rPr lang="zh-CN" altLang="en-US" dirty="0"/>
              <a:t>西溪湿地：</a:t>
            </a:r>
            <a:r>
              <a:rPr lang="en-US" altLang="zh-CN" sz="1800" b="1" kern="100" dirty="0">
                <a:effectLst/>
                <a:latin typeface="Times New Roman" panose="02020603050405020304" pitchFamily="18" charset="0"/>
                <a:ea typeface="宋体" panose="02010600030101010101" pitchFamily="2" charset="-122"/>
              </a:rPr>
              <a:t>28”</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rPr>
              <a:t>4’15”</a:t>
            </a:r>
            <a:endParaRPr lang="en-US" altLang="zh-CN" dirty="0"/>
          </a:p>
          <a:p>
            <a:pPr eaLnBrk="1" hangingPunct="1"/>
            <a:r>
              <a:rPr lang="zh-CN" altLang="en-US" dirty="0"/>
              <a:t>湿地与森林、海洋并称全球三大生态系统，具有维护生态安全、保护生物多样性等功能，故人们把湿地称为“地球之肾”、天然水库和天然物种库。 </a:t>
            </a:r>
            <a:endParaRPr lang="en-US" altLang="zh-CN" dirty="0"/>
          </a:p>
          <a:p>
            <a:pPr eaLnBrk="1" hangingPunct="1"/>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低能海岸：</a:t>
            </a:r>
            <a:r>
              <a:rPr lang="zh-CN" altLang="en-US" dirty="0">
                <a:solidFill>
                  <a:srgbClr val="333333"/>
                </a:solidFill>
                <a:latin typeface="微软雅黑" panose="020B0503020204020204" pitchFamily="34" charset="-122"/>
                <a:ea typeface="微软雅黑" panose="020B0503020204020204" pitchFamily="34" charset="-122"/>
              </a:rPr>
              <a:t>受海岬等保护而免受强浪作用，平均破波高小于</a:t>
            </a:r>
            <a:r>
              <a:rPr lang="en-US" altLang="zh-CN" dirty="0">
                <a:solidFill>
                  <a:srgbClr val="333333"/>
                </a:solidFill>
                <a:latin typeface="微软雅黑" panose="020B0503020204020204" pitchFamily="34" charset="-122"/>
                <a:ea typeface="微软雅黑" panose="020B0503020204020204" pitchFamily="34" charset="-122"/>
              </a:rPr>
              <a:t>10cm, </a:t>
            </a:r>
            <a:r>
              <a:rPr lang="zh-CN" altLang="en-US" dirty="0">
                <a:solidFill>
                  <a:srgbClr val="333333"/>
                </a:solidFill>
                <a:latin typeface="微软雅黑" panose="020B0503020204020204" pitchFamily="34" charset="-122"/>
                <a:ea typeface="微软雅黑" panose="020B0503020204020204" pitchFamily="34" charset="-122"/>
              </a:rPr>
              <a:t>主要受陆地风或其他海岸动力因子影响的底坡宽缓的海岸。</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B13258B1-A562-4CB4-92DD-B2191301E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C461AB5-F3F9-466E-9E54-BD8BF53306AD}" type="slidenum">
              <a:rPr lang="zh-CN" altLang="en-US" smtClean="0"/>
              <a:pPr>
                <a:spcBef>
                  <a:spcPct val="0"/>
                </a:spcBef>
              </a:pPr>
              <a:t>44</a:t>
            </a:fld>
            <a:endParaRPr lang="en-US" altLang="zh-CN"/>
          </a:p>
        </p:txBody>
      </p:sp>
      <p:sp>
        <p:nvSpPr>
          <p:cNvPr id="75779" name="Rectangle 2">
            <a:extLst>
              <a:ext uri="{FF2B5EF4-FFF2-40B4-BE49-F238E27FC236}">
                <a16:creationId xmlns:a16="http://schemas.microsoft.com/office/drawing/2014/main" id="{440B8E46-7980-40A2-B918-59FD6C815A46}"/>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A8F099D5-32CD-4B08-A6F1-F88D78D8C0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b="1">
                <a:solidFill>
                  <a:srgbClr val="4A1D4F"/>
                </a:solidFill>
              </a:rPr>
              <a:t>泥炭地：</a:t>
            </a:r>
            <a:r>
              <a:rPr lang="zh-CN" altLang="en-US"/>
              <a:t>即泥炭土</a:t>
            </a:r>
            <a:r>
              <a:rPr lang="en-US" altLang="zh-CN"/>
              <a:t>(</a:t>
            </a:r>
            <a:r>
              <a:rPr lang="zh-CN" altLang="en-US"/>
              <a:t>即草炭土</a:t>
            </a:r>
            <a:r>
              <a:rPr lang="en-US" altLang="zh-CN"/>
              <a:t>)</a:t>
            </a:r>
            <a:r>
              <a:rPr lang="zh-CN" altLang="en-US"/>
              <a:t>。泥炭，又称黑土、草炭，是古代低温、湿地的植物遗体，被埋在地下，经数千万年的堆积，在气温较低、雨水较少或缺少空气的条件下，植物残体缓慢分解而形成的特殊有机物，多呈棕黄色或浅褐色。我国北方地区分布较多，南方地区只在一些山谷低洼地表土下有零星分布。它是一种很好的栽培基质。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D2F3DA22-7AE5-4E20-A99C-9D6E8BA1A1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407C86E-8F81-4F12-BAEE-D39A2B6B5615}" type="slidenum">
              <a:rPr lang="zh-CN" altLang="en-US" smtClean="0"/>
              <a:pPr>
                <a:spcBef>
                  <a:spcPct val="0"/>
                </a:spcBef>
              </a:pPr>
              <a:t>45</a:t>
            </a:fld>
            <a:endParaRPr lang="en-US" altLang="zh-CN"/>
          </a:p>
        </p:txBody>
      </p:sp>
      <p:sp>
        <p:nvSpPr>
          <p:cNvPr id="77827" name="Rectangle 2">
            <a:extLst>
              <a:ext uri="{FF2B5EF4-FFF2-40B4-BE49-F238E27FC236}">
                <a16:creationId xmlns:a16="http://schemas.microsoft.com/office/drawing/2014/main" id="{AFD95E04-1EF1-4111-9A64-DADF76E810C6}"/>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1BAB4CE4-808E-4E5C-AAA7-CA02401846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D43F547-CA78-41B4-85E5-696707FCAC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3F85A2D-303E-49A3-95AC-804D30C94FFE}" type="slidenum">
              <a:rPr lang="zh-CN" altLang="en-US" smtClean="0"/>
              <a:pPr>
                <a:spcBef>
                  <a:spcPct val="0"/>
                </a:spcBef>
              </a:pPr>
              <a:t>46</a:t>
            </a:fld>
            <a:endParaRPr lang="en-US" altLang="zh-CN"/>
          </a:p>
        </p:txBody>
      </p:sp>
      <p:sp>
        <p:nvSpPr>
          <p:cNvPr id="79875" name="Rectangle 2">
            <a:extLst>
              <a:ext uri="{FF2B5EF4-FFF2-40B4-BE49-F238E27FC236}">
                <a16:creationId xmlns:a16="http://schemas.microsoft.com/office/drawing/2014/main" id="{D5B62184-AE00-47C5-83FA-3BD7CBC62AE5}"/>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5073413D-D6E5-4D22-9CD2-BD9E9EB6FB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555EEC82-772F-41E7-BB36-B5E6A90A99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F4C612-38F0-41B2-BEEA-EF4ADE062837}" type="slidenum">
              <a:rPr lang="zh-CN" altLang="en-US" smtClean="0"/>
              <a:pPr/>
              <a:t>49</a:t>
            </a:fld>
            <a:endParaRPr lang="en-US" altLang="zh-CN"/>
          </a:p>
        </p:txBody>
      </p:sp>
      <p:sp>
        <p:nvSpPr>
          <p:cNvPr id="83971" name="Rectangle 2">
            <a:extLst>
              <a:ext uri="{FF2B5EF4-FFF2-40B4-BE49-F238E27FC236}">
                <a16:creationId xmlns:a16="http://schemas.microsoft.com/office/drawing/2014/main" id="{8AB251D3-51D0-435E-A1BF-54EE8D5ABEE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B36AE4D4-8947-49F2-9026-EB58A7A0BBE2}"/>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生产者：主要指绿色植物，也包括蓝绿藻和一些光合细菌，是能利用简单的无机物质制造食物的自养生物。在生态系统中起主导作用。</a:t>
            </a:r>
            <a:endParaRPr lang="en-US" altLang="zh-CN" dirty="0"/>
          </a:p>
          <a:p>
            <a:pPr eaLnBrk="1" hangingPunct="1">
              <a:spcBef>
                <a:spcPct val="0"/>
              </a:spcBef>
            </a:pPr>
            <a:r>
              <a:rPr lang="zh-CN" altLang="en-US" dirty="0"/>
              <a:t>光合作用自养生物，在同化作用过程中，能够直接把从外界环境摄取的无机物转变成为自身的组成物质，并储存了能量的一种新陈代谢生物类型。</a:t>
            </a:r>
            <a:endParaRPr lang="en-US" altLang="zh-CN" dirty="0"/>
          </a:p>
          <a:p>
            <a:pPr eaLnBrk="1" hangingPunct="1">
              <a:spcBef>
                <a:spcPct val="0"/>
              </a:spcBef>
            </a:pPr>
            <a:r>
              <a:rPr lang="zh-CN" altLang="en-US" dirty="0"/>
              <a:t>异养生物，主要指以其他生物为食的各种动物，包括植食动物、肉食动物、杂食动物和寄生动物等。</a:t>
            </a:r>
            <a:endParaRPr lang="en-US" altLang="zh-CN" dirty="0"/>
          </a:p>
          <a:p>
            <a:pPr eaLnBrk="1" hangingPunct="1">
              <a:spcBef>
                <a:spcPct val="0"/>
              </a:spcBef>
            </a:pPr>
            <a:r>
              <a:rPr lang="zh-CN" altLang="en-US" dirty="0">
                <a:solidFill>
                  <a:srgbClr val="333333"/>
                </a:solidFill>
              </a:rPr>
              <a:t>生态系统的组成成分：非生物的物质和能量、生产者、消费者、分解者。其中生产者为主要成分。</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6DF253E0-937E-4999-A8DF-46D328EF5785}" type="slidenum">
              <a:rPr lang="zh-CN" altLang="en-US" smtClean="0"/>
              <a:pPr>
                <a:defRPr/>
              </a:pPr>
              <a:t>50</a:t>
            </a:fld>
            <a:endParaRPr lang="en-US" altLang="zh-CN"/>
          </a:p>
        </p:txBody>
      </p:sp>
    </p:spTree>
    <p:extLst>
      <p:ext uri="{BB962C8B-B14F-4D97-AF65-F5344CB8AC3E}">
        <p14:creationId xmlns:p14="http://schemas.microsoft.com/office/powerpoint/2010/main" val="3817864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3C2ADD6C-9285-4ECD-BA5D-7DBA9F6AF2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DA45C6C-2E45-431A-B86C-FE5D9C59DFEC}" type="slidenum">
              <a:rPr lang="zh-CN" altLang="en-US" smtClean="0"/>
              <a:pPr>
                <a:spcBef>
                  <a:spcPct val="0"/>
                </a:spcBef>
              </a:pPr>
              <a:t>51</a:t>
            </a:fld>
            <a:endParaRPr lang="en-US" altLang="zh-CN"/>
          </a:p>
        </p:txBody>
      </p:sp>
      <p:sp>
        <p:nvSpPr>
          <p:cNvPr id="87043" name="Rectangle 2">
            <a:extLst>
              <a:ext uri="{FF2B5EF4-FFF2-40B4-BE49-F238E27FC236}">
                <a16:creationId xmlns:a16="http://schemas.microsoft.com/office/drawing/2014/main" id="{FA47841E-6955-4DF7-9DF0-D7ACB04A7316}"/>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CE4E8335-550D-4F31-ABF7-753A4C22E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硝化细菌 </a:t>
            </a:r>
            <a:r>
              <a:rPr lang="en-US" altLang="zh-CN"/>
              <a:t>( nitrifying ) </a:t>
            </a:r>
            <a:r>
              <a:rPr lang="zh-CN" altLang="en-US"/>
              <a:t>是一种好氧性细菌，包括亚硝酸菌和硝酸菌。</a:t>
            </a:r>
            <a:r>
              <a:rPr lang="zh-CN" altLang="en-US">
                <a:hlinkClick r:id="rId3"/>
              </a:rPr>
              <a:t>亚硝酸细菌</a:t>
            </a:r>
            <a:r>
              <a:rPr lang="zh-CN" altLang="en-US"/>
              <a:t>将氨氧化成</a:t>
            </a:r>
            <a:r>
              <a:rPr lang="zh-CN" altLang="en-US">
                <a:hlinkClick r:id="rId4"/>
              </a:rPr>
              <a:t>亚硝酸</a:t>
            </a:r>
            <a:r>
              <a:rPr lang="zh-CN" altLang="en-US"/>
              <a:t>。硝酸细菌将亚硝酸氧化成</a:t>
            </a:r>
            <a:r>
              <a:rPr lang="zh-CN" altLang="en-US">
                <a:hlinkClick r:id="rId5"/>
              </a:rPr>
              <a:t>硝酸</a:t>
            </a:r>
            <a:r>
              <a:rPr lang="zh-CN" altLang="en-US"/>
              <a:t>。这两类菌能分别从以上氧化过程中获得生长所需要的能量。硝化细菌在自然界氮素循环中具有重要作用。这两类菌通常生活在一起，避免了亚硝酸盐在土壤中的积累，有利于机体正常生长。土壤中的氨或铵盐必需在以上两类细菌的共同作用下才能转变为硝酸盐，从而增加植物可利用的氮素营养。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7DBDC513-D853-48FF-88DE-49937BB679F8}"/>
              </a:ext>
            </a:extLst>
          </p:cNvPr>
          <p:cNvSpPr>
            <a:spLocks noGrp="1" noRot="1" noChangeAspect="1" noChangeArrowheads="1" noTextEdit="1"/>
          </p:cNvSpPr>
          <p:nvPr>
            <p:ph type="sldImg"/>
          </p:nvPr>
        </p:nvSpPr>
        <p:spPr>
          <a:ln/>
        </p:spPr>
      </p:sp>
      <p:sp>
        <p:nvSpPr>
          <p:cNvPr id="89091" name="备注占位符 2">
            <a:extLst>
              <a:ext uri="{FF2B5EF4-FFF2-40B4-BE49-F238E27FC236}">
                <a16:creationId xmlns:a16="http://schemas.microsoft.com/office/drawing/2014/main" id="{E7E70CF2-538C-455C-9E2B-A1F41B93A6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b="0" i="0" dirty="0">
                <a:solidFill>
                  <a:srgbClr val="333333"/>
                </a:solidFill>
                <a:effectLst/>
                <a:latin typeface="arial" panose="020B0604020202020204" pitchFamily="34" charset="0"/>
              </a:rPr>
              <a:t>乌鸦：杂食性，吃谷物、浆果、昆虫、腐肉及其他鸟类的蛋。很多种类喜食腐肉。不是完全意义上的分解者。</a:t>
            </a:r>
            <a:endParaRPr lang="en-US" altLang="zh-CN" b="0" i="0" dirty="0">
              <a:solidFill>
                <a:srgbClr val="333333"/>
              </a:solidFill>
              <a:effectLst/>
              <a:latin typeface="arial" panose="020B0604020202020204" pitchFamily="34" charset="0"/>
            </a:endParaRPr>
          </a:p>
          <a:p>
            <a:pPr eaLnBrk="1" hangingPunct="1">
              <a:spcBef>
                <a:spcPct val="0"/>
              </a:spcBef>
            </a:pPr>
            <a:r>
              <a:rPr lang="zh-CN" altLang="en-US" b="0" i="0" dirty="0">
                <a:solidFill>
                  <a:srgbClr val="333333"/>
                </a:solidFill>
                <a:effectLst/>
                <a:latin typeface="Arial" panose="020B0604020202020204" pitchFamily="34" charset="0"/>
              </a:rPr>
              <a:t>螃蟹：植食为主的椰子蟹不是分解者，但大部分</a:t>
            </a:r>
            <a:r>
              <a:rPr lang="zh-CN" altLang="en-US" b="0" i="0" dirty="0">
                <a:solidFill>
                  <a:srgbClr val="F73131"/>
                </a:solidFill>
                <a:effectLst/>
                <a:latin typeface="Arial" panose="020B0604020202020204" pitchFamily="34" charset="0"/>
              </a:rPr>
              <a:t>螃蟹都是</a:t>
            </a:r>
            <a:r>
              <a:rPr lang="zh-CN" altLang="en-US" b="0" i="0" dirty="0">
                <a:solidFill>
                  <a:srgbClr val="333333"/>
                </a:solidFill>
                <a:effectLst/>
                <a:latin typeface="Arial" panose="020B0604020202020204" pitchFamily="34" charset="0"/>
              </a:rPr>
              <a:t>机会主义者，遇到啥能吃的都会吃，大部分螃蟹都有食腐习性，所以可以认为大部分</a:t>
            </a:r>
            <a:r>
              <a:rPr lang="zh-CN" altLang="en-US" b="0" i="0" dirty="0">
                <a:solidFill>
                  <a:srgbClr val="F73131"/>
                </a:solidFill>
                <a:effectLst/>
                <a:latin typeface="Arial" panose="020B0604020202020204" pitchFamily="34" charset="0"/>
              </a:rPr>
              <a:t>螃蟹都是分解者。</a:t>
            </a:r>
            <a:endParaRPr lang="en-US" altLang="zh-CN" b="0" i="0" dirty="0">
              <a:solidFill>
                <a:srgbClr val="F73131"/>
              </a:solidFill>
              <a:effectLst/>
              <a:latin typeface="Arial" panose="020B0604020202020204" pitchFamily="34" charset="0"/>
            </a:endParaRPr>
          </a:p>
          <a:p>
            <a:pPr eaLnBrk="1" hangingPunct="1">
              <a:spcBef>
                <a:spcPct val="0"/>
              </a:spcBef>
            </a:pPr>
            <a:r>
              <a:rPr lang="zh-CN" altLang="en-US" b="0" i="0" dirty="0">
                <a:solidFill>
                  <a:srgbClr val="333333"/>
                </a:solidFill>
                <a:effectLst/>
                <a:latin typeface="Arial" panose="020B0604020202020204" pitchFamily="34" charset="0"/>
              </a:rPr>
              <a:t>秃鹫属于分解者。 因为秃鹫以大型动物的尸体为食</a:t>
            </a:r>
            <a:endParaRPr lang="en-US" altLang="zh-CN" b="0" i="0" dirty="0">
              <a:solidFill>
                <a:srgbClr val="F73131"/>
              </a:solidFill>
              <a:effectLst/>
              <a:latin typeface="Arial" panose="020B0604020202020204" pitchFamily="34" charset="0"/>
            </a:endParaRPr>
          </a:p>
          <a:p>
            <a:pPr eaLnBrk="1" hangingPunct="1">
              <a:spcBef>
                <a:spcPct val="0"/>
              </a:spcBef>
            </a:pPr>
            <a:r>
              <a:rPr lang="zh-CN" altLang="en-US" b="0" i="0" dirty="0">
                <a:solidFill>
                  <a:srgbClr val="F73131"/>
                </a:solidFill>
                <a:effectLst/>
                <a:latin typeface="Arial" panose="020B0604020202020204" pitchFamily="34" charset="0"/>
              </a:rPr>
              <a:t>蚯蚓是</a:t>
            </a:r>
            <a:r>
              <a:rPr lang="zh-CN" altLang="en-US" b="0" i="0" dirty="0">
                <a:solidFill>
                  <a:srgbClr val="222222"/>
                </a:solidFill>
                <a:effectLst/>
                <a:latin typeface="Arial" panose="020B0604020202020204" pitchFamily="34" charset="0"/>
              </a:rPr>
              <a:t>腐食性动物，能将生态系统中的有机物分解成无机物如二氧化碳、水和无机盐等，供给绿色植物再利用．因此蚯蚓在生态系统中属于</a:t>
            </a:r>
            <a:r>
              <a:rPr lang="zh-CN" altLang="en-US" b="0" i="0" dirty="0">
                <a:solidFill>
                  <a:srgbClr val="F73131"/>
                </a:solidFill>
                <a:effectLst/>
                <a:latin typeface="Arial" panose="020B0604020202020204" pitchFamily="34" charset="0"/>
              </a:rPr>
              <a:t>分解者</a:t>
            </a:r>
            <a:endParaRPr lang="en-US" altLang="zh-CN" b="0" i="0" dirty="0">
              <a:solidFill>
                <a:srgbClr val="333333"/>
              </a:solidFill>
              <a:effectLst/>
              <a:latin typeface="arial" panose="020B0604020202020204" pitchFamily="34" charset="0"/>
            </a:endParaRPr>
          </a:p>
          <a:p>
            <a:pPr eaLnBrk="1" hangingPunct="1">
              <a:spcBef>
                <a:spcPct val="0"/>
              </a:spcBef>
            </a:pPr>
            <a:endParaRPr lang="zh-CN" altLang="en-US" dirty="0"/>
          </a:p>
        </p:txBody>
      </p:sp>
      <p:sp>
        <p:nvSpPr>
          <p:cNvPr id="89092" name="灯片编号占位符 3">
            <a:extLst>
              <a:ext uri="{FF2B5EF4-FFF2-40B4-BE49-F238E27FC236}">
                <a16:creationId xmlns:a16="http://schemas.microsoft.com/office/drawing/2014/main" id="{FF994B42-F015-491C-A817-E4E434A597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F8E08B-4622-4F0B-AF72-976C52BBCE25}" type="slidenum">
              <a:rPr lang="zh-CN" altLang="en-US" smtClean="0"/>
              <a:pPr/>
              <a:t>52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D95739D-4FFB-455D-808D-E26229BE42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E973356-FEC0-413E-88EF-8373FD95628D}" type="slidenum">
              <a:rPr lang="zh-CN" altLang="en-US" smtClean="0"/>
              <a:pPr>
                <a:spcBef>
                  <a:spcPct val="0"/>
                </a:spcBef>
              </a:pPr>
              <a:t>56</a:t>
            </a:fld>
            <a:endParaRPr lang="en-US" altLang="zh-CN"/>
          </a:p>
        </p:txBody>
      </p:sp>
      <p:sp>
        <p:nvSpPr>
          <p:cNvPr id="93187" name="Rectangle 2">
            <a:extLst>
              <a:ext uri="{FF2B5EF4-FFF2-40B4-BE49-F238E27FC236}">
                <a16:creationId xmlns:a16="http://schemas.microsoft.com/office/drawing/2014/main" id="{2E96507D-60F0-4267-B51F-463F179ACAF5}"/>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8429A4A1-B74A-4AEC-A3B6-ED6580786DB4}"/>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88F11F05-8A2C-4712-8E61-A57B5E2EB590}"/>
              </a:ext>
            </a:extLst>
          </p:cNvPr>
          <p:cNvSpPr>
            <a:spLocks noGrp="1" noRot="1" noChangeAspect="1" noChangeArrowheads="1" noTextEdit="1"/>
          </p:cNvSpPr>
          <p:nvPr>
            <p:ph type="sldImg"/>
          </p:nvPr>
        </p:nvSpPr>
        <p:spPr>
          <a:ln/>
        </p:spPr>
      </p:sp>
      <p:sp>
        <p:nvSpPr>
          <p:cNvPr id="95235" name="备注占位符 2">
            <a:extLst>
              <a:ext uri="{FF2B5EF4-FFF2-40B4-BE49-F238E27FC236}">
                <a16:creationId xmlns:a16="http://schemas.microsoft.com/office/drawing/2014/main" id="{4949AC83-CDD6-4076-8C26-E3E87C4731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95236" name="灯片编号占位符 3">
            <a:extLst>
              <a:ext uri="{FF2B5EF4-FFF2-40B4-BE49-F238E27FC236}">
                <a16:creationId xmlns:a16="http://schemas.microsoft.com/office/drawing/2014/main" id="{A27E9B01-3E2C-4353-AA03-945161BCB5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901BD0-EE3F-4AAF-A9E9-E98048C94333}" type="slidenum">
              <a:rPr lang="zh-CN" altLang="en-US" smtClean="0"/>
              <a:pPr/>
              <a:t>57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32E8642B-EA16-4D23-8B29-24C65203F4FA}"/>
              </a:ext>
            </a:extLst>
          </p:cNvPr>
          <p:cNvSpPr>
            <a:spLocks noGrp="1" noRot="1" noChangeAspect="1" noChangeArrowheads="1" noTextEdit="1"/>
          </p:cNvSpPr>
          <p:nvPr>
            <p:ph type="sldImg"/>
          </p:nvPr>
        </p:nvSpPr>
        <p:spPr>
          <a:ln/>
        </p:spPr>
      </p:sp>
      <p:sp>
        <p:nvSpPr>
          <p:cNvPr id="19459" name="备注占位符 2">
            <a:extLst>
              <a:ext uri="{FF2B5EF4-FFF2-40B4-BE49-F238E27FC236}">
                <a16:creationId xmlns:a16="http://schemas.microsoft.com/office/drawing/2014/main" id="{3A4D2831-B441-423B-9A54-0D52010D70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环境因子主要由以下几个方面组成：光因子，包括热量和温度因子，它们对植物是最为重要的；水因子，包括与供水有关的诸多因子和湿度因子，它们对植物有决定意义；地学因子，包括与山脉、陆地、江河、海洋有关联的地质地貌、高度、深度、纬度等；地理因子，它们对生物的分布有决定意义；气候因子，对生物生活与繁殖的周期波动有决定意义； 土壤因子，包括地质、结构以及土壤中水、肥、气、热的供应以及与物质循环有关的因子，它们对植物的生活有直接的影响； 化学因子，包括水土中的营养盐、有机质含量、盐度与酸度、微量元素等因子，此外食物因子和营养因子也属于化学因子。 </a:t>
            </a:r>
          </a:p>
          <a:p>
            <a:endParaRPr lang="zh-CN" altLang="en-US"/>
          </a:p>
        </p:txBody>
      </p:sp>
      <p:sp>
        <p:nvSpPr>
          <p:cNvPr id="19460" name="灯片编号占位符 3">
            <a:extLst>
              <a:ext uri="{FF2B5EF4-FFF2-40B4-BE49-F238E27FC236}">
                <a16:creationId xmlns:a16="http://schemas.microsoft.com/office/drawing/2014/main" id="{B8FC0BC7-BCBD-48F9-9134-4FF0C6C8A3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D9BF15-DC07-4CB2-8D5C-66C0D532C856}" type="slidenum">
              <a:rPr lang="zh-CN" altLang="en-US" smtClean="0"/>
              <a:pPr/>
              <a:t>6</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分解者的作用不是一类生物所能完成的，不同的阶段需要不同的生物来完成。所以分解者不属于任何一个营养级。分解者</a:t>
            </a:r>
            <a:r>
              <a:rPr lang="zh-CN" altLang="en-US" sz="1200" b="0" i="0" kern="1200" dirty="0">
                <a:solidFill>
                  <a:schemeClr val="tx1"/>
                </a:solidFill>
                <a:effectLst/>
                <a:latin typeface="Arial" pitchFamily="34" charset="0"/>
                <a:ea typeface="+mn-ea"/>
                <a:cs typeface="+mn-cs"/>
              </a:rPr>
              <a:t>不能与动植物构成捕食关系</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不能进入捕食链</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因此不占营养级</a:t>
            </a:r>
            <a:endParaRPr lang="zh-CN" altLang="en-US" dirty="0"/>
          </a:p>
        </p:txBody>
      </p:sp>
      <p:sp>
        <p:nvSpPr>
          <p:cNvPr id="4" name="灯片编号占位符 3"/>
          <p:cNvSpPr>
            <a:spLocks noGrp="1"/>
          </p:cNvSpPr>
          <p:nvPr>
            <p:ph type="sldNum" sz="quarter" idx="5"/>
          </p:nvPr>
        </p:nvSpPr>
        <p:spPr/>
        <p:txBody>
          <a:bodyPr/>
          <a:lstStyle/>
          <a:p>
            <a:pPr>
              <a:defRPr/>
            </a:pPr>
            <a:fld id="{6DF253E0-937E-4999-A8DF-46D328EF5785}" type="slidenum">
              <a:rPr lang="zh-CN" altLang="en-US" smtClean="0"/>
              <a:pPr>
                <a:defRPr/>
              </a:pPr>
              <a:t>60</a:t>
            </a:fld>
            <a:endParaRPr lang="en-US" altLang="zh-CN"/>
          </a:p>
        </p:txBody>
      </p:sp>
    </p:spTree>
    <p:extLst>
      <p:ext uri="{BB962C8B-B14F-4D97-AF65-F5344CB8AC3E}">
        <p14:creationId xmlns:p14="http://schemas.microsoft.com/office/powerpoint/2010/main" val="981135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FCE54B86-9520-4B95-8196-98BFDDCF39DA}"/>
              </a:ext>
            </a:extLst>
          </p:cNvPr>
          <p:cNvSpPr>
            <a:spLocks noGrp="1" noRot="1" noChangeAspect="1" noChangeArrowheads="1" noTextEdit="1"/>
          </p:cNvSpPr>
          <p:nvPr>
            <p:ph type="sldImg"/>
          </p:nvPr>
        </p:nvSpPr>
        <p:spPr>
          <a:ln/>
        </p:spPr>
      </p:sp>
      <p:sp>
        <p:nvSpPr>
          <p:cNvPr id="102403" name="备注占位符 2">
            <a:extLst>
              <a:ext uri="{FF2B5EF4-FFF2-40B4-BE49-F238E27FC236}">
                <a16:creationId xmlns:a16="http://schemas.microsoft.com/office/drawing/2014/main" id="{5771CB46-ACF1-4A5E-B90D-A9DC7DFA3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4" name="灯片编号占位符 3">
            <a:extLst>
              <a:ext uri="{FF2B5EF4-FFF2-40B4-BE49-F238E27FC236}">
                <a16:creationId xmlns:a16="http://schemas.microsoft.com/office/drawing/2014/main" id="{012119CB-42F3-454E-8971-4ABE332EC0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800343-CFCA-41F5-A783-FA5999E78FC4}" type="slidenum">
              <a:rPr lang="zh-CN" altLang="en-US" smtClean="0"/>
              <a:pPr/>
              <a:t>63</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F42020A4-41BF-4305-93FD-125965A823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4D85919-549C-4F26-8B79-13C8D34C6B90}" type="slidenum">
              <a:rPr lang="zh-CN" altLang="en-US" smtClean="0"/>
              <a:pPr>
                <a:spcBef>
                  <a:spcPct val="0"/>
                </a:spcBef>
              </a:pPr>
              <a:t>64</a:t>
            </a:fld>
            <a:endParaRPr lang="en-US" altLang="zh-CN"/>
          </a:p>
        </p:txBody>
      </p:sp>
      <p:sp>
        <p:nvSpPr>
          <p:cNvPr id="104451" name="Rectangle 2">
            <a:extLst>
              <a:ext uri="{FF2B5EF4-FFF2-40B4-BE49-F238E27FC236}">
                <a16:creationId xmlns:a16="http://schemas.microsoft.com/office/drawing/2014/main" id="{3FB2DD35-9423-41ED-924C-735F98524B20}"/>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9882A820-0639-4543-93A7-BD2FB12BDB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原生动物是动物界中最低等的一类真核单细胞动物，个体由单个细胞组成。现存的原生动物中约</a:t>
            </a:r>
            <a:r>
              <a:rPr lang="en-US" altLang="zh-CN"/>
              <a:t>1/3</a:t>
            </a:r>
            <a:r>
              <a:rPr lang="zh-CN" altLang="en-US"/>
              <a:t>为寄生动物。原生动物举例：草履虫、疟原虫等。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itchFamily="34" charset="0"/>
                <a:ea typeface="+mn-ea"/>
                <a:cs typeface="+mn-cs"/>
              </a:rPr>
              <a:t>腐生性食物链</a:t>
            </a:r>
            <a:r>
              <a:rPr lang="en-US" altLang="zh-CN" sz="1200" b="0" i="0" kern="1200" dirty="0">
                <a:solidFill>
                  <a:schemeClr val="tx1"/>
                </a:solidFill>
                <a:effectLst/>
                <a:latin typeface="Arial" pitchFamily="34" charset="0"/>
                <a:ea typeface="+mn-ea"/>
                <a:cs typeface="+mn-cs"/>
              </a:rPr>
              <a:t>(detrital food chain</a:t>
            </a:r>
            <a:r>
              <a:rPr lang="zh-CN" altLang="en-US" sz="1200" b="0" i="0" kern="1200" dirty="0">
                <a:solidFill>
                  <a:schemeClr val="tx1"/>
                </a:solidFill>
                <a:effectLst/>
                <a:latin typeface="Arial" pitchFamily="34" charset="0"/>
                <a:ea typeface="+mn-ea"/>
                <a:cs typeface="+mn-cs"/>
              </a:rPr>
              <a:t>）：又称碎屑食物链</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从死亡的有机体或腐屑开始的食物链</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以动、植物的遗体为食物链的起点</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腐烂的动、植物遗体被土壤或水体中的微生物分解利用</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后者与前者是腐生性关系</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由腐烂的动物尸体或植物体变成碎屑</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才开始被微生物所利用</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在生物群聚中</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大部分净生产直到死亡后</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才供其他生物消耗</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在森林中</a:t>
            </a:r>
            <a:r>
              <a:rPr lang="en-US" altLang="zh-CN" sz="1200" b="0" i="0" kern="1200" dirty="0">
                <a:solidFill>
                  <a:schemeClr val="tx1"/>
                </a:solidFill>
                <a:effectLst/>
                <a:latin typeface="Arial" pitchFamily="34" charset="0"/>
                <a:ea typeface="+mn-ea"/>
                <a:cs typeface="+mn-cs"/>
              </a:rPr>
              <a:t>,90%</a:t>
            </a:r>
            <a:r>
              <a:rPr lang="zh-CN" altLang="en-US" sz="1200" b="0" i="0" kern="1200" dirty="0">
                <a:solidFill>
                  <a:schemeClr val="tx1"/>
                </a:solidFill>
                <a:effectLst/>
                <a:latin typeface="Arial" pitchFamily="34" charset="0"/>
                <a:ea typeface="+mn-ea"/>
                <a:cs typeface="+mn-cs"/>
              </a:rPr>
              <a:t>的净生产是以食物的碎屑方式作为消耗品</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如落叶和枯木等作为食物</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但在水中亦有很多碎屑是在水内有机沉淀物中进行</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至于在土壤中及堆肥里</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亦以碎屑方式在进行</a:t>
            </a:r>
            <a:r>
              <a:rPr lang="en-US" altLang="zh-CN" sz="1200" b="0" i="0" kern="1200" dirty="0">
                <a:solidFill>
                  <a:schemeClr val="tx1"/>
                </a:solidFill>
                <a:effectLst/>
                <a:latin typeface="Arial" pitchFamily="34"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6DF253E0-937E-4999-A8DF-46D328EF5785}" type="slidenum">
              <a:rPr lang="zh-CN" altLang="en-US" smtClean="0"/>
              <a:pPr>
                <a:defRPr/>
              </a:pPr>
              <a:t>65</a:t>
            </a:fld>
            <a:endParaRPr lang="en-US" altLang="zh-CN"/>
          </a:p>
        </p:txBody>
      </p:sp>
    </p:spTree>
    <p:extLst>
      <p:ext uri="{BB962C8B-B14F-4D97-AF65-F5344CB8AC3E}">
        <p14:creationId xmlns:p14="http://schemas.microsoft.com/office/powerpoint/2010/main" val="1318328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a:extLst>
              <a:ext uri="{FF2B5EF4-FFF2-40B4-BE49-F238E27FC236}">
                <a16:creationId xmlns:a16="http://schemas.microsoft.com/office/drawing/2014/main" id="{DBAC52A4-58E1-4310-A895-3D77A81B47D8}"/>
              </a:ext>
            </a:extLst>
          </p:cNvPr>
          <p:cNvSpPr>
            <a:spLocks noGrp="1" noRot="1" noChangeAspect="1" noChangeArrowheads="1" noTextEdit="1"/>
          </p:cNvSpPr>
          <p:nvPr>
            <p:ph type="sldImg"/>
          </p:nvPr>
        </p:nvSpPr>
        <p:spPr>
          <a:ln/>
        </p:spPr>
      </p:sp>
      <p:sp>
        <p:nvSpPr>
          <p:cNvPr id="109571" name="备注占位符 2">
            <a:extLst>
              <a:ext uri="{FF2B5EF4-FFF2-40B4-BE49-F238E27FC236}">
                <a16:creationId xmlns:a16="http://schemas.microsoft.com/office/drawing/2014/main" id="{80F0A773-DE01-4667-8BAB-4CD35B4D2A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9572" name="灯片编号占位符 3">
            <a:extLst>
              <a:ext uri="{FF2B5EF4-FFF2-40B4-BE49-F238E27FC236}">
                <a16:creationId xmlns:a16="http://schemas.microsoft.com/office/drawing/2014/main" id="{E57055FB-1A6D-47F0-81A9-025B854E63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D8D4E86-C9B2-435B-8FB4-C6B525C3EFEF}" type="slidenum">
              <a:rPr lang="zh-CN" altLang="en-US" smtClean="0"/>
              <a:pPr/>
              <a:t>68</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a:extLst>
              <a:ext uri="{FF2B5EF4-FFF2-40B4-BE49-F238E27FC236}">
                <a16:creationId xmlns:a16="http://schemas.microsoft.com/office/drawing/2014/main" id="{6311E743-DD43-48D6-A630-99F2B8596C69}"/>
              </a:ext>
            </a:extLst>
          </p:cNvPr>
          <p:cNvSpPr>
            <a:spLocks noGrp="1" noRot="1" noChangeAspect="1" noChangeArrowheads="1" noTextEdit="1"/>
          </p:cNvSpPr>
          <p:nvPr>
            <p:ph type="sldImg"/>
          </p:nvPr>
        </p:nvSpPr>
        <p:spPr>
          <a:ln/>
        </p:spPr>
      </p:sp>
      <p:sp>
        <p:nvSpPr>
          <p:cNvPr id="111619" name="备注占位符 2">
            <a:extLst>
              <a:ext uri="{FF2B5EF4-FFF2-40B4-BE49-F238E27FC236}">
                <a16:creationId xmlns:a16="http://schemas.microsoft.com/office/drawing/2014/main" id="{A7F16242-D1B7-4FFA-96B1-83B55A3707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1620" name="灯片编号占位符 3">
            <a:extLst>
              <a:ext uri="{FF2B5EF4-FFF2-40B4-BE49-F238E27FC236}">
                <a16:creationId xmlns:a16="http://schemas.microsoft.com/office/drawing/2014/main" id="{433BFEF4-1E82-4C83-9452-D31D452D4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DD24E0-6519-44EC-AE75-36223313902C}" type="slidenum">
              <a:rPr lang="zh-CN" altLang="en-US" smtClean="0"/>
              <a:pPr/>
              <a:t>69</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B07627DE-D14C-4575-BF75-E58ACAC0D4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4926A5A-76E5-4863-A27F-E8CC98D6D50D}" type="slidenum">
              <a:rPr lang="zh-CN" altLang="en-US" smtClean="0"/>
              <a:pPr>
                <a:spcBef>
                  <a:spcPct val="0"/>
                </a:spcBef>
              </a:pPr>
              <a:t>70</a:t>
            </a:fld>
            <a:endParaRPr lang="en-US" altLang="zh-CN"/>
          </a:p>
        </p:txBody>
      </p:sp>
      <p:sp>
        <p:nvSpPr>
          <p:cNvPr id="113667" name="Rectangle 2">
            <a:extLst>
              <a:ext uri="{FF2B5EF4-FFF2-40B4-BE49-F238E27FC236}">
                <a16:creationId xmlns:a16="http://schemas.microsoft.com/office/drawing/2014/main" id="{4C7016B7-19B9-4A96-BD52-4D1F20811E9E}"/>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D213D43-DED4-405F-B6F6-547BB370BD39}"/>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85CD8C48-1C77-4EB7-831F-A74FEDD1CA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927D42-D47B-4A46-AB0B-99F014EA1DFB}" type="slidenum">
              <a:rPr lang="zh-CN" altLang="en-US"/>
              <a:pPr>
                <a:spcBef>
                  <a:spcPct val="0"/>
                </a:spcBef>
              </a:pPr>
              <a:t>82</a:t>
            </a:fld>
            <a:endParaRPr lang="en-US" altLang="zh-CN"/>
          </a:p>
        </p:txBody>
      </p:sp>
      <p:sp>
        <p:nvSpPr>
          <p:cNvPr id="19459" name="Rectangle 2">
            <a:extLst>
              <a:ext uri="{FF2B5EF4-FFF2-40B4-BE49-F238E27FC236}">
                <a16:creationId xmlns:a16="http://schemas.microsoft.com/office/drawing/2014/main" id="{B7F8AD8E-C30C-4EBE-B1AD-FF45C7678360}"/>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033CD832-27CC-4604-8AB6-70F23B3E02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同化作用</a:t>
            </a:r>
            <a:r>
              <a:rPr lang="en-US" altLang="zh-CN"/>
              <a:t>(</a:t>
            </a:r>
            <a:r>
              <a:rPr lang="zh-CN" altLang="en-US"/>
              <a:t>又叫做</a:t>
            </a:r>
            <a:r>
              <a:rPr lang="zh-CN" altLang="en-US">
                <a:hlinkClick r:id="rId3"/>
              </a:rPr>
              <a:t>合成代谢</a:t>
            </a:r>
            <a:r>
              <a:rPr lang="en-US" altLang="zh-CN"/>
              <a:t>)</a:t>
            </a:r>
            <a:r>
              <a:rPr lang="zh-CN" altLang="en-US"/>
              <a:t>是指生物体把从外界环境中获取的营养物质转变成自身的组成物质</a:t>
            </a:r>
            <a:r>
              <a:rPr lang="en-US" altLang="zh-CN"/>
              <a:t>,</a:t>
            </a:r>
            <a:r>
              <a:rPr lang="zh-CN" altLang="en-US"/>
              <a:t>并且储存能量的变化过程。简单说，同化作用就是把非己变成自己。 </a:t>
            </a:r>
          </a:p>
          <a:p>
            <a:pPr eaLnBrk="1" hangingPunct="1"/>
            <a:r>
              <a:rPr lang="zh-CN" altLang="en-US"/>
              <a:t>异化作用就是生物的分解代谢。是生物体将体内的</a:t>
            </a:r>
            <a:r>
              <a:rPr lang="zh-CN" altLang="en-US">
                <a:hlinkClick r:id="rId4"/>
              </a:rPr>
              <a:t>大分子</a:t>
            </a:r>
            <a:r>
              <a:rPr lang="zh-CN" altLang="en-US"/>
              <a:t>转化为</a:t>
            </a:r>
            <a:r>
              <a:rPr lang="zh-CN" altLang="en-US">
                <a:hlinkClick r:id="rId5"/>
              </a:rPr>
              <a:t>小分子</a:t>
            </a:r>
            <a:r>
              <a:rPr lang="zh-CN" altLang="en-US"/>
              <a:t>并释放出</a:t>
            </a:r>
            <a:r>
              <a:rPr lang="zh-CN" altLang="en-US">
                <a:hlinkClick r:id="rId6"/>
              </a:rPr>
              <a:t>能量</a:t>
            </a:r>
            <a:r>
              <a:rPr lang="zh-CN" altLang="en-US"/>
              <a:t>的过程。简单说，异化作用就是把自己变成非己。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7D7183D8-7A32-4A99-AC30-43A848FAFBA1}"/>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3414AD54-0541-46C9-B1FC-26B38D845B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lphaUcPeriod"/>
            </a:pPr>
            <a:r>
              <a:rPr lang="zh-CN" altLang="en-US"/>
              <a:t>呼吸作用散失</a:t>
            </a:r>
            <a:endParaRPr lang="en-US" altLang="zh-CN"/>
          </a:p>
          <a:p>
            <a:pPr marL="228600" indent="-228600">
              <a:buFontTx/>
              <a:buAutoNum type="alphaUcPeriod"/>
            </a:pPr>
            <a:r>
              <a:rPr lang="zh-CN" altLang="en-US"/>
              <a:t>被下一营养级摄入</a:t>
            </a:r>
            <a:endParaRPr lang="en-US" altLang="zh-CN"/>
          </a:p>
          <a:p>
            <a:pPr marL="228600" indent="-228600">
              <a:buFontTx/>
              <a:buAutoNum type="alphaUcPeriod"/>
            </a:pPr>
            <a:r>
              <a:rPr lang="zh-CN" altLang="en-US"/>
              <a:t>分解者利用</a:t>
            </a:r>
          </a:p>
        </p:txBody>
      </p:sp>
      <p:sp>
        <p:nvSpPr>
          <p:cNvPr id="21508" name="灯片编号占位符 3">
            <a:extLst>
              <a:ext uri="{FF2B5EF4-FFF2-40B4-BE49-F238E27FC236}">
                <a16:creationId xmlns:a16="http://schemas.microsoft.com/office/drawing/2014/main" id="{58B36152-C278-41DE-9A7A-4A26DC3C0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9CCCB5-96BC-4D67-8F7C-17D11D54D974}" type="slidenum">
              <a:rPr lang="zh-CN" altLang="en-US"/>
              <a:pPr/>
              <a:t>83</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itchFamily="34" charset="0"/>
                <a:ea typeface="+mn-ea"/>
                <a:cs typeface="+mn-cs"/>
              </a:rPr>
              <a:t>生物能量金字塔表示各个营养级之间能量的配置关系。食物链和食物网的金字塔，是由生态系统中能量流动的客观规律决 定能量金字塔的。生态系统中的能量流动沿着营养级逐级上升，能量越来越少，这就造成前 一个</a:t>
            </a:r>
            <a:r>
              <a:rPr lang="zh-CN" altLang="en-US" sz="1200" b="0" i="0" u="none" strike="noStrike" kern="1200" dirty="0">
                <a:solidFill>
                  <a:schemeClr val="tx1"/>
                </a:solidFill>
                <a:effectLst/>
                <a:latin typeface="Arial" pitchFamily="34" charset="0"/>
                <a:ea typeface="+mn-ea"/>
                <a:cs typeface="+mn-cs"/>
                <a:hlinkClick r:id="rId3"/>
              </a:rPr>
              <a:t>营养级</a:t>
            </a:r>
            <a:r>
              <a:rPr lang="zh-CN" altLang="en-US" sz="1200" b="0" i="0" kern="1200" dirty="0">
                <a:solidFill>
                  <a:schemeClr val="tx1"/>
                </a:solidFill>
                <a:effectLst/>
                <a:latin typeface="Arial" pitchFamily="34" charset="0"/>
                <a:ea typeface="+mn-ea"/>
                <a:cs typeface="+mn-cs"/>
              </a:rPr>
              <a:t>的能量只够满足后一个营养级少数生物的需要</a:t>
            </a:r>
            <a:endParaRPr lang="zh-CN" altLang="en-US" dirty="0"/>
          </a:p>
        </p:txBody>
      </p:sp>
      <p:sp>
        <p:nvSpPr>
          <p:cNvPr id="4" name="灯片编号占位符 3"/>
          <p:cNvSpPr>
            <a:spLocks noGrp="1"/>
          </p:cNvSpPr>
          <p:nvPr>
            <p:ph type="sldNum" sz="quarter" idx="10"/>
          </p:nvPr>
        </p:nvSpPr>
        <p:spPr/>
        <p:txBody>
          <a:bodyPr/>
          <a:lstStyle/>
          <a:p>
            <a:pPr>
              <a:defRPr/>
            </a:pPr>
            <a:fld id="{6DF253E0-937E-4999-A8DF-46D328EF5785}" type="slidenum">
              <a:rPr lang="zh-CN" altLang="en-US" smtClean="0"/>
              <a:pPr>
                <a:defRPr/>
              </a:pPr>
              <a:t>92</a:t>
            </a:fld>
            <a:endParaRPr lang="en-US" altLang="zh-CN"/>
          </a:p>
        </p:txBody>
      </p:sp>
    </p:spTree>
    <p:extLst>
      <p:ext uri="{BB962C8B-B14F-4D97-AF65-F5344CB8AC3E}">
        <p14:creationId xmlns:p14="http://schemas.microsoft.com/office/powerpoint/2010/main" val="140443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24C09380-B6A0-46E6-8B4F-745ACD5F86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466FC4D-5F9E-4FCB-BBC9-E3482DA53D37}" type="slidenum">
              <a:rPr lang="zh-CN" altLang="en-US" smtClean="0"/>
              <a:pPr>
                <a:spcBef>
                  <a:spcPct val="0"/>
                </a:spcBef>
              </a:pPr>
              <a:t>7</a:t>
            </a:fld>
            <a:endParaRPr lang="en-US" altLang="zh-CN"/>
          </a:p>
        </p:txBody>
      </p:sp>
      <p:sp>
        <p:nvSpPr>
          <p:cNvPr id="21507" name="Rectangle 2">
            <a:extLst>
              <a:ext uri="{FF2B5EF4-FFF2-40B4-BE49-F238E27FC236}">
                <a16:creationId xmlns:a16="http://schemas.microsoft.com/office/drawing/2014/main" id="{0A63CFB0-6664-4BDE-8FB6-FFC7D9C52BD0}"/>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9B696D4-7EC6-44D0-B901-4A51F0420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3EC2C3B7-FB8A-4771-963F-990475B9DBBE}"/>
              </a:ext>
            </a:extLst>
          </p:cNvPr>
          <p:cNvSpPr>
            <a:spLocks noGrp="1" noRot="1" noChangeAspect="1" noChangeArrowheads="1" noTextEdit="1"/>
          </p:cNvSpPr>
          <p:nvPr>
            <p:ph type="sldImg"/>
          </p:nvPr>
        </p:nvSpPr>
        <p:spPr>
          <a:ln/>
        </p:spPr>
      </p:sp>
      <p:sp>
        <p:nvSpPr>
          <p:cNvPr id="32771" name="备注占位符 2">
            <a:extLst>
              <a:ext uri="{FF2B5EF4-FFF2-40B4-BE49-F238E27FC236}">
                <a16:creationId xmlns:a16="http://schemas.microsoft.com/office/drawing/2014/main" id="{FCDC60F9-3ADE-4010-879C-BD4ECF4B87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浮游植物个体小、寿命短，又不断被浮游动物吃掉，因此某一时刻调查到的浮游植物的量可能低于浮游动物</a:t>
            </a:r>
          </a:p>
        </p:txBody>
      </p:sp>
      <p:sp>
        <p:nvSpPr>
          <p:cNvPr id="32772" name="灯片编号占位符 3">
            <a:extLst>
              <a:ext uri="{FF2B5EF4-FFF2-40B4-BE49-F238E27FC236}">
                <a16:creationId xmlns:a16="http://schemas.microsoft.com/office/drawing/2014/main" id="{643E2B7D-06FF-45B5-BA06-CDAD10142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573FD8-D571-4243-9923-7AA809FC4A5F}" type="slidenum">
              <a:rPr lang="zh-CN" altLang="en-US"/>
              <a:pPr/>
              <a:t>93</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E92A74EC-4550-4382-9616-EFD4A076A3A7}"/>
              </a:ext>
            </a:extLst>
          </p:cNvPr>
          <p:cNvSpPr>
            <a:spLocks noGrp="1" noRot="1" noChangeAspect="1" noChangeArrowheads="1" noTextEdit="1"/>
          </p:cNvSpPr>
          <p:nvPr>
            <p:ph type="sldImg"/>
          </p:nvPr>
        </p:nvSpPr>
        <p:spPr>
          <a:ln/>
        </p:spPr>
      </p:sp>
      <p:sp>
        <p:nvSpPr>
          <p:cNvPr id="34819" name="备注占位符 2">
            <a:extLst>
              <a:ext uri="{FF2B5EF4-FFF2-40B4-BE49-F238E27FC236}">
                <a16:creationId xmlns:a16="http://schemas.microsoft.com/office/drawing/2014/main" id="{2055C9CA-57AA-4D0A-8E97-340DFE6AB3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成千上万只昆虫生活在一棵树上</a:t>
            </a:r>
          </a:p>
        </p:txBody>
      </p:sp>
      <p:sp>
        <p:nvSpPr>
          <p:cNvPr id="34820" name="灯片编号占位符 3">
            <a:extLst>
              <a:ext uri="{FF2B5EF4-FFF2-40B4-BE49-F238E27FC236}">
                <a16:creationId xmlns:a16="http://schemas.microsoft.com/office/drawing/2014/main" id="{91CA57C6-7A18-445F-8002-758338F7E2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425023-3CF4-46CD-8FDD-A00A431D3696}" type="slidenum">
              <a:rPr lang="zh-CN" altLang="en-US"/>
              <a:pPr/>
              <a:t>94</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F84A735F-FD7F-4F43-B660-270992D2714A}"/>
              </a:ext>
            </a:extLst>
          </p:cNvPr>
          <p:cNvSpPr>
            <a:spLocks noGrp="1" noRot="1" noChangeAspect="1" noChangeArrowheads="1" noTextEdit="1"/>
          </p:cNvSpPr>
          <p:nvPr>
            <p:ph type="sldImg"/>
          </p:nvPr>
        </p:nvSpPr>
        <p:spPr>
          <a:ln/>
        </p:spPr>
      </p:sp>
      <p:sp>
        <p:nvSpPr>
          <p:cNvPr id="40963" name="备注占位符 2">
            <a:extLst>
              <a:ext uri="{FF2B5EF4-FFF2-40B4-BE49-F238E27FC236}">
                <a16:creationId xmlns:a16="http://schemas.microsoft.com/office/drawing/2014/main" id="{8E6877AE-02B9-4DAD-A577-4E1690EA09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视频：</a:t>
            </a:r>
            <a:r>
              <a:rPr lang="en-US" altLang="zh-CN"/>
              <a:t>5-2 </a:t>
            </a:r>
            <a:r>
              <a:rPr lang="zh-CN" altLang="en-US"/>
              <a:t>湖州“桑基鱼塘”的前世今生：</a:t>
            </a:r>
            <a:r>
              <a:rPr lang="en-US" altLang="zh-CN"/>
              <a:t>20</a:t>
            </a:r>
            <a:r>
              <a:rPr lang="zh-CN" altLang="en-US"/>
              <a:t>秒</a:t>
            </a:r>
            <a:r>
              <a:rPr lang="en-US" altLang="zh-CN"/>
              <a:t>-1</a:t>
            </a:r>
            <a:r>
              <a:rPr lang="zh-CN" altLang="en-US"/>
              <a:t>分</a:t>
            </a:r>
            <a:r>
              <a:rPr lang="en-US" altLang="zh-CN"/>
              <a:t>06</a:t>
            </a:r>
            <a:r>
              <a:rPr lang="zh-CN" altLang="en-US"/>
              <a:t>秒</a:t>
            </a:r>
            <a:endParaRPr lang="en-US" altLang="zh-CN"/>
          </a:p>
          <a:p>
            <a:r>
              <a:rPr lang="zh-CN" altLang="en-US"/>
              <a:t>桑基鱼塘是种桑养蚕同池塘养鱼相结合的一种生产经营模式。在池埂上或池塘附近种植桑树，以桑叶养蚕，以蚕沙、蚕蛹等作鱼饵料，以塘泥作为桑树肥料，形成池埂种桑，桑叶养蚕，蚕蛹喂鱼，塘泥肥桑的生产结构或生产链条，二者互相利用，互相促进，达到鱼蚕兼取的效果。桑基鱼塘和其他农业生产方式相比，具有如下优点：</a:t>
            </a:r>
            <a:r>
              <a:rPr lang="en-US" altLang="zh-CN"/>
              <a:t>(1) </a:t>
            </a:r>
            <a:r>
              <a:rPr lang="zh-CN" altLang="en-US"/>
              <a:t>经济效益高。通过发挥生态系统中物质循环，能量流动转化和生物之间的共生、相养规律的作用，达到了集约经营的效果，符合以最小的投入获得最大产出的经济效益原则。</a:t>
            </a:r>
            <a:r>
              <a:rPr lang="en-US" altLang="zh-CN"/>
              <a:t>(2)</a:t>
            </a:r>
            <a:r>
              <a:rPr lang="zh-CN" altLang="en-US"/>
              <a:t>生态效益好。桑基鱼塘内部食物链中各个营养级的生物量比例适量，物质和能量的输入和输出相平衡，并促进动植物资源的循环利用，生态维持平衡。</a:t>
            </a:r>
          </a:p>
        </p:txBody>
      </p:sp>
      <p:sp>
        <p:nvSpPr>
          <p:cNvPr id="40964" name="灯片编号占位符 3">
            <a:extLst>
              <a:ext uri="{FF2B5EF4-FFF2-40B4-BE49-F238E27FC236}">
                <a16:creationId xmlns:a16="http://schemas.microsoft.com/office/drawing/2014/main" id="{AF3D0950-CF44-4A09-BE11-C04917907F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01A653-557E-44EB-AF76-8CB0D9C16064}" type="slidenum">
              <a:rPr lang="zh-CN" altLang="en-US"/>
              <a:pPr/>
              <a:t>99</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86EEDDBA-0F96-44AE-8793-B58E0B694997}"/>
              </a:ext>
            </a:extLst>
          </p:cNvPr>
          <p:cNvSpPr>
            <a:spLocks noGrp="1" noRot="1" noChangeAspect="1" noTextEdit="1"/>
          </p:cNvSpPr>
          <p:nvPr>
            <p:ph type="sldImg"/>
          </p:nvPr>
        </p:nvSpPr>
        <p:spPr>
          <a:ln/>
        </p:spPr>
      </p:sp>
      <p:sp>
        <p:nvSpPr>
          <p:cNvPr id="12291" name="备注占位符 2">
            <a:extLst>
              <a:ext uri="{FF2B5EF4-FFF2-40B4-BE49-F238E27FC236}">
                <a16:creationId xmlns:a16="http://schemas.microsoft.com/office/drawing/2014/main" id="{93CFDFFB-2220-4826-B96C-1F505CC2D9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292" name="灯片编号占位符 3">
            <a:extLst>
              <a:ext uri="{FF2B5EF4-FFF2-40B4-BE49-F238E27FC236}">
                <a16:creationId xmlns:a16="http://schemas.microsoft.com/office/drawing/2014/main" id="{6BB07E00-5B12-4035-BF4C-6A2F4364D8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9E5FE6-6415-4B1A-8BC7-175904B46FF3}" type="slidenum">
              <a:rPr lang="zh-CN" altLang="en-US"/>
              <a:pPr/>
              <a:t>107</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4D23EAD-FA87-41EA-8CDE-76DD367F66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5AE82DD-393A-40F4-9815-07340DCB43BD}" type="slidenum">
              <a:rPr lang="zh-CN" altLang="en-US"/>
              <a:pPr>
                <a:spcBef>
                  <a:spcPct val="0"/>
                </a:spcBef>
              </a:pPr>
              <a:t>114</a:t>
            </a:fld>
            <a:endParaRPr lang="en-US" altLang="zh-CN"/>
          </a:p>
        </p:txBody>
      </p:sp>
      <p:sp>
        <p:nvSpPr>
          <p:cNvPr id="20483" name="Rectangle 2">
            <a:extLst>
              <a:ext uri="{FF2B5EF4-FFF2-40B4-BE49-F238E27FC236}">
                <a16:creationId xmlns:a16="http://schemas.microsoft.com/office/drawing/2014/main" id="{3A10B9C6-53D9-46E5-AE2E-2EFC3DE4CD2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080181E-EE39-4C24-8223-4300B0013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b="1">
                <a:solidFill>
                  <a:schemeClr val="bg1"/>
                </a:solidFill>
                <a:latin typeface="Arial" panose="020B0604020202020204" pitchFamily="34" charset="0"/>
              </a:rPr>
              <a:t>温室效应：</a:t>
            </a:r>
            <a:r>
              <a:rPr lang="zh-CN" altLang="en-US">
                <a:latin typeface="Arial" panose="020B0604020202020204" pitchFamily="34" charset="0"/>
              </a:rPr>
              <a:t>大气中的温室气体通过对长波辐射的吸收而阻止地表热能耗散，从而导致地表温度增高的现象。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E62516BF-21C8-47AA-B182-4330EF4417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953C19B-D7A4-4340-8067-65589355DFC5}" type="slidenum">
              <a:rPr lang="zh-CN" altLang="en-US"/>
              <a:pPr>
                <a:spcBef>
                  <a:spcPct val="0"/>
                </a:spcBef>
              </a:pPr>
              <a:t>120</a:t>
            </a:fld>
            <a:endParaRPr lang="en-US" altLang="zh-CN"/>
          </a:p>
        </p:txBody>
      </p:sp>
      <p:sp>
        <p:nvSpPr>
          <p:cNvPr id="27651" name="Rectangle 2">
            <a:extLst>
              <a:ext uri="{FF2B5EF4-FFF2-40B4-BE49-F238E27FC236}">
                <a16:creationId xmlns:a16="http://schemas.microsoft.com/office/drawing/2014/main" id="{DFA07A7E-232B-4556-ACB6-BF9581AEDEEE}"/>
              </a:ext>
            </a:extLst>
          </p:cNvPr>
          <p:cNvSpPr>
            <a:spLocks noGrp="1" noRot="1" noChangeAspect="1" noChangeArrowheads="1" noTextEdit="1"/>
          </p:cNvSpPr>
          <p:nvPr>
            <p:ph type="sldImg"/>
          </p:nvPr>
        </p:nvSpPr>
        <p:spPr>
          <a:xfrm>
            <a:off x="1144588" y="687388"/>
            <a:ext cx="4568825" cy="3425825"/>
          </a:xfrm>
          <a:ln w="12700" cap="flat"/>
        </p:spPr>
      </p:sp>
      <p:sp>
        <p:nvSpPr>
          <p:cNvPr id="27652" name="Rectangle 3">
            <a:extLst>
              <a:ext uri="{FF2B5EF4-FFF2-40B4-BE49-F238E27FC236}">
                <a16:creationId xmlns:a16="http://schemas.microsoft.com/office/drawing/2014/main" id="{881FD9D2-C026-454E-824B-52CD915CE37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A0C473F4-B4EB-430E-8973-E52C0C83C1F6}"/>
              </a:ext>
            </a:extLst>
          </p:cNvPr>
          <p:cNvSpPr>
            <a:spLocks noGrp="1" noRot="1" noChangeAspect="1" noTextEdit="1"/>
          </p:cNvSpPr>
          <p:nvPr>
            <p:ph type="sldImg"/>
          </p:nvPr>
        </p:nvSpPr>
        <p:spPr>
          <a:ln/>
        </p:spPr>
      </p:sp>
      <p:sp>
        <p:nvSpPr>
          <p:cNvPr id="29699" name="备注占位符 2">
            <a:extLst>
              <a:ext uri="{FF2B5EF4-FFF2-40B4-BE49-F238E27FC236}">
                <a16:creationId xmlns:a16="http://schemas.microsoft.com/office/drawing/2014/main" id="{A77B6754-DDB7-4D08-9598-9D0D9A4BEC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硝化作用（</a:t>
            </a:r>
            <a:r>
              <a:rPr lang="en-US" altLang="zh-CN">
                <a:latin typeface="Arial" panose="020B0604020202020204" pitchFamily="34" charset="0"/>
              </a:rPr>
              <a:t>nitrification</a:t>
            </a:r>
            <a:r>
              <a:rPr lang="zh-CN" altLang="en-US">
                <a:latin typeface="Arial" panose="020B0604020202020204" pitchFamily="34" charset="0"/>
              </a:rPr>
              <a:t>），是指氨基酸脱下的</a:t>
            </a:r>
            <a:r>
              <a:rPr lang="zh-CN" altLang="en-US">
                <a:latin typeface="Arial" panose="020B0604020202020204" pitchFamily="34" charset="0"/>
                <a:hlinkClick r:id="rId3"/>
              </a:rPr>
              <a:t>氨</a:t>
            </a:r>
            <a:r>
              <a:rPr lang="zh-CN" altLang="en-US">
                <a:latin typeface="Arial" panose="020B0604020202020204" pitchFamily="34" charset="0"/>
              </a:rPr>
              <a:t>，在有氧的条件下，经亚硝酸细菌和硝酸细菌的作用转化为硝酸的过程。氨转化为硝酸的氧化必须有氧气参与。通常发生在通气良好的土壤、厩肥、堆肥和</a:t>
            </a:r>
            <a:r>
              <a:rPr lang="zh-CN" altLang="en-US">
                <a:latin typeface="Arial" panose="020B0604020202020204" pitchFamily="34" charset="0"/>
                <a:hlinkClick r:id="rId4"/>
              </a:rPr>
              <a:t>活性污泥</a:t>
            </a:r>
            <a:r>
              <a:rPr lang="zh-CN" altLang="en-US">
                <a:latin typeface="Arial" panose="020B0604020202020204" pitchFamily="34" charset="0"/>
              </a:rPr>
              <a:t>中</a:t>
            </a:r>
          </a:p>
        </p:txBody>
      </p:sp>
      <p:sp>
        <p:nvSpPr>
          <p:cNvPr id="29700" name="灯片编号占位符 3">
            <a:extLst>
              <a:ext uri="{FF2B5EF4-FFF2-40B4-BE49-F238E27FC236}">
                <a16:creationId xmlns:a16="http://schemas.microsoft.com/office/drawing/2014/main" id="{B14219A9-5D64-4A18-97FF-B5D4CEFE7D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7792ABB-5A27-49F4-9DBA-87C52CEDF816}" type="slidenum">
              <a:rPr lang="zh-CN" altLang="en-US"/>
              <a:pPr/>
              <a:t>121</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B9315151-41E1-4391-8E82-276B4F9E56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8B22254-F258-4C72-9789-68EBC3D45CA4}" type="slidenum">
              <a:rPr lang="zh-CN" altLang="en-US"/>
              <a:pPr>
                <a:spcBef>
                  <a:spcPct val="0"/>
                </a:spcBef>
              </a:pPr>
              <a:t>122</a:t>
            </a:fld>
            <a:endParaRPr lang="en-US" altLang="zh-CN"/>
          </a:p>
        </p:txBody>
      </p:sp>
      <p:sp>
        <p:nvSpPr>
          <p:cNvPr id="31747" name="Rectangle 2">
            <a:extLst>
              <a:ext uri="{FF2B5EF4-FFF2-40B4-BE49-F238E27FC236}">
                <a16:creationId xmlns:a16="http://schemas.microsoft.com/office/drawing/2014/main" id="{20A5C68D-8800-4E89-BEE1-FFCA5134B15D}"/>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69391BAD-6EAE-420F-AD57-ACDFF87397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反硝化，也称</a:t>
            </a:r>
            <a:r>
              <a:rPr lang="zh-CN" altLang="en-US">
                <a:latin typeface="Arial" panose="020B0604020202020204" pitchFamily="34" charset="0"/>
                <a:hlinkClick r:id="rId3"/>
              </a:rPr>
              <a:t>脱氮作用</a:t>
            </a:r>
            <a:r>
              <a:rPr lang="zh-CN" altLang="en-US">
                <a:latin typeface="Arial" panose="020B0604020202020204" pitchFamily="34" charset="0"/>
              </a:rPr>
              <a:t>，是指细菌将</a:t>
            </a:r>
            <a:r>
              <a:rPr lang="zh-CN" altLang="en-US">
                <a:latin typeface="Arial" panose="020B0604020202020204" pitchFamily="34" charset="0"/>
                <a:hlinkClick r:id="rId4"/>
              </a:rPr>
              <a:t>硝酸盐</a:t>
            </a:r>
            <a:r>
              <a:rPr lang="zh-CN" altLang="en-US">
                <a:latin typeface="Arial" panose="020B0604020202020204" pitchFamily="34" charset="0"/>
              </a:rPr>
              <a:t>（</a:t>
            </a:r>
            <a:r>
              <a:rPr lang="en-US" altLang="zh-CN">
                <a:latin typeface="Arial" panose="020B0604020202020204" pitchFamily="34" charset="0"/>
              </a:rPr>
              <a:t>NO</a:t>
            </a:r>
            <a:r>
              <a:rPr lang="en-US" altLang="zh-CN" baseline="-25000">
                <a:latin typeface="Arial" panose="020B0604020202020204" pitchFamily="34" charset="0"/>
              </a:rPr>
              <a:t>3</a:t>
            </a:r>
            <a:r>
              <a:rPr lang="zh-CN" altLang="en-US" baseline="30000">
                <a:latin typeface="Arial" panose="020B0604020202020204" pitchFamily="34" charset="0"/>
              </a:rPr>
              <a:t>−</a:t>
            </a:r>
            <a:r>
              <a:rPr lang="zh-CN" altLang="en-US">
                <a:latin typeface="Arial" panose="020B0604020202020204" pitchFamily="34" charset="0"/>
              </a:rPr>
              <a:t>）中的氮（</a:t>
            </a:r>
            <a:r>
              <a:rPr lang="en-US" altLang="zh-CN">
                <a:latin typeface="Arial" panose="020B0604020202020204" pitchFamily="34" charset="0"/>
              </a:rPr>
              <a:t>N</a:t>
            </a:r>
            <a:r>
              <a:rPr lang="zh-CN" altLang="en-US">
                <a:latin typeface="Arial" panose="020B0604020202020204" pitchFamily="34" charset="0"/>
              </a:rPr>
              <a:t>）通过一系列中间产物（</a:t>
            </a:r>
            <a:r>
              <a:rPr lang="en-US" altLang="zh-CN">
                <a:latin typeface="Arial" panose="020B0604020202020204" pitchFamily="34" charset="0"/>
              </a:rPr>
              <a:t>NO</a:t>
            </a:r>
            <a:r>
              <a:rPr lang="en-US" altLang="zh-CN" baseline="-25000">
                <a:latin typeface="Arial" panose="020B0604020202020204" pitchFamily="34" charset="0"/>
              </a:rPr>
              <a:t>2</a:t>
            </a:r>
            <a:r>
              <a:rPr lang="zh-CN" altLang="en-US" baseline="30000">
                <a:latin typeface="Arial" panose="020B0604020202020204" pitchFamily="34" charset="0"/>
              </a:rPr>
              <a:t>−</a:t>
            </a:r>
            <a:r>
              <a:rPr lang="zh-CN" altLang="en-US">
                <a:latin typeface="Arial" panose="020B0604020202020204" pitchFamily="34" charset="0"/>
              </a:rPr>
              <a:t>、</a:t>
            </a:r>
            <a:r>
              <a:rPr lang="en-US" altLang="zh-CN">
                <a:latin typeface="Arial" panose="020B0604020202020204" pitchFamily="34" charset="0"/>
              </a:rPr>
              <a:t>NO</a:t>
            </a:r>
            <a:r>
              <a:rPr lang="zh-CN" altLang="en-US">
                <a:latin typeface="Arial" panose="020B0604020202020204" pitchFamily="34" charset="0"/>
              </a:rPr>
              <a:t>、</a:t>
            </a:r>
            <a:r>
              <a:rPr lang="en-US" altLang="zh-CN">
                <a:latin typeface="Arial" panose="020B0604020202020204" pitchFamily="34" charset="0"/>
              </a:rPr>
              <a:t>N</a:t>
            </a:r>
            <a:r>
              <a:rPr lang="en-US" altLang="zh-CN" baseline="-25000">
                <a:latin typeface="Arial" panose="020B0604020202020204" pitchFamily="34" charset="0"/>
              </a:rPr>
              <a:t>2</a:t>
            </a:r>
            <a:r>
              <a:rPr lang="en-US" altLang="zh-CN">
                <a:latin typeface="Arial" panose="020B0604020202020204" pitchFamily="34" charset="0"/>
              </a:rPr>
              <a:t>O</a:t>
            </a:r>
            <a:r>
              <a:rPr lang="zh-CN" altLang="en-US">
                <a:latin typeface="Arial" panose="020B0604020202020204" pitchFamily="34" charset="0"/>
              </a:rPr>
              <a:t>）还原为</a:t>
            </a:r>
            <a:r>
              <a:rPr lang="zh-CN" altLang="en-US">
                <a:latin typeface="Arial" panose="020B0604020202020204" pitchFamily="34" charset="0"/>
                <a:hlinkClick r:id="rId5"/>
              </a:rPr>
              <a:t>氮气</a:t>
            </a:r>
            <a:r>
              <a:rPr lang="zh-CN" altLang="en-US">
                <a:latin typeface="Arial" panose="020B0604020202020204" pitchFamily="34" charset="0"/>
              </a:rPr>
              <a:t>（</a:t>
            </a:r>
            <a:r>
              <a:rPr lang="en-US" altLang="zh-CN">
                <a:latin typeface="Arial" panose="020B0604020202020204" pitchFamily="34" charset="0"/>
              </a:rPr>
              <a:t>N</a:t>
            </a:r>
            <a:r>
              <a:rPr lang="en-US" altLang="zh-CN" baseline="-25000">
                <a:latin typeface="Arial" panose="020B0604020202020204" pitchFamily="34" charset="0"/>
              </a:rPr>
              <a:t>2</a:t>
            </a:r>
            <a:r>
              <a:rPr lang="zh-CN" altLang="en-US">
                <a:latin typeface="Arial" panose="020B0604020202020204" pitchFamily="34" charset="0"/>
              </a:rPr>
              <a:t>）的生物化学过程。参与这一过程的细菌统称为反硝化菌。</a:t>
            </a:r>
            <a:endParaRPr lang="en-US" altLang="zh-CN">
              <a:latin typeface="Arial" panose="020B0604020202020204" pitchFamily="34" charset="0"/>
            </a:endParaRPr>
          </a:p>
          <a:p>
            <a:pPr eaLnBrk="1" hangingPunct="1"/>
            <a:r>
              <a:rPr lang="zh-CN" altLang="en-US">
                <a:latin typeface="Arial" panose="020B0604020202020204" pitchFamily="34" charset="0"/>
              </a:rPr>
              <a:t>反硝化细菌是一种能引起反硝化作用的细菌。多为异养、兼性厌氧细菌，如反硝化杆菌、斯氏杆菌、萤气极毛杆菌等。它们在氙气条件下，利用硝酸中的氧，氧化有机物质而获得自身生命活动所需的能量。反硝化细菌广泛分布于土壤、厩肥和污水中。可以将硝态氮转化为氮气而不是铵态氮，与硝化细菌作用不完全相反。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76FF1046-192A-4145-8D73-C14283542D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4C46D28-1A34-4F69-ADD7-F797A6833BFC}" type="slidenum">
              <a:rPr lang="zh-CN" altLang="en-US"/>
              <a:pPr>
                <a:spcBef>
                  <a:spcPct val="0"/>
                </a:spcBef>
              </a:pPr>
              <a:t>124</a:t>
            </a:fld>
            <a:endParaRPr lang="en-US" altLang="zh-CN"/>
          </a:p>
        </p:txBody>
      </p:sp>
      <p:sp>
        <p:nvSpPr>
          <p:cNvPr id="34819" name="Rectangle 2">
            <a:extLst>
              <a:ext uri="{FF2B5EF4-FFF2-40B4-BE49-F238E27FC236}">
                <a16:creationId xmlns:a16="http://schemas.microsoft.com/office/drawing/2014/main" id="{2F29AB46-9D80-4A80-BF05-F628F16A885A}"/>
              </a:ext>
            </a:extLst>
          </p:cNvPr>
          <p:cNvSpPr>
            <a:spLocks noGrp="1" noRot="1" noChangeAspect="1" noChangeArrowheads="1" noTextEdit="1"/>
          </p:cNvSpPr>
          <p:nvPr>
            <p:ph type="sldImg"/>
          </p:nvPr>
        </p:nvSpPr>
        <p:spPr>
          <a:xfrm>
            <a:off x="1144588" y="687388"/>
            <a:ext cx="4568825" cy="3425825"/>
          </a:xfrm>
          <a:ln w="12700" cap="flat"/>
        </p:spPr>
      </p:sp>
      <p:sp>
        <p:nvSpPr>
          <p:cNvPr id="34820" name="Rectangle 3">
            <a:extLst>
              <a:ext uri="{FF2B5EF4-FFF2-40B4-BE49-F238E27FC236}">
                <a16:creationId xmlns:a16="http://schemas.microsoft.com/office/drawing/2014/main" id="{1D71172D-25E0-4D42-9F70-59AE50DADE8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EB16F025-5440-4DC0-8DA1-97DADCBF08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F48441-F292-47C8-AF1D-F0F89C8D3DD9}" type="slidenum">
              <a:rPr lang="zh-CN" altLang="en-US"/>
              <a:pPr>
                <a:spcBef>
                  <a:spcPct val="0"/>
                </a:spcBef>
              </a:pPr>
              <a:t>126</a:t>
            </a:fld>
            <a:endParaRPr lang="en-US" altLang="zh-CN"/>
          </a:p>
        </p:txBody>
      </p:sp>
      <p:sp>
        <p:nvSpPr>
          <p:cNvPr id="37891" name="Rectangle 2">
            <a:extLst>
              <a:ext uri="{FF2B5EF4-FFF2-40B4-BE49-F238E27FC236}">
                <a16:creationId xmlns:a16="http://schemas.microsoft.com/office/drawing/2014/main" id="{E694C7EC-1C9B-4205-809F-C3927F3578E6}"/>
              </a:ext>
            </a:extLst>
          </p:cNvPr>
          <p:cNvSpPr>
            <a:spLocks noGrp="1" noRot="1" noChangeAspect="1" noChangeArrowheads="1" noTextEdit="1"/>
          </p:cNvSpPr>
          <p:nvPr>
            <p:ph type="sldImg"/>
          </p:nvPr>
        </p:nvSpPr>
        <p:spPr>
          <a:xfrm>
            <a:off x="1144588" y="687388"/>
            <a:ext cx="4568825" cy="3425825"/>
          </a:xfrm>
          <a:ln w="12700" cap="flat"/>
        </p:spPr>
      </p:sp>
      <p:sp>
        <p:nvSpPr>
          <p:cNvPr id="37892" name="Rectangle 3">
            <a:extLst>
              <a:ext uri="{FF2B5EF4-FFF2-40B4-BE49-F238E27FC236}">
                <a16:creationId xmlns:a16="http://schemas.microsoft.com/office/drawing/2014/main" id="{37C027BB-8471-472A-B58B-FA09387D18C2}"/>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873CC998-BCE0-443F-ADC0-52778FC7E0E4}"/>
              </a:ext>
            </a:extLst>
          </p:cNvPr>
          <p:cNvSpPr>
            <a:spLocks noGrp="1" noRot="1" noChangeAspect="1" noChangeArrowheads="1" noTextEdit="1"/>
          </p:cNvSpPr>
          <p:nvPr>
            <p:ph type="sldImg"/>
          </p:nvPr>
        </p:nvSpPr>
        <p:spPr>
          <a:ln/>
        </p:spPr>
      </p:sp>
      <p:sp>
        <p:nvSpPr>
          <p:cNvPr id="24579" name="备注占位符 2">
            <a:extLst>
              <a:ext uri="{FF2B5EF4-FFF2-40B4-BE49-F238E27FC236}">
                <a16:creationId xmlns:a16="http://schemas.microsoft.com/office/drawing/2014/main" id="{AFBFDD07-37BC-4EE5-BAA5-A16E0D0809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生物圈的概念是由奥地利地质学家休斯（</a:t>
            </a:r>
            <a:r>
              <a:rPr lang="en-US" altLang="zh-CN" dirty="0" err="1"/>
              <a:t>E.Suess</a:t>
            </a:r>
            <a:r>
              <a:rPr lang="zh-CN" altLang="en-US" dirty="0"/>
              <a:t>）在</a:t>
            </a:r>
            <a:r>
              <a:rPr lang="en-US" altLang="zh-CN" dirty="0"/>
              <a:t>1875</a:t>
            </a:r>
            <a:r>
              <a:rPr lang="zh-CN" altLang="en-US" dirty="0"/>
              <a:t>年首次提出的，它在地面以上达到大致</a:t>
            </a:r>
            <a:r>
              <a:rPr lang="en-US" altLang="zh-CN" dirty="0"/>
              <a:t>23 km</a:t>
            </a:r>
            <a:r>
              <a:rPr lang="zh-CN" altLang="en-US" dirty="0"/>
              <a:t>的高度，在地面以下延伸至</a:t>
            </a:r>
            <a:r>
              <a:rPr lang="en-US" altLang="zh-CN" dirty="0"/>
              <a:t>10 km</a:t>
            </a:r>
            <a:r>
              <a:rPr lang="zh-CN" altLang="en-US" dirty="0"/>
              <a:t>的深处。</a:t>
            </a:r>
            <a:endParaRPr lang="en-US" altLang="zh-CN" dirty="0"/>
          </a:p>
          <a:p>
            <a:pPr eaLnBrk="1" hangingPunct="1">
              <a:spcBef>
                <a:spcPct val="0"/>
              </a:spcBef>
            </a:pPr>
            <a:r>
              <a:rPr lang="zh-CN" altLang="en-US" b="0" i="0" dirty="0">
                <a:solidFill>
                  <a:srgbClr val="333333"/>
                </a:solidFill>
                <a:effectLst/>
                <a:latin typeface="arial" panose="020B0604020202020204" pitchFamily="34" charset="0"/>
              </a:rPr>
              <a:t>生物圈的范围是：</a:t>
            </a:r>
            <a:r>
              <a:rPr lang="zh-CN" altLang="en-US" b="0" i="0" u="none" strike="noStrike" dirty="0">
                <a:solidFill>
                  <a:srgbClr val="136EC2"/>
                </a:solidFill>
                <a:effectLst/>
                <a:latin typeface="arial" panose="020B0604020202020204" pitchFamily="34" charset="0"/>
                <a:hlinkClick r:id="rId3"/>
              </a:rPr>
              <a:t>大气圈</a:t>
            </a:r>
            <a:r>
              <a:rPr lang="zh-CN" altLang="en-US" b="0" i="0" dirty="0">
                <a:solidFill>
                  <a:srgbClr val="333333"/>
                </a:solidFill>
                <a:effectLst/>
                <a:latin typeface="arial" panose="020B0604020202020204" pitchFamily="34" charset="0"/>
              </a:rPr>
              <a:t>的底部、</a:t>
            </a:r>
            <a:r>
              <a:rPr lang="zh-CN" altLang="en-US" b="0" i="0" u="none" strike="noStrike" dirty="0">
                <a:solidFill>
                  <a:srgbClr val="136EC2"/>
                </a:solidFill>
                <a:effectLst/>
                <a:latin typeface="arial" panose="020B0604020202020204" pitchFamily="34" charset="0"/>
                <a:hlinkClick r:id="rId4"/>
              </a:rPr>
              <a:t>水圈</a:t>
            </a:r>
            <a:r>
              <a:rPr lang="zh-CN" altLang="en-US" b="0" i="0" dirty="0">
                <a:solidFill>
                  <a:srgbClr val="333333"/>
                </a:solidFill>
                <a:effectLst/>
                <a:latin typeface="arial" panose="020B0604020202020204" pitchFamily="34" charset="0"/>
              </a:rPr>
              <a:t>大部、</a:t>
            </a:r>
            <a:r>
              <a:rPr lang="zh-CN" altLang="en-US" b="0" i="0" u="none" strike="noStrike" dirty="0">
                <a:solidFill>
                  <a:srgbClr val="136EC2"/>
                </a:solidFill>
                <a:effectLst/>
                <a:latin typeface="arial" panose="020B0604020202020204" pitchFamily="34" charset="0"/>
                <a:hlinkClick r:id="rId5"/>
              </a:rPr>
              <a:t>岩石圈</a:t>
            </a:r>
            <a:r>
              <a:rPr lang="zh-CN" altLang="en-US" b="0" i="0" dirty="0">
                <a:solidFill>
                  <a:srgbClr val="333333"/>
                </a:solidFill>
                <a:effectLst/>
                <a:latin typeface="arial" panose="020B0604020202020204" pitchFamily="34" charset="0"/>
              </a:rPr>
              <a:t>表面。</a:t>
            </a:r>
            <a:endParaRPr lang="en-US" altLang="zh-CN" dirty="0"/>
          </a:p>
          <a:p>
            <a:pPr eaLnBrk="1" hangingPunct="1">
              <a:spcBef>
                <a:spcPct val="0"/>
              </a:spcBef>
            </a:pPr>
            <a:endParaRPr lang="zh-CN" altLang="en-US" dirty="0"/>
          </a:p>
        </p:txBody>
      </p:sp>
      <p:sp>
        <p:nvSpPr>
          <p:cNvPr id="24580" name="灯片编号占位符 3">
            <a:extLst>
              <a:ext uri="{FF2B5EF4-FFF2-40B4-BE49-F238E27FC236}">
                <a16:creationId xmlns:a16="http://schemas.microsoft.com/office/drawing/2014/main" id="{C191C136-1E82-4F8C-9180-27128B103C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26D706-0534-4688-BFBE-F69413F74F9F}" type="slidenum">
              <a:rPr lang="zh-CN" altLang="en-US" smtClean="0"/>
              <a:pPr/>
              <a:t>9</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73D65126-FDBD-4B4C-87DB-A686518792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5F36C-E90B-4F58-85E1-936B1765C6B2}" type="slidenum">
              <a:rPr lang="zh-CN" altLang="en-US"/>
              <a:pPr>
                <a:spcBef>
                  <a:spcPct val="0"/>
                </a:spcBef>
              </a:pPr>
              <a:t>127</a:t>
            </a:fld>
            <a:endParaRPr lang="en-US" altLang="zh-CN"/>
          </a:p>
        </p:txBody>
      </p:sp>
      <p:sp>
        <p:nvSpPr>
          <p:cNvPr id="39939" name="Rectangle 2">
            <a:extLst>
              <a:ext uri="{FF2B5EF4-FFF2-40B4-BE49-F238E27FC236}">
                <a16:creationId xmlns:a16="http://schemas.microsoft.com/office/drawing/2014/main" id="{4C47146A-901A-4857-8FAD-221CB7821CC1}"/>
              </a:ext>
            </a:extLst>
          </p:cNvPr>
          <p:cNvSpPr>
            <a:spLocks noGrp="1" noRot="1" noChangeAspect="1" noChangeArrowheads="1" noTextEdit="1"/>
          </p:cNvSpPr>
          <p:nvPr>
            <p:ph type="sldImg"/>
          </p:nvPr>
        </p:nvSpPr>
        <p:spPr>
          <a:xfrm>
            <a:off x="1144588" y="687388"/>
            <a:ext cx="4568825" cy="3425825"/>
          </a:xfrm>
          <a:ln w="12700" cap="flat"/>
        </p:spPr>
      </p:sp>
      <p:sp>
        <p:nvSpPr>
          <p:cNvPr id="39940" name="Rectangle 3">
            <a:extLst>
              <a:ext uri="{FF2B5EF4-FFF2-40B4-BE49-F238E27FC236}">
                <a16:creationId xmlns:a16="http://schemas.microsoft.com/office/drawing/2014/main" id="{81FF92ED-3AE2-45B8-95FD-37267137255F}"/>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34DCEE46-D3E7-4782-96D6-D7FDC32ED0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6D3EB8A-CEF3-481E-83BE-09E900764494}" type="slidenum">
              <a:rPr lang="zh-CN" altLang="en-US"/>
              <a:pPr>
                <a:spcBef>
                  <a:spcPct val="0"/>
                </a:spcBef>
              </a:pPr>
              <a:t>128</a:t>
            </a:fld>
            <a:endParaRPr lang="en-US" altLang="zh-CN"/>
          </a:p>
        </p:txBody>
      </p:sp>
      <p:sp>
        <p:nvSpPr>
          <p:cNvPr id="41987" name="Rectangle 2">
            <a:extLst>
              <a:ext uri="{FF2B5EF4-FFF2-40B4-BE49-F238E27FC236}">
                <a16:creationId xmlns:a16="http://schemas.microsoft.com/office/drawing/2014/main" id="{76BF0924-40E2-44CD-991F-5DC0EBBA0A87}"/>
              </a:ext>
            </a:extLst>
          </p:cNvPr>
          <p:cNvSpPr>
            <a:spLocks noGrp="1" noRot="1" noChangeAspect="1" noChangeArrowheads="1" noTextEdit="1"/>
          </p:cNvSpPr>
          <p:nvPr>
            <p:ph type="sldImg"/>
          </p:nvPr>
        </p:nvSpPr>
        <p:spPr>
          <a:xfrm>
            <a:off x="1144588" y="687388"/>
            <a:ext cx="4568825" cy="3425825"/>
          </a:xfrm>
          <a:ln w="12700" cap="flat"/>
        </p:spPr>
      </p:sp>
      <p:sp>
        <p:nvSpPr>
          <p:cNvPr id="41988" name="Rectangle 3">
            <a:extLst>
              <a:ext uri="{FF2B5EF4-FFF2-40B4-BE49-F238E27FC236}">
                <a16:creationId xmlns:a16="http://schemas.microsoft.com/office/drawing/2014/main" id="{8B4D6401-12C9-4AA6-A80B-2C793BEF6F92}"/>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33D5F4D-D872-408A-9C22-8594A507AA8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fld id="{75F39FF4-1432-40A2-B04D-9F601B88CB38}" type="slidenum">
              <a:rPr kumimoji="0" lang="en-US" altLang="zh-CN" sz="1200">
                <a:latin typeface="Times New Roman" panose="02020603050405020304" pitchFamily="18" charset="0"/>
              </a:rPr>
              <a:pPr/>
              <a:t>130</a:t>
            </a:fld>
            <a:endParaRPr kumimoji="0" lang="en-US" altLang="zh-CN" sz="1200">
              <a:latin typeface="Times New Roman" panose="02020603050405020304" pitchFamily="18" charset="0"/>
            </a:endParaRPr>
          </a:p>
        </p:txBody>
      </p:sp>
      <p:sp>
        <p:nvSpPr>
          <p:cNvPr id="30723" name="Rectangle 2">
            <a:extLst>
              <a:ext uri="{FF2B5EF4-FFF2-40B4-BE49-F238E27FC236}">
                <a16:creationId xmlns:a16="http://schemas.microsoft.com/office/drawing/2014/main" id="{3F267D6C-2427-4A1E-AD21-04F0499F1682}"/>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57838D8-1485-4672-90E4-76BDCF73450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zh-CN" sz="1200" b="1" dirty="0"/>
              <a:t>Waggle dance</a:t>
            </a:r>
            <a:r>
              <a:rPr kumimoji="0" lang="zh-CN" altLang="en-US" sz="1200" b="1" dirty="0"/>
              <a:t>摇摆舞</a:t>
            </a:r>
            <a:endParaRPr kumimoji="0" lang="en-US" altLang="zh-CN" sz="1200" b="1" dirty="0"/>
          </a:p>
          <a:p>
            <a:pPr eaLnBrk="1" hangingPunct="1"/>
            <a:r>
              <a:rPr lang="en-US" altLang="zh-CN" dirty="0">
                <a:latin typeface="Times New Roman" panose="02020603050405020304" pitchFamily="18" charset="0"/>
                <a:ea typeface="ＭＳ Ｐゴシック" panose="020B0600070205080204" pitchFamily="34" charset="-128"/>
              </a:rPr>
              <a:t>Figure 51.8 Honeybee dance language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03F50B9D-11A1-4DF0-B90C-E7BC4DBD26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FAC0BF6-57A8-461B-B2D6-2622629CA5A9}" type="slidenum">
              <a:rPr lang="zh-CN" altLang="en-US"/>
              <a:pPr>
                <a:spcBef>
                  <a:spcPct val="0"/>
                </a:spcBef>
              </a:pPr>
              <a:t>131</a:t>
            </a:fld>
            <a:endParaRPr lang="en-US" altLang="zh-CN"/>
          </a:p>
        </p:txBody>
      </p:sp>
      <p:sp>
        <p:nvSpPr>
          <p:cNvPr id="8195" name="Rectangle 2">
            <a:extLst>
              <a:ext uri="{FF2B5EF4-FFF2-40B4-BE49-F238E27FC236}">
                <a16:creationId xmlns:a16="http://schemas.microsoft.com/office/drawing/2014/main" id="{4F954283-F595-4F51-B71A-86A3F3C740D7}"/>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0C995E7B-D005-4798-B0BB-B4297A774A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21DD64E3-2877-43AC-825F-9FD8599E5E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6D2BA13-109F-4F55-82FB-2CC3B509922F}" type="slidenum">
              <a:rPr lang="zh-CN" altLang="en-US"/>
              <a:pPr>
                <a:spcBef>
                  <a:spcPct val="0"/>
                </a:spcBef>
              </a:pPr>
              <a:t>132</a:t>
            </a:fld>
            <a:endParaRPr lang="en-US" altLang="zh-CN"/>
          </a:p>
        </p:txBody>
      </p:sp>
      <p:sp>
        <p:nvSpPr>
          <p:cNvPr id="10243" name="Rectangle 2">
            <a:extLst>
              <a:ext uri="{FF2B5EF4-FFF2-40B4-BE49-F238E27FC236}">
                <a16:creationId xmlns:a16="http://schemas.microsoft.com/office/drawing/2014/main" id="{3639BC67-51C0-4412-8D02-F88F1E9D57DF}"/>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509F9818-F04D-418D-B665-893F86D9B7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蝙蝠的回声定位</a:t>
            </a:r>
            <a:endParaRPr lang="en-US" altLang="zh-CN" dirty="0"/>
          </a:p>
          <a:p>
            <a:r>
              <a:rPr lang="zh-CN" altLang="en-US" dirty="0"/>
              <a:t>蝙蝠夜间飞行</a:t>
            </a:r>
          </a:p>
        </p:txBody>
      </p:sp>
      <p:sp>
        <p:nvSpPr>
          <p:cNvPr id="4" name="灯片编号占位符 3"/>
          <p:cNvSpPr>
            <a:spLocks noGrp="1"/>
          </p:cNvSpPr>
          <p:nvPr>
            <p:ph type="sldNum" sz="quarter" idx="5"/>
          </p:nvPr>
        </p:nvSpPr>
        <p:spPr/>
        <p:txBody>
          <a:bodyPr/>
          <a:lstStyle/>
          <a:p>
            <a:pPr>
              <a:defRPr/>
            </a:pPr>
            <a:fld id="{D20A239C-C769-4F44-A4B0-9C0394B46222}" type="slidenum">
              <a:rPr lang="zh-CN" altLang="en-US" smtClean="0"/>
              <a:pPr>
                <a:defRPr/>
              </a:pPr>
              <a:t>133</a:t>
            </a:fld>
            <a:endParaRPr lang="en-US" altLang="zh-CN"/>
          </a:p>
        </p:txBody>
      </p:sp>
    </p:spTree>
    <p:extLst>
      <p:ext uri="{BB962C8B-B14F-4D97-AF65-F5344CB8AC3E}">
        <p14:creationId xmlns:p14="http://schemas.microsoft.com/office/powerpoint/2010/main" val="2429282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蝙蝠的回声定位</a:t>
            </a:r>
            <a:endParaRPr lang="en-US" altLang="zh-CN" dirty="0"/>
          </a:p>
          <a:p>
            <a:r>
              <a:rPr lang="zh-CN" altLang="en-US" dirty="0"/>
              <a:t>蝙蝠捕猎</a:t>
            </a:r>
          </a:p>
        </p:txBody>
      </p:sp>
      <p:sp>
        <p:nvSpPr>
          <p:cNvPr id="4" name="灯片编号占位符 3"/>
          <p:cNvSpPr>
            <a:spLocks noGrp="1"/>
          </p:cNvSpPr>
          <p:nvPr>
            <p:ph type="sldNum" sz="quarter" idx="5"/>
          </p:nvPr>
        </p:nvSpPr>
        <p:spPr/>
        <p:txBody>
          <a:bodyPr/>
          <a:lstStyle/>
          <a:p>
            <a:pPr>
              <a:defRPr/>
            </a:pPr>
            <a:fld id="{D20A239C-C769-4F44-A4B0-9C0394B46222}" type="slidenum">
              <a:rPr lang="zh-CN" altLang="en-US" smtClean="0"/>
              <a:pPr>
                <a:defRPr/>
              </a:pPr>
              <a:t>134</a:t>
            </a:fld>
            <a:endParaRPr lang="en-US" altLang="zh-CN"/>
          </a:p>
        </p:txBody>
      </p:sp>
    </p:spTree>
    <p:extLst>
      <p:ext uri="{BB962C8B-B14F-4D97-AF65-F5344CB8AC3E}">
        <p14:creationId xmlns:p14="http://schemas.microsoft.com/office/powerpoint/2010/main" val="21146676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20A239C-C769-4F44-A4B0-9C0394B46222}" type="slidenum">
              <a:rPr lang="zh-CN" altLang="en-US" smtClean="0"/>
              <a:pPr>
                <a:defRPr/>
              </a:pPr>
              <a:t>135</a:t>
            </a:fld>
            <a:endParaRPr lang="en-US" altLang="zh-CN"/>
          </a:p>
        </p:txBody>
      </p:sp>
    </p:spTree>
    <p:extLst>
      <p:ext uri="{BB962C8B-B14F-4D97-AF65-F5344CB8AC3E}">
        <p14:creationId xmlns:p14="http://schemas.microsoft.com/office/powerpoint/2010/main" val="29103271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itchFamily="34" charset="0"/>
                <a:ea typeface="+mn-ea"/>
                <a:cs typeface="+mn-cs"/>
              </a:rPr>
              <a:t>侧线是指皮肤</a:t>
            </a:r>
            <a:r>
              <a:rPr lang="zh-CN" altLang="en-US" sz="1200" b="0" i="0" u="none" strike="noStrike" kern="1200" dirty="0">
                <a:solidFill>
                  <a:schemeClr val="tx1"/>
                </a:solidFill>
                <a:effectLst/>
                <a:latin typeface="Arial" pitchFamily="34" charset="0"/>
                <a:ea typeface="+mn-ea"/>
                <a:cs typeface="+mn-cs"/>
                <a:hlinkClick r:id="rId3"/>
              </a:rPr>
              <a:t>感觉器官</a:t>
            </a:r>
            <a:r>
              <a:rPr lang="zh-CN" altLang="en-US" sz="1200" b="0" i="0" kern="1200" dirty="0">
                <a:solidFill>
                  <a:schemeClr val="tx1"/>
                </a:solidFill>
                <a:effectLst/>
                <a:latin typeface="Arial" pitchFamily="34" charset="0"/>
                <a:ea typeface="+mn-ea"/>
                <a:cs typeface="+mn-cs"/>
              </a:rPr>
              <a:t>中最高度分化的构造，呈沟状或管状。是鱼类和水生</a:t>
            </a:r>
            <a:r>
              <a:rPr lang="zh-CN" altLang="en-US" sz="1200" b="0" i="0" u="none" strike="noStrike" kern="1200" dirty="0">
                <a:solidFill>
                  <a:schemeClr val="tx1"/>
                </a:solidFill>
                <a:effectLst/>
                <a:latin typeface="Arial" pitchFamily="34" charset="0"/>
                <a:ea typeface="+mn-ea"/>
                <a:cs typeface="+mn-cs"/>
                <a:hlinkClick r:id="rId4"/>
              </a:rPr>
              <a:t>两栖类</a:t>
            </a:r>
            <a:r>
              <a:rPr lang="zh-CN" altLang="en-US" sz="1200" b="0" i="0" kern="1200" dirty="0">
                <a:solidFill>
                  <a:schemeClr val="tx1"/>
                </a:solidFill>
                <a:effectLst/>
                <a:latin typeface="Arial" pitchFamily="34" charset="0"/>
                <a:ea typeface="+mn-ea"/>
                <a:cs typeface="+mn-cs"/>
              </a:rPr>
              <a:t>所特有的感觉器官，侧线有感觉水流机能及辨别和定位障碍物的机能</a:t>
            </a:r>
            <a:endParaRPr lang="zh-CN" altLang="en-US" dirty="0"/>
          </a:p>
        </p:txBody>
      </p:sp>
      <p:sp>
        <p:nvSpPr>
          <p:cNvPr id="4" name="灯片编号占位符 3"/>
          <p:cNvSpPr>
            <a:spLocks noGrp="1"/>
          </p:cNvSpPr>
          <p:nvPr>
            <p:ph type="sldNum" sz="quarter" idx="10"/>
          </p:nvPr>
        </p:nvSpPr>
        <p:spPr/>
        <p:txBody>
          <a:bodyPr/>
          <a:lstStyle/>
          <a:p>
            <a:pPr>
              <a:defRPr/>
            </a:pPr>
            <a:fld id="{D20A239C-C769-4F44-A4B0-9C0394B46222}" type="slidenum">
              <a:rPr lang="zh-CN" altLang="en-US" smtClean="0"/>
              <a:pPr>
                <a:defRPr/>
              </a:pPr>
              <a:t>140</a:t>
            </a:fld>
            <a:endParaRPr lang="en-US" altLang="zh-CN"/>
          </a:p>
        </p:txBody>
      </p:sp>
    </p:spTree>
    <p:extLst>
      <p:ext uri="{BB962C8B-B14F-4D97-AF65-F5344CB8AC3E}">
        <p14:creationId xmlns:p14="http://schemas.microsoft.com/office/powerpoint/2010/main" val="1469695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D2CFCBA7-6B80-41CC-88C4-F9E96FBCC0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70B81A1-86F5-4B06-A3A8-6C2DF3E1DA25}" type="slidenum">
              <a:rPr lang="zh-CN" altLang="en-US"/>
              <a:pPr>
                <a:spcBef>
                  <a:spcPct val="0"/>
                </a:spcBef>
              </a:pPr>
              <a:t>143</a:t>
            </a:fld>
            <a:endParaRPr lang="en-US" altLang="zh-CN"/>
          </a:p>
        </p:txBody>
      </p:sp>
      <p:sp>
        <p:nvSpPr>
          <p:cNvPr id="18435" name="Rectangle 2">
            <a:extLst>
              <a:ext uri="{FF2B5EF4-FFF2-40B4-BE49-F238E27FC236}">
                <a16:creationId xmlns:a16="http://schemas.microsoft.com/office/drawing/2014/main" id="{2DF5F247-EE1A-456F-8F6E-50886B2FF004}"/>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5874FE32-3AFE-48DC-98BD-0F8BD23472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55077873-AF66-46AA-96BE-5209DBD3A682}"/>
              </a:ext>
            </a:extLst>
          </p:cNvPr>
          <p:cNvSpPr>
            <a:spLocks noGrp="1" noRot="1" noChangeAspect="1" noChangeArrowheads="1" noTextEdit="1"/>
          </p:cNvSpPr>
          <p:nvPr>
            <p:ph type="sldImg"/>
          </p:nvPr>
        </p:nvSpPr>
        <p:spPr>
          <a:ln/>
        </p:spPr>
      </p:sp>
      <p:sp>
        <p:nvSpPr>
          <p:cNvPr id="26627" name="备注占位符 2">
            <a:extLst>
              <a:ext uri="{FF2B5EF4-FFF2-40B4-BE49-F238E27FC236}">
                <a16:creationId xmlns:a16="http://schemas.microsoft.com/office/drawing/2014/main" id="{56B68FBF-B17E-4E35-9482-74397328DD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生物对环境的要求是严格的，大部分生物都集中在地表以上</a:t>
            </a:r>
            <a:r>
              <a:rPr lang="en-US" altLang="zh-CN" dirty="0"/>
              <a:t>100</a:t>
            </a:r>
            <a:r>
              <a:rPr lang="zh-CN" altLang="en-US" dirty="0"/>
              <a:t>米到水下</a:t>
            </a:r>
            <a:r>
              <a:rPr lang="en-US" altLang="zh-CN" dirty="0"/>
              <a:t>100</a:t>
            </a:r>
            <a:r>
              <a:rPr lang="zh-CN" altLang="en-US" dirty="0"/>
              <a:t>米的大气圈、水圈、岩石圈、土壤圈等圈层的交界处，这里是生物圈的核心。大树最高也不过</a:t>
            </a:r>
            <a:r>
              <a:rPr lang="en-US" altLang="zh-CN" dirty="0"/>
              <a:t>100m</a:t>
            </a:r>
            <a:r>
              <a:rPr lang="zh-CN" altLang="en-US" dirty="0"/>
              <a:t>，鸟类飞翔最高也不过</a:t>
            </a:r>
            <a:r>
              <a:rPr lang="en-US" altLang="zh-CN" dirty="0"/>
              <a:t>2000m</a:t>
            </a:r>
            <a:r>
              <a:rPr lang="zh-CN" altLang="en-US" dirty="0"/>
              <a:t>。虽然在</a:t>
            </a:r>
            <a:r>
              <a:rPr lang="en-US" altLang="zh-CN" dirty="0"/>
              <a:t>4000m</a:t>
            </a:r>
            <a:r>
              <a:rPr lang="zh-CN" altLang="en-US" dirty="0"/>
              <a:t>深的海底仍有细菌等生物，但大多数海洋生物则是聚集在</a:t>
            </a:r>
            <a:r>
              <a:rPr lang="en-US" altLang="zh-CN" dirty="0"/>
              <a:t>150m</a:t>
            </a:r>
            <a:r>
              <a:rPr lang="zh-CN" altLang="en-US" dirty="0"/>
              <a:t>深度以内的。在陆地上，在一些深达</a:t>
            </a:r>
            <a:r>
              <a:rPr lang="en-US" altLang="zh-CN" dirty="0"/>
              <a:t>2000m</a:t>
            </a:r>
            <a:r>
              <a:rPr lang="zh-CN" altLang="en-US" dirty="0"/>
              <a:t>的地下石油矿床中曾找到过细菌，但一般说来，生物只局限在</a:t>
            </a:r>
            <a:r>
              <a:rPr lang="en-US" altLang="zh-CN" dirty="0"/>
              <a:t>50m</a:t>
            </a:r>
            <a:r>
              <a:rPr lang="zh-CN" altLang="en-US" dirty="0"/>
              <a:t>以内的土层中。</a:t>
            </a:r>
          </a:p>
          <a:p>
            <a:pPr eaLnBrk="1" hangingPunct="1">
              <a:spcBef>
                <a:spcPct val="0"/>
              </a:spcBef>
            </a:pPr>
            <a:endParaRPr lang="zh-CN" altLang="en-US" dirty="0"/>
          </a:p>
        </p:txBody>
      </p:sp>
      <p:sp>
        <p:nvSpPr>
          <p:cNvPr id="26628" name="灯片编号占位符 3">
            <a:extLst>
              <a:ext uri="{FF2B5EF4-FFF2-40B4-BE49-F238E27FC236}">
                <a16:creationId xmlns:a16="http://schemas.microsoft.com/office/drawing/2014/main" id="{C3CD246A-E3C3-4008-8FD7-EC052D8AB3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5D6DA0-0D1A-4662-BC6F-B5C726B2C36B}" type="slidenum">
              <a:rPr lang="zh-CN" altLang="en-US" smtClean="0"/>
              <a:pPr/>
              <a:t>10</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播放</a:t>
            </a:r>
            <a:r>
              <a:rPr lang="en-US" altLang="zh-CN" dirty="0"/>
              <a:t>5-4 </a:t>
            </a:r>
            <a:r>
              <a:rPr lang="zh-CN" altLang="en-US" dirty="0"/>
              <a:t>昆虫的性外激素</a:t>
            </a:r>
          </a:p>
        </p:txBody>
      </p:sp>
      <p:sp>
        <p:nvSpPr>
          <p:cNvPr id="4" name="灯片编号占位符 3"/>
          <p:cNvSpPr>
            <a:spLocks noGrp="1"/>
          </p:cNvSpPr>
          <p:nvPr>
            <p:ph type="sldNum" sz="quarter" idx="5"/>
          </p:nvPr>
        </p:nvSpPr>
        <p:spPr/>
        <p:txBody>
          <a:bodyPr/>
          <a:lstStyle/>
          <a:p>
            <a:pPr>
              <a:defRPr/>
            </a:pPr>
            <a:fld id="{D20A239C-C769-4F44-A4B0-9C0394B46222}" type="slidenum">
              <a:rPr lang="zh-CN" altLang="en-US" smtClean="0"/>
              <a:pPr>
                <a:defRPr/>
              </a:pPr>
              <a:t>145</a:t>
            </a:fld>
            <a:endParaRPr lang="en-US" altLang="zh-CN"/>
          </a:p>
        </p:txBody>
      </p:sp>
    </p:spTree>
    <p:extLst>
      <p:ext uri="{BB962C8B-B14F-4D97-AF65-F5344CB8AC3E}">
        <p14:creationId xmlns:p14="http://schemas.microsoft.com/office/powerpoint/2010/main" val="2745759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20A239C-C769-4F44-A4B0-9C0394B46222}" type="slidenum">
              <a:rPr lang="zh-CN" altLang="en-US" smtClean="0"/>
              <a:pPr>
                <a:defRPr/>
              </a:pPr>
              <a:t>147</a:t>
            </a:fld>
            <a:endParaRPr lang="en-US" altLang="zh-CN"/>
          </a:p>
        </p:txBody>
      </p:sp>
    </p:spTree>
    <p:extLst>
      <p:ext uri="{BB962C8B-B14F-4D97-AF65-F5344CB8AC3E}">
        <p14:creationId xmlns:p14="http://schemas.microsoft.com/office/powerpoint/2010/main" val="4120146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A7A09B5-6EC6-4BB4-BF22-E985DBDAAE9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fld id="{9E2CCB3A-B761-4A78-92B3-5272C6ADE652}" type="slidenum">
              <a:rPr kumimoji="0" lang="en-US" altLang="zh-CN" sz="1200" smtClean="0">
                <a:latin typeface="Times New Roman" panose="02020603050405020304" pitchFamily="18" charset="0"/>
              </a:rPr>
              <a:pPr/>
              <a:t>149</a:t>
            </a:fld>
            <a:endParaRPr kumimoji="0" lang="en-US" altLang="zh-CN" sz="1200">
              <a:latin typeface="Times New Roman" panose="02020603050405020304" pitchFamily="18" charset="0"/>
            </a:endParaRPr>
          </a:p>
        </p:txBody>
      </p:sp>
      <p:sp>
        <p:nvSpPr>
          <p:cNvPr id="37891" name="Rectangle 2">
            <a:extLst>
              <a:ext uri="{FF2B5EF4-FFF2-40B4-BE49-F238E27FC236}">
                <a16:creationId xmlns:a16="http://schemas.microsoft.com/office/drawing/2014/main" id="{05A814FE-EA9C-45B2-A77F-A91E80319275}"/>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B3134AA8-4651-4043-9AC9-9B5AB9D4306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r>
              <a:rPr lang="en-US" altLang="zh-CN" dirty="0" err="1" smtClean="0">
                <a:latin typeface="Times New Roman" panose="02020603050405020304" pitchFamily="18" charset="0"/>
                <a:ea typeface="ＭＳ Ｐゴシック" panose="020B0600070205080204" pitchFamily="34" charset="-128"/>
              </a:rPr>
              <a:t>Tiao</a:t>
            </a:r>
            <a:r>
              <a:rPr lang="en-US" altLang="zh-CN" dirty="0" smtClean="0">
                <a:latin typeface="Times New Roman" panose="02020603050405020304" pitchFamily="18" charset="0"/>
                <a:ea typeface="ＭＳ Ｐゴシック" panose="020B0600070205080204" pitchFamily="34" charset="-128"/>
              </a:rPr>
              <a:t> </a:t>
            </a:r>
            <a:r>
              <a:rPr lang="zh-CN" altLang="en-US" dirty="0" smtClean="0">
                <a:latin typeface="Times New Roman" panose="02020603050405020304" pitchFamily="18" charset="0"/>
                <a:ea typeface="ＭＳ Ｐゴシック" panose="020B0600070205080204" pitchFamily="34" charset="-128"/>
              </a:rPr>
              <a:t>鱼 对</a:t>
            </a:r>
            <a:r>
              <a:rPr lang="zh-CN" altLang="en-US" dirty="0">
                <a:latin typeface="Times New Roman" panose="02020603050405020304" pitchFamily="18" charset="0"/>
                <a:ea typeface="ＭＳ Ｐゴシック" panose="020B0600070205080204" pitchFamily="34" charset="-128"/>
              </a:rPr>
              <a:t>警报物质的存在做出反应的小鱼</a:t>
            </a:r>
            <a:endParaRPr lang="en-US" altLang="zh-CN"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zuoyeFont_mathFont"/>
              </a:rPr>
              <a:t>有求偶、沟通、照明、警示、展示及调节族群等功能</a:t>
            </a:r>
            <a:r>
              <a:rPr lang="en-US" altLang="zh-CN" b="0" i="0" dirty="0">
                <a:solidFill>
                  <a:srgbClr val="333333"/>
                </a:solidFill>
                <a:effectLst/>
                <a:latin typeface="zuoyeFont_mathFont"/>
              </a:rPr>
              <a:t>,</a:t>
            </a:r>
            <a:r>
              <a:rPr lang="zh-CN" altLang="en-US" b="0" i="0" dirty="0">
                <a:solidFill>
                  <a:srgbClr val="333333"/>
                </a:solidFill>
                <a:effectLst/>
                <a:latin typeface="zuoyeFont_mathFont"/>
              </a:rPr>
              <a:t>最近证实成虫的发光除了找寻配偶之外</a:t>
            </a:r>
            <a:r>
              <a:rPr lang="en-US" altLang="zh-CN" b="0" i="0" dirty="0">
                <a:solidFill>
                  <a:srgbClr val="333333"/>
                </a:solidFill>
                <a:effectLst/>
                <a:latin typeface="zuoyeFont_mathFont"/>
              </a:rPr>
              <a:t>,</a:t>
            </a:r>
            <a:r>
              <a:rPr lang="zh-CN" altLang="en-US" b="0" i="0" dirty="0">
                <a:solidFill>
                  <a:srgbClr val="333333"/>
                </a:solidFill>
                <a:effectLst/>
                <a:latin typeface="zuoyeFont_mathFont"/>
              </a:rPr>
              <a:t>还有警告其它生物的作用</a:t>
            </a:r>
            <a:r>
              <a:rPr lang="en-US" altLang="zh-CN" b="0" i="0" dirty="0">
                <a:solidFill>
                  <a:srgbClr val="333333"/>
                </a:solidFill>
                <a:effectLst/>
                <a:latin typeface="zuoyeFont_mathFont"/>
              </a:rPr>
              <a:t>.</a:t>
            </a:r>
            <a:endParaRPr lang="zh-CN" altLang="en-US" dirty="0"/>
          </a:p>
        </p:txBody>
      </p:sp>
      <p:sp>
        <p:nvSpPr>
          <p:cNvPr id="4" name="灯片编号占位符 3"/>
          <p:cNvSpPr>
            <a:spLocks noGrp="1"/>
          </p:cNvSpPr>
          <p:nvPr>
            <p:ph type="sldNum" sz="quarter" idx="5"/>
          </p:nvPr>
        </p:nvSpPr>
        <p:spPr/>
        <p:txBody>
          <a:bodyPr/>
          <a:lstStyle/>
          <a:p>
            <a:pPr>
              <a:defRPr/>
            </a:pPr>
            <a:fld id="{D20A239C-C769-4F44-A4B0-9C0394B46222}" type="slidenum">
              <a:rPr lang="zh-CN" altLang="en-US" smtClean="0"/>
              <a:pPr>
                <a:defRPr/>
              </a:pPr>
              <a:t>151</a:t>
            </a:fld>
            <a:endParaRPr lang="en-US" altLang="zh-CN"/>
          </a:p>
        </p:txBody>
      </p:sp>
    </p:spTree>
    <p:extLst>
      <p:ext uri="{BB962C8B-B14F-4D97-AF65-F5344CB8AC3E}">
        <p14:creationId xmlns:p14="http://schemas.microsoft.com/office/powerpoint/2010/main" val="2244477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1954A0CB-D0A6-4813-B07B-B78FE87551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FCB6A7E-FD46-467D-B34C-6BA6DFD6CE6E}" type="slidenum">
              <a:rPr lang="zh-CN" altLang="en-US"/>
              <a:pPr>
                <a:spcBef>
                  <a:spcPct val="0"/>
                </a:spcBef>
              </a:pPr>
              <a:t>154</a:t>
            </a:fld>
            <a:endParaRPr lang="en-US" altLang="zh-CN"/>
          </a:p>
        </p:txBody>
      </p:sp>
      <p:sp>
        <p:nvSpPr>
          <p:cNvPr id="27651" name="Rectangle 2">
            <a:extLst>
              <a:ext uri="{FF2B5EF4-FFF2-40B4-BE49-F238E27FC236}">
                <a16:creationId xmlns:a16="http://schemas.microsoft.com/office/drawing/2014/main" id="{E791D255-6F6E-4ABB-B295-90AC0F7358E2}"/>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CB40970D-35EF-44E9-A247-F0B8EAA5D2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3C46363F-71A6-4A2F-9277-DF94D801E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30EF821-232A-4F28-BDD0-EB2E46234B7D}" type="slidenum">
              <a:rPr lang="zh-CN" altLang="en-US"/>
              <a:pPr>
                <a:spcBef>
                  <a:spcPct val="0"/>
                </a:spcBef>
              </a:pPr>
              <a:t>160</a:t>
            </a:fld>
            <a:endParaRPr lang="en-US" altLang="zh-CN"/>
          </a:p>
        </p:txBody>
      </p:sp>
      <p:sp>
        <p:nvSpPr>
          <p:cNvPr id="36867" name="Rectangle 2">
            <a:extLst>
              <a:ext uri="{FF2B5EF4-FFF2-40B4-BE49-F238E27FC236}">
                <a16:creationId xmlns:a16="http://schemas.microsoft.com/office/drawing/2014/main" id="{1BEE520C-54B1-4386-B7E2-4717578C1F8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193DB1A3-BECF-4858-9616-E56D4BF72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D82E135-7469-4F62-B843-1835592467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A650F82-FFC7-4D74-B0C1-AE59F7EC2402}" type="slidenum">
              <a:rPr lang="zh-CN" altLang="en-US"/>
              <a:pPr>
                <a:spcBef>
                  <a:spcPct val="0"/>
                </a:spcBef>
              </a:pPr>
              <a:t>161</a:t>
            </a:fld>
            <a:endParaRPr lang="en-US" altLang="zh-CN"/>
          </a:p>
        </p:txBody>
      </p:sp>
      <p:sp>
        <p:nvSpPr>
          <p:cNvPr id="38915" name="Rectangle 2">
            <a:extLst>
              <a:ext uri="{FF2B5EF4-FFF2-40B4-BE49-F238E27FC236}">
                <a16:creationId xmlns:a16="http://schemas.microsoft.com/office/drawing/2014/main" id="{0C11725D-9544-4887-9658-BFF55B0CFEB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E8037FAF-663D-481E-B0CD-656839FD2A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8AADD6E-E278-46A8-8AE4-8BE865900672}"/>
              </a:ext>
            </a:extLst>
          </p:cNvPr>
          <p:cNvSpPr>
            <a:spLocks noGrp="1" noRot="1" noChangeAspect="1" noTextEdit="1"/>
          </p:cNvSpPr>
          <p:nvPr>
            <p:ph type="sldImg"/>
          </p:nvPr>
        </p:nvSpPr>
        <p:spPr>
          <a:ln/>
        </p:spPr>
      </p:sp>
      <p:sp>
        <p:nvSpPr>
          <p:cNvPr id="23555" name="备注占位符 2">
            <a:extLst>
              <a:ext uri="{FF2B5EF4-FFF2-40B4-BE49-F238E27FC236}">
                <a16:creationId xmlns:a16="http://schemas.microsoft.com/office/drawing/2014/main" id="{E4726D23-56EB-4D89-BC97-478F21AE03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1</a:t>
            </a:r>
            <a:r>
              <a:rPr lang="zh-CN" altLang="en-US">
                <a:latin typeface="Arial" panose="020B0604020202020204" pitchFamily="34" charset="0"/>
              </a:rPr>
              <a:t>、生态系统我调节能力取决于生态系统营养结构的复杂程度。生态系统中生物种类越多，营养结构越复杂，自我调节能力就越强。故生态系统的自我调节能力取决于生态系统营养结构的复杂程度。</a:t>
            </a:r>
            <a:r>
              <a:rPr lang="en-US" altLang="zh-CN">
                <a:latin typeface="Arial" panose="020B0604020202020204" pitchFamily="34" charset="0"/>
              </a:rPr>
              <a:t>2</a:t>
            </a:r>
            <a:r>
              <a:rPr lang="zh-CN" altLang="en-US">
                <a:latin typeface="Arial" panose="020B0604020202020204" pitchFamily="34" charset="0"/>
              </a:rPr>
              <a:t>、生态系统自我调节能力的基础是负反馈调节。比如，一个生态系统有羊草和狼，如果羊增多，狼也会多。狼多到一定数量，羊就会下降。这就是负反馈。使一个物种的数量不至于多到一定程度，即为自我调节。同样的，羊少了以后，狼由于食物短缺也会减少。</a:t>
            </a:r>
          </a:p>
        </p:txBody>
      </p:sp>
      <p:sp>
        <p:nvSpPr>
          <p:cNvPr id="23556" name="灯片编号占位符 3">
            <a:extLst>
              <a:ext uri="{FF2B5EF4-FFF2-40B4-BE49-F238E27FC236}">
                <a16:creationId xmlns:a16="http://schemas.microsoft.com/office/drawing/2014/main" id="{01FBBC76-551E-4DFE-9AC5-B75AA67C447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CF88019-DF5E-48DF-8C16-12A34E4B864C}" type="slidenum">
              <a:rPr lang="zh-CN" altLang="en-US"/>
              <a:pPr/>
              <a:t>171</a:t>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C57D5A7A-2C08-4EBD-90D4-03D5E148B5F2}"/>
              </a:ext>
            </a:extLst>
          </p:cNvPr>
          <p:cNvSpPr>
            <a:spLocks noGrp="1" noRot="1" noChangeAspect="1" noChangeArrowheads="1" noTextEdit="1"/>
          </p:cNvSpPr>
          <p:nvPr>
            <p:ph type="sldImg"/>
          </p:nvPr>
        </p:nvSpPr>
        <p:spPr>
          <a:ln/>
        </p:spPr>
      </p:sp>
      <p:sp>
        <p:nvSpPr>
          <p:cNvPr id="25603" name="备注占位符 2">
            <a:extLst>
              <a:ext uri="{FF2B5EF4-FFF2-40B4-BE49-F238E27FC236}">
                <a16:creationId xmlns:a16="http://schemas.microsoft.com/office/drawing/2014/main" id="{81FF1323-2559-4352-BD8F-F710B6A093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604" name="灯片编号占位符 3">
            <a:extLst>
              <a:ext uri="{FF2B5EF4-FFF2-40B4-BE49-F238E27FC236}">
                <a16:creationId xmlns:a16="http://schemas.microsoft.com/office/drawing/2014/main" id="{7E7EAEDF-C2F9-4096-93DC-49B315DC66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CF5FC8-7AD4-43B2-BE64-70438801A3A2}" type="slidenum">
              <a:rPr lang="zh-CN" altLang="en-US"/>
              <a:pPr/>
              <a:t>172</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A2AFBE37-4FEE-42AC-9ED9-9BF6081ABF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BF60FEE-321E-41DE-AD37-7D256595FBAC}" type="slidenum">
              <a:rPr lang="zh-CN" altLang="en-US"/>
              <a:pPr>
                <a:spcBef>
                  <a:spcPct val="0"/>
                </a:spcBef>
              </a:pPr>
              <a:t>201</a:t>
            </a:fld>
            <a:endParaRPr lang="en-US" altLang="zh-CN"/>
          </a:p>
        </p:txBody>
      </p:sp>
      <p:sp>
        <p:nvSpPr>
          <p:cNvPr id="56323" name="Rectangle 2">
            <a:extLst>
              <a:ext uri="{FF2B5EF4-FFF2-40B4-BE49-F238E27FC236}">
                <a16:creationId xmlns:a16="http://schemas.microsoft.com/office/drawing/2014/main" id="{6DDC1575-A397-4A3F-B718-675BEC0B2871}"/>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B38C203-7501-4EE1-8E83-F795789E65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生物圈</a:t>
            </a:r>
            <a:r>
              <a:rPr lang="en-US" altLang="zh-CN">
                <a:latin typeface="Arial" panose="020B0604020202020204" pitchFamily="34" charset="0"/>
              </a:rPr>
              <a:t>2</a:t>
            </a:r>
            <a:r>
              <a:rPr lang="zh-CN" altLang="en-US">
                <a:latin typeface="Arial" panose="020B0604020202020204" pitchFamily="34" charset="0"/>
              </a:rPr>
              <a:t>号（</a:t>
            </a:r>
            <a:r>
              <a:rPr lang="en-US" altLang="zh-CN">
                <a:latin typeface="Arial" panose="020B0604020202020204" pitchFamily="34" charset="0"/>
              </a:rPr>
              <a:t>Biosphere 2</a:t>
            </a:r>
            <a:r>
              <a:rPr lang="zh-CN" altLang="en-US">
                <a:latin typeface="Arial" panose="020B0604020202020204" pitchFamily="34" charset="0"/>
              </a:rPr>
              <a:t>）是</a:t>
            </a:r>
            <a:r>
              <a:rPr lang="en-US" altLang="zh-CN">
                <a:latin typeface="Arial" panose="020B0604020202020204" pitchFamily="34" charset="0"/>
              </a:rPr>
              <a:t>1984</a:t>
            </a:r>
            <a:r>
              <a:rPr lang="zh-CN" altLang="en-US">
                <a:latin typeface="Arial" panose="020B0604020202020204" pitchFamily="34" charset="0"/>
              </a:rPr>
              <a:t>年美国建于亚利桑那州图森市以北沙漠中的一座微型人工生态循环系统，因把地球本身称作生物圈</a:t>
            </a:r>
            <a:r>
              <a:rPr lang="en-US" altLang="zh-CN">
                <a:latin typeface="Arial" panose="020B0604020202020204" pitchFamily="34" charset="0"/>
              </a:rPr>
              <a:t>1</a:t>
            </a:r>
            <a:r>
              <a:rPr lang="zh-CN" altLang="en-US">
                <a:latin typeface="Arial" panose="020B0604020202020204" pitchFamily="34" charset="0"/>
              </a:rPr>
              <a:t>号而得此名，它由美国前橄榄球运动员约翰</a:t>
            </a:r>
            <a:r>
              <a:rPr lang="en-US" altLang="zh-CN">
                <a:latin typeface="Arial" panose="020B0604020202020204" pitchFamily="34" charset="0"/>
              </a:rPr>
              <a:t>•</a:t>
            </a:r>
            <a:r>
              <a:rPr lang="zh-CN" altLang="en-US">
                <a:latin typeface="Arial" panose="020B0604020202020204" pitchFamily="34" charset="0"/>
              </a:rPr>
              <a:t>艾伦发起，并与几家财团联手出资，委托空间生物圈风险投资公司承建，历时</a:t>
            </a:r>
            <a:r>
              <a:rPr lang="en-US" altLang="zh-CN">
                <a:latin typeface="Arial" panose="020B0604020202020204" pitchFamily="34" charset="0"/>
              </a:rPr>
              <a:t>8</a:t>
            </a:r>
            <a:r>
              <a:rPr lang="zh-CN" altLang="en-US">
                <a:latin typeface="Arial" panose="020B0604020202020204" pitchFamily="34" charset="0"/>
              </a:rPr>
              <a:t>年，耗资</a:t>
            </a:r>
            <a:r>
              <a:rPr lang="en-US" altLang="zh-CN">
                <a:latin typeface="Arial" panose="020B0604020202020204" pitchFamily="34" charset="0"/>
              </a:rPr>
              <a:t>1 .5</a:t>
            </a:r>
            <a:r>
              <a:rPr lang="zh-CN" altLang="en-US">
                <a:latin typeface="Arial" panose="020B0604020202020204" pitchFamily="34" charset="0"/>
              </a:rPr>
              <a:t>亿美元。</a:t>
            </a:r>
          </a:p>
          <a:p>
            <a:pPr eaLnBrk="1" hangingPunct="1"/>
            <a:r>
              <a:rPr lang="zh-CN" altLang="en-US">
                <a:latin typeface="Arial" panose="020B0604020202020204" pitchFamily="34" charset="0"/>
                <a:hlinkClick r:id="rId3"/>
              </a:rPr>
              <a:t>生物圈</a:t>
            </a:r>
            <a:r>
              <a:rPr lang="en-US" altLang="zh-CN">
                <a:latin typeface="Arial" panose="020B0604020202020204" pitchFamily="34" charset="0"/>
              </a:rPr>
              <a:t>2</a:t>
            </a:r>
            <a:r>
              <a:rPr lang="zh-CN" altLang="en-US">
                <a:latin typeface="Arial" panose="020B0604020202020204" pitchFamily="34" charset="0"/>
              </a:rPr>
              <a:t>号计划设计在密闭状态下进行生态与环境研究，帮助人类了解地球是如何运作，并研究在仿真地球</a:t>
            </a:r>
            <a:r>
              <a:rPr lang="zh-CN" altLang="en-US">
                <a:latin typeface="Arial" panose="020B0604020202020204" pitchFamily="34" charset="0"/>
                <a:hlinkClick r:id="rId4"/>
              </a:rPr>
              <a:t>生态环境</a:t>
            </a:r>
            <a:r>
              <a:rPr lang="zh-CN" altLang="en-US">
                <a:latin typeface="Arial" panose="020B0604020202020204" pitchFamily="34" charset="0"/>
              </a:rPr>
              <a:t>的条件下，人类是否适合生存的问题。为了尽量贴近自然环境，该圈中的</a:t>
            </a:r>
            <a:r>
              <a:rPr lang="zh-CN" altLang="en-US">
                <a:latin typeface="Arial" panose="020B0604020202020204" pitchFamily="34" charset="0"/>
                <a:hlinkClick r:id="rId5"/>
              </a:rPr>
              <a:t>土壤</a:t>
            </a:r>
            <a:r>
              <a:rPr lang="zh-CN" altLang="en-US">
                <a:latin typeface="Arial" panose="020B0604020202020204" pitchFamily="34" charset="0"/>
              </a:rPr>
              <a:t>、</a:t>
            </a:r>
            <a:r>
              <a:rPr lang="zh-CN" altLang="en-US">
                <a:latin typeface="Arial" panose="020B0604020202020204" pitchFamily="34" charset="0"/>
                <a:hlinkClick r:id="rId6"/>
              </a:rPr>
              <a:t>草皮</a:t>
            </a:r>
            <a:r>
              <a:rPr lang="zh-CN" altLang="en-US">
                <a:latin typeface="Arial" panose="020B0604020202020204" pitchFamily="34" charset="0"/>
              </a:rPr>
              <a:t>、</a:t>
            </a:r>
            <a:r>
              <a:rPr lang="zh-CN" altLang="en-US">
                <a:latin typeface="Arial" panose="020B0604020202020204" pitchFamily="34" charset="0"/>
                <a:hlinkClick r:id="rId7"/>
              </a:rPr>
              <a:t>海水</a:t>
            </a:r>
            <a:r>
              <a:rPr lang="zh-CN" altLang="en-US">
                <a:latin typeface="Arial" panose="020B0604020202020204" pitchFamily="34" charset="0"/>
              </a:rPr>
              <a:t>、</a:t>
            </a:r>
            <a:r>
              <a:rPr lang="zh-CN" altLang="en-US">
                <a:latin typeface="Arial" panose="020B0604020202020204" pitchFamily="34" charset="0"/>
                <a:hlinkClick r:id="rId8"/>
              </a:rPr>
              <a:t>淡水</a:t>
            </a:r>
            <a:r>
              <a:rPr lang="zh-CN" altLang="en-US">
                <a:latin typeface="Arial" panose="020B0604020202020204" pitchFamily="34" charset="0"/>
              </a:rPr>
              <a:t>均取自外界的不同地理区间，通过 一定的人工处理再利用。例如，实验用的海水是将运进来的海水和淡水按照适当比例配制而成的。 </a:t>
            </a:r>
          </a:p>
          <a:p>
            <a:pPr eaLnBrk="1" hangingPunct="1"/>
            <a:r>
              <a:rPr lang="zh-CN" altLang="en-US">
                <a:latin typeface="Arial" panose="020B0604020202020204" pitchFamily="34" charset="0"/>
              </a:rPr>
              <a:t>如今，“生物圈</a:t>
            </a:r>
            <a:r>
              <a:rPr lang="en-US" altLang="zh-CN">
                <a:latin typeface="Arial" panose="020B0604020202020204" pitchFamily="34" charset="0"/>
              </a:rPr>
              <a:t>2</a:t>
            </a:r>
            <a:r>
              <a:rPr lang="zh-CN" altLang="en-US">
                <a:latin typeface="Arial" panose="020B0604020202020204" pitchFamily="34" charset="0"/>
              </a:rPr>
              <a:t>号”的总体目标已经转化为研究地球上的人类生活环境，其中二氧化碳含量过高的不利条件恰好转变成了帮助确定地球大气二氧化碳含量上升趋势对人类潜在影响的最有利因素。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69A5AE6-037F-427F-BD29-03DE19F358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F6EE23-CF8D-4F30-8E67-E481D7DB826E}" type="slidenum">
              <a:rPr lang="zh-CN" altLang="en-US" smtClean="0"/>
              <a:pPr>
                <a:spcBef>
                  <a:spcPct val="0"/>
                </a:spcBef>
              </a:pPr>
              <a:t>11</a:t>
            </a:fld>
            <a:endParaRPr lang="en-US" altLang="zh-CN"/>
          </a:p>
        </p:txBody>
      </p:sp>
      <p:sp>
        <p:nvSpPr>
          <p:cNvPr id="28675" name="Rectangle 2">
            <a:extLst>
              <a:ext uri="{FF2B5EF4-FFF2-40B4-BE49-F238E27FC236}">
                <a16:creationId xmlns:a16="http://schemas.microsoft.com/office/drawing/2014/main" id="{20153EC3-4D61-485F-AD43-A1795BFB60CE}"/>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6A8B18AC-4774-4EF1-ABC2-97424EBBFA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426AAAA0-7969-46FB-BA93-B4BEC6ADAC20}"/>
              </a:ext>
            </a:extLst>
          </p:cNvPr>
          <p:cNvSpPr>
            <a:spLocks noGrp="1" noRot="1" noChangeAspect="1" noTextEdit="1"/>
          </p:cNvSpPr>
          <p:nvPr>
            <p:ph type="sldImg"/>
          </p:nvPr>
        </p:nvSpPr>
        <p:spPr>
          <a:ln/>
        </p:spPr>
      </p:sp>
      <p:sp>
        <p:nvSpPr>
          <p:cNvPr id="58371" name="备注占位符 2">
            <a:extLst>
              <a:ext uri="{FF2B5EF4-FFF2-40B4-BE49-F238E27FC236}">
                <a16:creationId xmlns:a16="http://schemas.microsoft.com/office/drawing/2014/main" id="{DB417C72-25ED-430D-86C2-BE614A783D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生物圈</a:t>
            </a:r>
            <a:r>
              <a:rPr lang="en-US" altLang="zh-CN">
                <a:latin typeface="Arial" panose="020B0604020202020204" pitchFamily="34" charset="0"/>
              </a:rPr>
              <a:t>2</a:t>
            </a:r>
            <a:r>
              <a:rPr lang="zh-CN" altLang="en-US">
                <a:latin typeface="Arial" panose="020B0604020202020204" pitchFamily="34" charset="0"/>
              </a:rPr>
              <a:t>号有</a:t>
            </a:r>
            <a:r>
              <a:rPr lang="en-US" altLang="zh-CN">
                <a:latin typeface="Arial" panose="020B0604020202020204" pitchFamily="34" charset="0"/>
              </a:rPr>
              <a:t>5</a:t>
            </a:r>
            <a:r>
              <a:rPr lang="zh-CN" altLang="en-US">
                <a:latin typeface="Arial" panose="020B0604020202020204" pitchFamily="34" charset="0"/>
              </a:rPr>
              <a:t>个野生生物</a:t>
            </a:r>
            <a:r>
              <a:rPr lang="zh-CN" altLang="en-US">
                <a:latin typeface="Arial" panose="020B0604020202020204" pitchFamily="34" charset="0"/>
                <a:hlinkClick r:id="rId3"/>
              </a:rPr>
              <a:t>群落</a:t>
            </a:r>
            <a:r>
              <a:rPr lang="zh-CN" altLang="en-US">
                <a:latin typeface="Arial" panose="020B0604020202020204" pitchFamily="34" charset="0"/>
              </a:rPr>
              <a:t>（</a:t>
            </a:r>
            <a:r>
              <a:rPr lang="zh-CN" altLang="en-US">
                <a:latin typeface="Arial" panose="020B0604020202020204" pitchFamily="34" charset="0"/>
                <a:hlinkClick r:id="rId4"/>
              </a:rPr>
              <a:t>热带雨林</a:t>
            </a:r>
            <a:r>
              <a:rPr lang="zh-CN" altLang="en-US">
                <a:latin typeface="Arial" panose="020B0604020202020204" pitchFamily="34" charset="0"/>
              </a:rPr>
              <a:t>、</a:t>
            </a:r>
            <a:r>
              <a:rPr lang="zh-CN" altLang="en-US">
                <a:latin typeface="Arial" panose="020B0604020202020204" pitchFamily="34" charset="0"/>
                <a:hlinkClick r:id="rId5"/>
              </a:rPr>
              <a:t>热带草原</a:t>
            </a:r>
            <a:r>
              <a:rPr lang="zh-CN" altLang="en-US">
                <a:latin typeface="Arial" panose="020B0604020202020204" pitchFamily="34" charset="0"/>
              </a:rPr>
              <a:t>、海洋、</a:t>
            </a:r>
            <a:r>
              <a:rPr lang="zh-CN" altLang="en-US">
                <a:latin typeface="Arial" panose="020B0604020202020204" pitchFamily="34" charset="0"/>
                <a:hlinkClick r:id="rId6"/>
              </a:rPr>
              <a:t>沼泽</a:t>
            </a:r>
            <a:r>
              <a:rPr lang="zh-CN" altLang="en-US">
                <a:latin typeface="Arial" panose="020B0604020202020204" pitchFamily="34" charset="0"/>
              </a:rPr>
              <a:t>、沙漠）和两个人工生物群落（集约农业区和居住区），圈内共有约</a:t>
            </a:r>
            <a:r>
              <a:rPr lang="en-US" altLang="zh-CN">
                <a:latin typeface="Arial" panose="020B0604020202020204" pitchFamily="34" charset="0"/>
              </a:rPr>
              <a:t>4000</a:t>
            </a:r>
            <a:r>
              <a:rPr lang="zh-CN" altLang="en-US">
                <a:latin typeface="Arial" panose="020B0604020202020204" pitchFamily="34" charset="0"/>
              </a:rPr>
              <a:t>个物种，其中动物（包括：软体、节肢、昆虫、鱼类、</a:t>
            </a:r>
            <a:r>
              <a:rPr lang="zh-CN" altLang="en-US">
                <a:latin typeface="Arial" panose="020B0604020202020204" pitchFamily="34" charset="0"/>
                <a:hlinkClick r:id="rId7"/>
              </a:rPr>
              <a:t>两栖</a:t>
            </a:r>
            <a:r>
              <a:rPr lang="zh-CN" altLang="en-US">
                <a:latin typeface="Arial" panose="020B0604020202020204" pitchFamily="34" charset="0"/>
              </a:rPr>
              <a:t>、爬行、鸟类、哺乳等）、植物（包括</a:t>
            </a:r>
            <a:r>
              <a:rPr lang="zh-CN" altLang="en-US">
                <a:latin typeface="Arial" panose="020B0604020202020204" pitchFamily="34" charset="0"/>
                <a:hlinkClick r:id="rId8"/>
              </a:rPr>
              <a:t>浮游</a:t>
            </a:r>
            <a:r>
              <a:rPr lang="zh-CN" altLang="en-US">
                <a:latin typeface="Arial" panose="020B0604020202020204" pitchFamily="34" charset="0"/>
              </a:rPr>
              <a:t>、</a:t>
            </a:r>
            <a:r>
              <a:rPr lang="zh-CN" altLang="en-US">
                <a:latin typeface="Arial" panose="020B0604020202020204" pitchFamily="34" charset="0"/>
                <a:hlinkClick r:id="rId9"/>
              </a:rPr>
              <a:t>苔藓</a:t>
            </a:r>
            <a:r>
              <a:rPr lang="zh-CN" altLang="en-US">
                <a:latin typeface="Arial" panose="020B0604020202020204" pitchFamily="34" charset="0"/>
              </a:rPr>
              <a:t>、</a:t>
            </a:r>
            <a:r>
              <a:rPr lang="zh-CN" altLang="en-US">
                <a:latin typeface="Arial" panose="020B0604020202020204" pitchFamily="34" charset="0"/>
                <a:hlinkClick r:id="rId10"/>
              </a:rPr>
              <a:t>蕨类</a:t>
            </a:r>
            <a:r>
              <a:rPr lang="zh-CN" altLang="en-US">
                <a:latin typeface="Arial" panose="020B0604020202020204" pitchFamily="34" charset="0"/>
              </a:rPr>
              <a:t>、裸子和被子等）约</a:t>
            </a:r>
            <a:r>
              <a:rPr lang="en-US" altLang="zh-CN">
                <a:latin typeface="Arial" panose="020B0604020202020204" pitchFamily="34" charset="0"/>
              </a:rPr>
              <a:t>3000</a:t>
            </a:r>
            <a:r>
              <a:rPr lang="zh-CN" altLang="en-US">
                <a:latin typeface="Arial" panose="020B0604020202020204" pitchFamily="34" charset="0"/>
              </a:rPr>
              <a:t>种，微生物（包括细菌、</a:t>
            </a:r>
            <a:r>
              <a:rPr lang="zh-CN" altLang="en-US">
                <a:latin typeface="Arial" panose="020B0604020202020204" pitchFamily="34" charset="0"/>
                <a:hlinkClick r:id="rId11"/>
              </a:rPr>
              <a:t>粘菌</a:t>
            </a:r>
            <a:r>
              <a:rPr lang="zh-CN" altLang="en-US">
                <a:latin typeface="Arial" panose="020B0604020202020204" pitchFamily="34" charset="0"/>
              </a:rPr>
              <a:t>、真菌、</a:t>
            </a:r>
            <a:r>
              <a:rPr lang="zh-CN" altLang="en-US">
                <a:latin typeface="Arial" panose="020B0604020202020204" pitchFamily="34" charset="0"/>
                <a:hlinkClick r:id="rId12"/>
              </a:rPr>
              <a:t>微藻</a:t>
            </a:r>
            <a:r>
              <a:rPr lang="zh-CN" altLang="en-US">
                <a:latin typeface="Arial" panose="020B0604020202020204" pitchFamily="34" charset="0"/>
              </a:rPr>
              <a:t>等）约</a:t>
            </a:r>
            <a:r>
              <a:rPr lang="en-US" altLang="zh-CN">
                <a:latin typeface="Arial" panose="020B0604020202020204" pitchFamily="34" charset="0"/>
              </a:rPr>
              <a:t>1000</a:t>
            </a:r>
            <a:r>
              <a:rPr lang="zh-CN" altLang="en-US">
                <a:latin typeface="Arial" panose="020B0604020202020204" pitchFamily="34" charset="0"/>
              </a:rPr>
              <a:t>种</a:t>
            </a:r>
          </a:p>
        </p:txBody>
      </p:sp>
      <p:sp>
        <p:nvSpPr>
          <p:cNvPr id="58372" name="灯片编号占位符 3">
            <a:extLst>
              <a:ext uri="{FF2B5EF4-FFF2-40B4-BE49-F238E27FC236}">
                <a16:creationId xmlns:a16="http://schemas.microsoft.com/office/drawing/2014/main" id="{0B4C93EF-7484-41EA-B393-C3D6D79B068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78E19B5-E80F-42D3-9474-633FC78A2748}" type="slidenum">
              <a:rPr lang="zh-CN" altLang="en-US"/>
              <a:pPr/>
              <a:t>202</a:t>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8095623C-D42C-4B47-9775-2A68BDAD25DA}"/>
              </a:ext>
            </a:extLst>
          </p:cNvPr>
          <p:cNvSpPr>
            <a:spLocks noGrp="1" noRot="1" noChangeAspect="1" noChangeArrowheads="1" noTextEdit="1"/>
          </p:cNvSpPr>
          <p:nvPr>
            <p:ph type="sldImg"/>
          </p:nvPr>
        </p:nvSpPr>
        <p:spPr>
          <a:ln/>
        </p:spPr>
      </p:sp>
      <p:sp>
        <p:nvSpPr>
          <p:cNvPr id="63491" name="备注占位符 2">
            <a:extLst>
              <a:ext uri="{FF2B5EF4-FFF2-40B4-BE49-F238E27FC236}">
                <a16:creationId xmlns:a16="http://schemas.microsoft.com/office/drawing/2014/main" id="{AE20BBFE-383D-47B4-8FDC-494D3466F7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微软雅黑" panose="020B0503020204020204" pitchFamily="34" charset="-122"/>
                <a:ea typeface="微软雅黑" panose="020B0503020204020204" pitchFamily="34" charset="-122"/>
              </a:rPr>
              <a:t>1991</a:t>
            </a:r>
            <a:r>
              <a:rPr lang="zh-CN" altLang="en-US" b="1">
                <a:latin typeface="微软雅黑" panose="020B0503020204020204" pitchFamily="34" charset="-122"/>
                <a:ea typeface="微软雅黑" panose="020B0503020204020204" pitchFamily="34" charset="-122"/>
              </a:rPr>
              <a:t>年，</a:t>
            </a:r>
            <a:r>
              <a:rPr lang="en-US" altLang="zh-CN" b="1">
                <a:latin typeface="微软雅黑" panose="020B0503020204020204" pitchFamily="34" charset="-122"/>
                <a:ea typeface="微软雅黑" panose="020B0503020204020204" pitchFamily="34" charset="-122"/>
              </a:rPr>
              <a:t>8</a:t>
            </a:r>
            <a:r>
              <a:rPr lang="zh-CN" altLang="en-US" b="1">
                <a:latin typeface="微软雅黑" panose="020B0503020204020204" pitchFamily="34" charset="-122"/>
                <a:ea typeface="微软雅黑" panose="020B0503020204020204" pitchFamily="34" charset="-122"/>
              </a:rPr>
              <a:t>名科学家被送进“生物圈二号”，本来预期他们与世隔绝两年，可以靠吃自己生产的粮食，呼吸植物释放的氧气，饮用生态系统自然净化的水生存。但</a:t>
            </a:r>
            <a:r>
              <a:rPr lang="en-US" altLang="zh-CN" b="1">
                <a:latin typeface="微软雅黑" panose="020B0503020204020204" pitchFamily="34" charset="-122"/>
                <a:ea typeface="微软雅黑" panose="020B0503020204020204" pitchFamily="34" charset="-122"/>
              </a:rPr>
              <a:t>18</a:t>
            </a:r>
            <a:r>
              <a:rPr lang="zh-CN" altLang="en-US" b="1">
                <a:latin typeface="微软雅黑" panose="020B0503020204020204" pitchFamily="34" charset="-122"/>
                <a:ea typeface="微软雅黑" panose="020B0503020204020204" pitchFamily="34" charset="-122"/>
              </a:rPr>
              <a:t>个月之后，“生物圈二号”系统严重失去平衡：氧气浓度从</a:t>
            </a:r>
            <a:r>
              <a:rPr lang="en-US" altLang="zh-CN" b="1">
                <a:latin typeface="微软雅黑" panose="020B0503020204020204" pitchFamily="34" charset="-122"/>
                <a:ea typeface="微软雅黑" panose="020B0503020204020204" pitchFamily="34" charset="-122"/>
              </a:rPr>
              <a:t>21%</a:t>
            </a:r>
            <a:r>
              <a:rPr lang="zh-CN" altLang="en-US" b="1">
                <a:latin typeface="微软雅黑" panose="020B0503020204020204" pitchFamily="34" charset="-122"/>
                <a:ea typeface="微软雅黑" panose="020B0503020204020204" pitchFamily="34" charset="-122"/>
              </a:rPr>
              <a:t>降至</a:t>
            </a:r>
            <a:r>
              <a:rPr lang="en-US" altLang="zh-CN" b="1">
                <a:latin typeface="微软雅黑" panose="020B0503020204020204" pitchFamily="34" charset="-122"/>
                <a:ea typeface="微软雅黑" panose="020B0503020204020204" pitchFamily="34" charset="-122"/>
              </a:rPr>
              <a:t>14%</a:t>
            </a:r>
            <a:r>
              <a:rPr lang="zh-CN" altLang="en-US" b="1">
                <a:latin typeface="微软雅黑" panose="020B0503020204020204" pitchFamily="34" charset="-122"/>
                <a:ea typeface="微软雅黑" panose="020B0503020204020204" pitchFamily="34" charset="-122"/>
              </a:rPr>
              <a:t>，不足以维持研究者的生命，输入氧气加以补救也无济于事；原有的</a:t>
            </a:r>
            <a:r>
              <a:rPr lang="en-US" altLang="zh-CN" b="1">
                <a:latin typeface="微软雅黑" panose="020B0503020204020204" pitchFamily="34" charset="-122"/>
                <a:ea typeface="微软雅黑" panose="020B0503020204020204" pitchFamily="34" charset="-122"/>
              </a:rPr>
              <a:t>25</a:t>
            </a:r>
            <a:r>
              <a:rPr lang="zh-CN" altLang="en-US" b="1">
                <a:latin typeface="微软雅黑" panose="020B0503020204020204" pitchFamily="34" charset="-122"/>
                <a:ea typeface="微软雅黑" panose="020B0503020204020204" pitchFamily="34" charset="-122"/>
              </a:rPr>
              <a:t>种小动物，</a:t>
            </a:r>
            <a:r>
              <a:rPr lang="en-US" altLang="zh-CN" b="1">
                <a:latin typeface="微软雅黑" panose="020B0503020204020204" pitchFamily="34" charset="-122"/>
                <a:ea typeface="微软雅黑" panose="020B0503020204020204" pitchFamily="34" charset="-122"/>
              </a:rPr>
              <a:t>19</a:t>
            </a:r>
            <a:r>
              <a:rPr lang="zh-CN" altLang="en-US" b="1">
                <a:latin typeface="微软雅黑" panose="020B0503020204020204" pitchFamily="34" charset="-122"/>
                <a:ea typeface="微软雅黑" panose="020B0503020204020204" pitchFamily="34" charset="-122"/>
              </a:rPr>
              <a:t>种灭绝；为植物传播花粉的昆虫全部死亡，植物也无法繁殖。事后的研究发现：细菌在分解土壤中大量有机质的过程中，耗费了大量的氧气；而细菌所释放出的二氧化碳经过化学作用，被“生物圈二号”的混凝土墙所吸收，又打破了循环。 </a:t>
            </a:r>
            <a:endParaRPr lang="en-US" altLang="zh-CN" b="1">
              <a:latin typeface="微软雅黑" panose="020B0503020204020204" pitchFamily="34" charset="-122"/>
              <a:ea typeface="微软雅黑" panose="020B0503020204020204" pitchFamily="34" charset="-122"/>
            </a:endParaRPr>
          </a:p>
          <a:p>
            <a:r>
              <a:rPr lang="zh-CN" altLang="en-US">
                <a:latin typeface="Arial" panose="020B0604020202020204" pitchFamily="34" charset="0"/>
              </a:rPr>
              <a:t>生物圈</a:t>
            </a:r>
            <a:r>
              <a:rPr lang="en-US" altLang="zh-CN">
                <a:latin typeface="Arial" panose="020B0604020202020204" pitchFamily="34" charset="0"/>
              </a:rPr>
              <a:t>2</a:t>
            </a:r>
            <a:r>
              <a:rPr lang="zh-CN" altLang="en-US">
                <a:latin typeface="Arial" panose="020B0604020202020204" pitchFamily="34" charset="0"/>
              </a:rPr>
              <a:t>号的氧气与二氧化碳的大气组成比例，无法自行达到平衡；生物圈</a:t>
            </a:r>
            <a:r>
              <a:rPr lang="en-US" altLang="zh-CN">
                <a:latin typeface="Arial" panose="020B0604020202020204" pitchFamily="34" charset="0"/>
              </a:rPr>
              <a:t>2</a:t>
            </a:r>
            <a:r>
              <a:rPr lang="zh-CN" altLang="en-US">
                <a:latin typeface="Arial" panose="020B0604020202020204" pitchFamily="34" charset="0"/>
              </a:rPr>
              <a:t>号内的水泥建筑物影响到正常的碳循环；生物圈</a:t>
            </a:r>
            <a:r>
              <a:rPr lang="en-US" altLang="zh-CN">
                <a:latin typeface="Arial" panose="020B0604020202020204" pitchFamily="34" charset="0"/>
              </a:rPr>
              <a:t>2</a:t>
            </a:r>
            <a:r>
              <a:rPr lang="zh-CN" altLang="en-US">
                <a:latin typeface="Arial" panose="020B0604020202020204" pitchFamily="34" charset="0"/>
              </a:rPr>
              <a:t>号因为物种多样性相对单一，缺少足够分解者作用，多数动植物无法正常生长或生殖，其灭绝的速度比预期的还要快。经广泛讨论，确认“生物圈</a:t>
            </a:r>
            <a:r>
              <a:rPr lang="en-US" altLang="zh-CN">
                <a:latin typeface="Arial" panose="020B0604020202020204" pitchFamily="34" charset="0"/>
              </a:rPr>
              <a:t>2</a:t>
            </a:r>
            <a:r>
              <a:rPr lang="zh-CN" altLang="en-US">
                <a:latin typeface="Arial" panose="020B0604020202020204" pitchFamily="34" charset="0"/>
              </a:rPr>
              <a:t>号”实验失败，未达到原先设计者的预定目标。</a:t>
            </a:r>
            <a:endParaRPr lang="zh-CN" altLang="en-US" b="1">
              <a:latin typeface="微软雅黑" panose="020B0503020204020204" pitchFamily="34" charset="-122"/>
              <a:ea typeface="微软雅黑" panose="020B0503020204020204" pitchFamily="34" charset="-122"/>
            </a:endParaRPr>
          </a:p>
          <a:p>
            <a:endParaRPr lang="zh-CN" altLang="en-US">
              <a:latin typeface="Arial" panose="020B0604020202020204" pitchFamily="34" charset="0"/>
            </a:endParaRPr>
          </a:p>
        </p:txBody>
      </p:sp>
      <p:sp>
        <p:nvSpPr>
          <p:cNvPr id="63492" name="灯片编号占位符 3">
            <a:extLst>
              <a:ext uri="{FF2B5EF4-FFF2-40B4-BE49-F238E27FC236}">
                <a16:creationId xmlns:a16="http://schemas.microsoft.com/office/drawing/2014/main" id="{32DE5A09-EEAC-470D-AEC7-EBF3D42ADB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E6C0FF-A4D3-44D7-A81A-A292BF89F167}" type="slidenum">
              <a:rPr lang="zh-CN" altLang="en-US"/>
              <a:pPr/>
              <a:t>206</a:t>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783699D2-4907-439E-890B-C1E972908779}"/>
              </a:ext>
            </a:extLst>
          </p:cNvPr>
          <p:cNvSpPr>
            <a:spLocks noGrp="1" noRot="1" noChangeAspect="1" noChangeArrowheads="1" noTextEdit="1"/>
          </p:cNvSpPr>
          <p:nvPr>
            <p:ph type="sldImg"/>
          </p:nvPr>
        </p:nvSpPr>
        <p:spPr>
          <a:ln/>
        </p:spPr>
      </p:sp>
      <p:sp>
        <p:nvSpPr>
          <p:cNvPr id="66563" name="备注占位符 2">
            <a:extLst>
              <a:ext uri="{FF2B5EF4-FFF2-40B4-BE49-F238E27FC236}">
                <a16:creationId xmlns:a16="http://schemas.microsoft.com/office/drawing/2014/main" id="{887DCDF8-40FC-4ED0-A763-1B712369D1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6564" name="灯片编号占位符 3">
            <a:extLst>
              <a:ext uri="{FF2B5EF4-FFF2-40B4-BE49-F238E27FC236}">
                <a16:creationId xmlns:a16="http://schemas.microsoft.com/office/drawing/2014/main" id="{D95BB8DF-89DA-4D2C-8881-23FFE8586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64D6ADA-E513-4924-9047-8EB9825228C0}" type="slidenum">
              <a:rPr lang="zh-CN" altLang="en-US"/>
              <a:pPr/>
              <a:t>208</a:t>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CFE03D0B-F95A-45A7-AD8E-97AE616DC22A}"/>
              </a:ext>
            </a:extLst>
          </p:cNvPr>
          <p:cNvSpPr>
            <a:spLocks noGrp="1" noRot="1" noChangeAspect="1" noChangeArrowheads="1" noTextEdit="1"/>
          </p:cNvSpPr>
          <p:nvPr>
            <p:ph type="sldImg"/>
          </p:nvPr>
        </p:nvSpPr>
        <p:spPr>
          <a:ln/>
        </p:spPr>
      </p:sp>
      <p:sp>
        <p:nvSpPr>
          <p:cNvPr id="69635" name="备注占位符 2">
            <a:extLst>
              <a:ext uri="{FF2B5EF4-FFF2-40B4-BE49-F238E27FC236}">
                <a16:creationId xmlns:a16="http://schemas.microsoft.com/office/drawing/2014/main" id="{23C6C0A5-A761-4478-9C02-99029BA18F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9636" name="灯片编号占位符 3">
            <a:extLst>
              <a:ext uri="{FF2B5EF4-FFF2-40B4-BE49-F238E27FC236}">
                <a16:creationId xmlns:a16="http://schemas.microsoft.com/office/drawing/2014/main" id="{AB1F429D-E72C-4983-9A5C-0B4BED9AA6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650931-78E1-4C2E-B659-EB7170CCEC31}" type="slidenum">
              <a:rPr lang="en-US" altLang="zh-CN"/>
              <a:pPr/>
              <a:t>210</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2D99F1E2-517A-4072-BD2D-F9DE1C36B634}"/>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C8574D3C-4317-4AA4-8717-93591FCA2A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4" name="灯片编号占位符 3">
            <a:extLst>
              <a:ext uri="{FF2B5EF4-FFF2-40B4-BE49-F238E27FC236}">
                <a16:creationId xmlns:a16="http://schemas.microsoft.com/office/drawing/2014/main" id="{53C4E0B1-2B61-4CBA-B5BA-26DA701FCE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C17B7BF-5A8C-4BEB-BFE1-4A8E25CB4893}" type="slidenum">
              <a:rPr lang="zh-CN" altLang="en-US" smtClean="0"/>
              <a:pPr/>
              <a:t>12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E177671-C195-4029-9159-7E8C13C70C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675AECF-D6E0-4AFA-AD67-D5C5B10C5C01}" type="slidenum">
              <a:rPr lang="zh-CN" altLang="en-US" smtClean="0"/>
              <a:pPr>
                <a:spcBef>
                  <a:spcPct val="0"/>
                </a:spcBef>
              </a:pPr>
              <a:t>13</a:t>
            </a:fld>
            <a:endParaRPr lang="en-US" altLang="zh-CN"/>
          </a:p>
        </p:txBody>
      </p:sp>
      <p:sp>
        <p:nvSpPr>
          <p:cNvPr id="32771" name="Rectangle 2">
            <a:extLst>
              <a:ext uri="{FF2B5EF4-FFF2-40B4-BE49-F238E27FC236}">
                <a16:creationId xmlns:a16="http://schemas.microsoft.com/office/drawing/2014/main" id="{9CE6A101-7A9F-426B-A263-FB2FDC9CE66B}"/>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28EC595-FA15-4C93-B986-2700F18D78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4" name="Picture 18">
            <a:extLst>
              <a:ext uri="{FF2B5EF4-FFF2-40B4-BE49-F238E27FC236}">
                <a16:creationId xmlns:a16="http://schemas.microsoft.com/office/drawing/2014/main" id="{EAF27970-792D-47CA-8ECD-1D49C8B44B0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3714" b="2774"/>
          <a:stretch>
            <a:fillRect/>
          </a:stretch>
        </p:blipFill>
        <p:spPr bwMode="auto">
          <a:xfrm>
            <a:off x="0" y="0"/>
            <a:ext cx="914717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9">
            <a:extLst>
              <a:ext uri="{FF2B5EF4-FFF2-40B4-BE49-F238E27FC236}">
                <a16:creationId xmlns:a16="http://schemas.microsoft.com/office/drawing/2014/main" id="{74214E47-3AB9-45FB-83E3-937B5E1A56D0}"/>
              </a:ext>
            </a:extLst>
          </p:cNvPr>
          <p:cNvSpPr>
            <a:spLocks noChangeArrowheads="1"/>
          </p:cNvSpPr>
          <p:nvPr userDrawn="1"/>
        </p:nvSpPr>
        <p:spPr bwMode="auto">
          <a:xfrm>
            <a:off x="0" y="0"/>
            <a:ext cx="9140825" cy="6856413"/>
          </a:xfrm>
          <a:prstGeom prst="rect">
            <a:avLst/>
          </a:prstGeom>
          <a:solidFill>
            <a:schemeClr val="bg1">
              <a:alpha val="74901"/>
            </a:schemeClr>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zh-CN" altLang="zh-CN" sz="2700">
              <a:latin typeface="Times New Roman" panose="02020603050405020304" pitchFamily="18" charset="0"/>
              <a:ea typeface="宋体" panose="02010600030101010101" pitchFamily="2" charset="-122"/>
            </a:endParaRPr>
          </a:p>
        </p:txBody>
      </p:sp>
      <p:sp>
        <p:nvSpPr>
          <p:cNvPr id="6" name="Rectangle 20">
            <a:extLst>
              <a:ext uri="{FF2B5EF4-FFF2-40B4-BE49-F238E27FC236}">
                <a16:creationId xmlns:a16="http://schemas.microsoft.com/office/drawing/2014/main" id="{DAD1C692-6DCC-47B2-9890-89CEB347E34F}"/>
              </a:ext>
            </a:extLst>
          </p:cNvPr>
          <p:cNvSpPr>
            <a:spLocks noChangeArrowheads="1"/>
          </p:cNvSpPr>
          <p:nvPr userDrawn="1"/>
        </p:nvSpPr>
        <p:spPr bwMode="auto">
          <a:xfrm>
            <a:off x="0" y="6019800"/>
            <a:ext cx="9144000" cy="863600"/>
          </a:xfrm>
          <a:prstGeom prst="rect">
            <a:avLst/>
          </a:prstGeom>
          <a:solidFill>
            <a:srgbClr val="584099"/>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7" name="Rectangle 21">
            <a:extLst>
              <a:ext uri="{FF2B5EF4-FFF2-40B4-BE49-F238E27FC236}">
                <a16:creationId xmlns:a16="http://schemas.microsoft.com/office/drawing/2014/main" id="{D2143D9B-1720-4F05-B8F0-5AF9300125E5}"/>
              </a:ext>
            </a:extLst>
          </p:cNvPr>
          <p:cNvSpPr>
            <a:spLocks noChangeArrowheads="1"/>
          </p:cNvSpPr>
          <p:nvPr userDrawn="1"/>
        </p:nvSpPr>
        <p:spPr bwMode="auto">
          <a:xfrm>
            <a:off x="0" y="0"/>
            <a:ext cx="9144000" cy="1524000"/>
          </a:xfrm>
          <a:prstGeom prst="rect">
            <a:avLst/>
          </a:prstGeom>
          <a:solidFill>
            <a:srgbClr val="57B29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zh-CN" altLang="en-US">
              <a:latin typeface="微软雅黑" panose="020B0503020204020204" pitchFamily="34" charset="-122"/>
              <a:ea typeface="微软雅黑" panose="020B0503020204020204" pitchFamily="34" charset="-122"/>
            </a:endParaRPr>
          </a:p>
        </p:txBody>
      </p:sp>
      <p:sp>
        <p:nvSpPr>
          <p:cNvPr id="58393" name="Rectangle 25"/>
          <p:cNvSpPr>
            <a:spLocks noGrp="1" noChangeArrowheads="1"/>
          </p:cNvSpPr>
          <p:nvPr>
            <p:ph type="subTitle" idx="1"/>
          </p:nvPr>
        </p:nvSpPr>
        <p:spPr>
          <a:xfrm>
            <a:off x="238125" y="1531938"/>
            <a:ext cx="8677275" cy="1785104"/>
          </a:xfrm>
        </p:spPr>
        <p:txBody>
          <a:bodyPr/>
          <a:lstStyle>
            <a:lvl1pPr marL="0" indent="0">
              <a:buFontTx/>
              <a:buNone/>
              <a:defRPr sz="5500">
                <a:solidFill>
                  <a:srgbClr val="990066"/>
                </a:solidFill>
                <a:latin typeface="微软雅黑" panose="020B0503020204020204" pitchFamily="34" charset="-122"/>
                <a:ea typeface="微软雅黑" panose="020B0503020204020204" pitchFamily="34" charset="-122"/>
              </a:defRPr>
            </a:lvl1pPr>
          </a:lstStyle>
          <a:p>
            <a:pPr lvl="0"/>
            <a:r>
              <a:rPr lang="en-US" altLang="zh-CN" noProof="0" dirty="0"/>
              <a:t>Click to edit Master subtitle style</a:t>
            </a:r>
          </a:p>
        </p:txBody>
      </p:sp>
      <p:sp>
        <p:nvSpPr>
          <p:cNvPr id="58394" name="Rectangle 26"/>
          <p:cNvSpPr>
            <a:spLocks noGrp="1" noChangeArrowheads="1"/>
          </p:cNvSpPr>
          <p:nvPr>
            <p:ph type="ctrTitle"/>
          </p:nvPr>
        </p:nvSpPr>
        <p:spPr>
          <a:xfrm>
            <a:off x="206375" y="-148499"/>
            <a:ext cx="8709025" cy="1754326"/>
          </a:xfrm>
          <a:effectLst>
            <a:outerShdw dist="35921" dir="2700000" algn="ctr" rotWithShape="0">
              <a:srgbClr val="808080"/>
            </a:outerShdw>
          </a:effectLst>
        </p:spPr>
        <p:txBody>
          <a:bodyPr anchor="ctr"/>
          <a:lstStyle>
            <a:lvl1pPr marL="0" indent="55563">
              <a:defRPr sz="6000">
                <a:solidFill>
                  <a:schemeClr val="bg1"/>
                </a:solidFill>
                <a:latin typeface="微软雅黑" panose="020B0503020204020204" pitchFamily="34" charset="-122"/>
                <a:ea typeface="微软雅黑" panose="020B0503020204020204" pitchFamily="34" charset="-122"/>
              </a:defRPr>
            </a:lvl1pPr>
          </a:lstStyle>
          <a:p>
            <a:pPr lvl="0"/>
            <a:r>
              <a:rPr lang="en-US" altLang="zh-CN" noProof="0" dirty="0"/>
              <a:t>Click to edit Master title style</a:t>
            </a:r>
          </a:p>
        </p:txBody>
      </p:sp>
    </p:spTree>
    <p:extLst>
      <p:ext uri="{BB962C8B-B14F-4D97-AF65-F5344CB8AC3E}">
        <p14:creationId xmlns:p14="http://schemas.microsoft.com/office/powerpoint/2010/main" val="4493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881193" y="1219200"/>
            <a:ext cx="3958007" cy="3460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8EB87C30-3144-4BE5-9F82-7152EF8000FB}"/>
              </a:ext>
            </a:extLst>
          </p:cNvPr>
          <p:cNvSpPr>
            <a:spLocks noGrp="1" noChangeArrowheads="1"/>
          </p:cNvSpPr>
          <p:nvPr>
            <p:ph type="sldNum" sz="quarter" idx="10"/>
          </p:nvPr>
        </p:nvSpPr>
        <p:spPr>
          <a:ln/>
        </p:spPr>
        <p:txBody>
          <a:bodyPr/>
          <a:lstStyle>
            <a:lvl1pPr>
              <a:defRPr/>
            </a:lvl1pPr>
          </a:lstStyle>
          <a:p>
            <a:pPr>
              <a:defRPr/>
            </a:pPr>
            <a:fld id="{694E5397-594D-431F-9437-914B153DEC53}" type="slidenum">
              <a:rPr lang="zh-CN" altLang="en-US"/>
              <a:pPr>
                <a:defRPr/>
              </a:pPr>
              <a:t>‹#›</a:t>
            </a:fld>
            <a:endParaRPr lang="en-US" altLang="zh-CN"/>
          </a:p>
        </p:txBody>
      </p:sp>
    </p:spTree>
    <p:extLst>
      <p:ext uri="{BB962C8B-B14F-4D97-AF65-F5344CB8AC3E}">
        <p14:creationId xmlns:p14="http://schemas.microsoft.com/office/powerpoint/2010/main" val="1599400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46538" y="76200"/>
            <a:ext cx="1292662" cy="4603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95193" y="76200"/>
            <a:ext cx="3958007" cy="4603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5519F60D-E72F-4BC2-88F3-B9E6D42FC729}"/>
              </a:ext>
            </a:extLst>
          </p:cNvPr>
          <p:cNvSpPr>
            <a:spLocks noGrp="1" noChangeArrowheads="1"/>
          </p:cNvSpPr>
          <p:nvPr>
            <p:ph type="sldNum" sz="quarter" idx="10"/>
          </p:nvPr>
        </p:nvSpPr>
        <p:spPr>
          <a:ln/>
        </p:spPr>
        <p:txBody>
          <a:bodyPr/>
          <a:lstStyle>
            <a:lvl1pPr>
              <a:defRPr/>
            </a:lvl1pPr>
          </a:lstStyle>
          <a:p>
            <a:pPr>
              <a:defRPr/>
            </a:pPr>
            <a:fld id="{060FDC9A-2342-4AE6-88EA-4091B73DFB1F}" type="slidenum">
              <a:rPr lang="zh-CN" altLang="en-US"/>
              <a:pPr>
                <a:defRPr/>
              </a:pPr>
              <a:t>‹#›</a:t>
            </a:fld>
            <a:endParaRPr lang="en-US" altLang="zh-CN"/>
          </a:p>
        </p:txBody>
      </p:sp>
    </p:spTree>
    <p:extLst>
      <p:ext uri="{BB962C8B-B14F-4D97-AF65-F5344CB8AC3E}">
        <p14:creationId xmlns:p14="http://schemas.microsoft.com/office/powerpoint/2010/main" val="3682784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BD25A667-D540-4B0E-B69C-7ED49341A39C}"/>
              </a:ext>
            </a:extLst>
          </p:cNvPr>
          <p:cNvSpPr>
            <a:spLocks noGrp="1" noChangeArrowheads="1"/>
          </p:cNvSpPr>
          <p:nvPr>
            <p:ph type="sldNum" sz="quarter" idx="10"/>
          </p:nvPr>
        </p:nvSpPr>
        <p:spPr/>
        <p:txBody>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pPr>
              <a:defRPr/>
            </a:pPr>
            <a:fld id="{9EA8B0B6-749D-4B5D-94F8-AFFC564F10D2}" type="slidenum">
              <a:rPr lang="zh-CN" altLang="en-US"/>
              <a:pPr>
                <a:defRPr/>
              </a:pPr>
              <a:t>‹#›</a:t>
            </a:fld>
            <a:endParaRPr lang="en-US" altLang="zh-CN"/>
          </a:p>
        </p:txBody>
      </p:sp>
    </p:spTree>
    <p:extLst>
      <p:ext uri="{BB962C8B-B14F-4D97-AF65-F5344CB8AC3E}">
        <p14:creationId xmlns:p14="http://schemas.microsoft.com/office/powerpoint/2010/main" val="2218565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10FF414-DC87-404C-93C9-783540C47F15}"/>
              </a:ext>
            </a:extLst>
          </p:cNvPr>
          <p:cNvSpPr>
            <a:spLocks noGrp="1" noChangeArrowheads="1"/>
          </p:cNvSpPr>
          <p:nvPr>
            <p:ph type="sldNum" sz="quarter" idx="10"/>
          </p:nvPr>
        </p:nvSpPr>
        <p:spPr/>
        <p:txBody>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pPr>
              <a:defRPr/>
            </a:pPr>
            <a:fld id="{D93A24D6-3DD5-406A-AFBC-35F1375C5866}" type="slidenum">
              <a:rPr lang="zh-CN" altLang="en-US"/>
              <a:pPr>
                <a:defRPr/>
              </a:pPr>
              <a:t>‹#›</a:t>
            </a:fld>
            <a:endParaRPr lang="en-US" altLang="zh-CN"/>
          </a:p>
        </p:txBody>
      </p:sp>
    </p:spTree>
    <p:extLst>
      <p:ext uri="{BB962C8B-B14F-4D97-AF65-F5344CB8AC3E}">
        <p14:creationId xmlns:p14="http://schemas.microsoft.com/office/powerpoint/2010/main" val="1812955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1557338"/>
            <a:ext cx="4208463"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557338"/>
            <a:ext cx="4208462" cy="4967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F755DF0-7D37-4335-9495-B6225F94EDA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CEF950A-A6AA-4B05-85FA-A5E9FBA4A9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C3153A6-E4A4-4CA5-9C62-DF8D736F0E21}"/>
              </a:ext>
            </a:extLst>
          </p:cNvPr>
          <p:cNvSpPr>
            <a:spLocks noGrp="1" noChangeArrowheads="1"/>
          </p:cNvSpPr>
          <p:nvPr>
            <p:ph type="sldNum" sz="quarter" idx="12"/>
          </p:nvPr>
        </p:nvSpPr>
        <p:spPr>
          <a:ln/>
        </p:spPr>
        <p:txBody>
          <a:bodyPr/>
          <a:lstStyle>
            <a:lvl1pPr>
              <a:defRPr/>
            </a:lvl1pPr>
          </a:lstStyle>
          <a:p>
            <a:pPr>
              <a:defRPr/>
            </a:pPr>
            <a:fld id="{3C47F69A-6F7C-4C3E-843A-22EBD22877D8}" type="slidenum">
              <a:rPr lang="zh-CN" altLang="en-US"/>
              <a:pPr>
                <a:defRPr/>
              </a:pPr>
              <a:t>‹#›</a:t>
            </a:fld>
            <a:endParaRPr lang="en-US" altLang="zh-CN"/>
          </a:p>
        </p:txBody>
      </p:sp>
    </p:spTree>
    <p:extLst>
      <p:ext uri="{BB962C8B-B14F-4D97-AF65-F5344CB8AC3E}">
        <p14:creationId xmlns:p14="http://schemas.microsoft.com/office/powerpoint/2010/main" val="2487708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4" name="Picture 18">
            <a:extLst>
              <a:ext uri="{FF2B5EF4-FFF2-40B4-BE49-F238E27FC236}">
                <a16:creationId xmlns:a16="http://schemas.microsoft.com/office/drawing/2014/main" id="{261F75CD-8EA6-4468-8975-F8A295D9BED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3714" b="2774"/>
          <a:stretch>
            <a:fillRect/>
          </a:stretch>
        </p:blipFill>
        <p:spPr bwMode="auto">
          <a:xfrm>
            <a:off x="0" y="0"/>
            <a:ext cx="914717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9">
            <a:extLst>
              <a:ext uri="{FF2B5EF4-FFF2-40B4-BE49-F238E27FC236}">
                <a16:creationId xmlns:a16="http://schemas.microsoft.com/office/drawing/2014/main" id="{C330FE8D-6CB3-4E77-9650-94CB278A6792}"/>
              </a:ext>
            </a:extLst>
          </p:cNvPr>
          <p:cNvSpPr>
            <a:spLocks noChangeArrowheads="1"/>
          </p:cNvSpPr>
          <p:nvPr userDrawn="1"/>
        </p:nvSpPr>
        <p:spPr bwMode="auto">
          <a:xfrm>
            <a:off x="0" y="0"/>
            <a:ext cx="9140825" cy="6856413"/>
          </a:xfrm>
          <a:prstGeom prst="rect">
            <a:avLst/>
          </a:prstGeom>
          <a:solidFill>
            <a:schemeClr val="bg1">
              <a:alpha val="74901"/>
            </a:schemeClr>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zh-CN" altLang="zh-CN" sz="2700">
              <a:latin typeface="Times New Roman" panose="02020603050405020304" pitchFamily="18" charset="0"/>
              <a:ea typeface="宋体" panose="02010600030101010101" pitchFamily="2" charset="-122"/>
            </a:endParaRPr>
          </a:p>
        </p:txBody>
      </p:sp>
      <p:sp>
        <p:nvSpPr>
          <p:cNvPr id="6" name="Rectangle 20">
            <a:extLst>
              <a:ext uri="{FF2B5EF4-FFF2-40B4-BE49-F238E27FC236}">
                <a16:creationId xmlns:a16="http://schemas.microsoft.com/office/drawing/2014/main" id="{8E7472FB-462D-49BB-A454-E6B290B5C505}"/>
              </a:ext>
            </a:extLst>
          </p:cNvPr>
          <p:cNvSpPr>
            <a:spLocks noChangeArrowheads="1"/>
          </p:cNvSpPr>
          <p:nvPr userDrawn="1"/>
        </p:nvSpPr>
        <p:spPr bwMode="auto">
          <a:xfrm>
            <a:off x="0" y="6019800"/>
            <a:ext cx="9144000" cy="863600"/>
          </a:xfrm>
          <a:prstGeom prst="rect">
            <a:avLst/>
          </a:prstGeom>
          <a:solidFill>
            <a:srgbClr val="584099"/>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zh-CN" altLang="en-US">
              <a:ea typeface="宋体" panose="02010600030101010101" pitchFamily="2" charset="-122"/>
            </a:endParaRPr>
          </a:p>
        </p:txBody>
      </p:sp>
      <p:sp>
        <p:nvSpPr>
          <p:cNvPr id="7" name="Rectangle 21">
            <a:extLst>
              <a:ext uri="{FF2B5EF4-FFF2-40B4-BE49-F238E27FC236}">
                <a16:creationId xmlns:a16="http://schemas.microsoft.com/office/drawing/2014/main" id="{FDDE0A1B-2B34-4C84-B1CE-6B0C59228407}"/>
              </a:ext>
            </a:extLst>
          </p:cNvPr>
          <p:cNvSpPr>
            <a:spLocks noChangeArrowheads="1"/>
          </p:cNvSpPr>
          <p:nvPr userDrawn="1"/>
        </p:nvSpPr>
        <p:spPr bwMode="auto">
          <a:xfrm>
            <a:off x="0" y="0"/>
            <a:ext cx="9144000" cy="1524000"/>
          </a:xfrm>
          <a:prstGeom prst="rect">
            <a:avLst/>
          </a:prstGeom>
          <a:solidFill>
            <a:srgbClr val="57B29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zh-CN" altLang="en-US">
              <a:latin typeface="微软雅黑" panose="020B0503020204020204" pitchFamily="34" charset="-122"/>
              <a:ea typeface="微软雅黑" panose="020B0503020204020204" pitchFamily="34" charset="-122"/>
            </a:endParaRPr>
          </a:p>
        </p:txBody>
      </p:sp>
      <p:sp>
        <p:nvSpPr>
          <p:cNvPr id="58393" name="Rectangle 25"/>
          <p:cNvSpPr>
            <a:spLocks noGrp="1" noChangeArrowheads="1"/>
          </p:cNvSpPr>
          <p:nvPr>
            <p:ph type="subTitle" idx="1"/>
          </p:nvPr>
        </p:nvSpPr>
        <p:spPr>
          <a:xfrm>
            <a:off x="238125" y="1531938"/>
            <a:ext cx="8677275" cy="1785104"/>
          </a:xfrm>
        </p:spPr>
        <p:txBody>
          <a:bodyPr/>
          <a:lstStyle>
            <a:lvl1pPr marL="0" indent="0">
              <a:buFontTx/>
              <a:buNone/>
              <a:defRPr sz="5500">
                <a:solidFill>
                  <a:srgbClr val="990066"/>
                </a:solidFill>
                <a:latin typeface="微软雅黑" panose="020B0503020204020204" pitchFamily="34" charset="-122"/>
                <a:ea typeface="微软雅黑" panose="020B0503020204020204" pitchFamily="34" charset="-122"/>
              </a:defRPr>
            </a:lvl1pPr>
          </a:lstStyle>
          <a:p>
            <a:pPr lvl="0"/>
            <a:r>
              <a:rPr lang="en-US" altLang="zh-CN" noProof="0" dirty="0"/>
              <a:t>Click to edit Master subtitle style</a:t>
            </a:r>
          </a:p>
        </p:txBody>
      </p:sp>
      <p:sp>
        <p:nvSpPr>
          <p:cNvPr id="58394" name="Rectangle 26"/>
          <p:cNvSpPr>
            <a:spLocks noGrp="1" noChangeArrowheads="1"/>
          </p:cNvSpPr>
          <p:nvPr>
            <p:ph type="ctrTitle"/>
          </p:nvPr>
        </p:nvSpPr>
        <p:spPr>
          <a:xfrm>
            <a:off x="206375" y="-148499"/>
            <a:ext cx="8709025" cy="1754326"/>
          </a:xfrm>
          <a:effectLst>
            <a:outerShdw dist="35921" dir="2700000" algn="ctr" rotWithShape="0">
              <a:srgbClr val="808080"/>
            </a:outerShdw>
          </a:effectLst>
        </p:spPr>
        <p:txBody>
          <a:bodyPr anchor="ctr"/>
          <a:lstStyle>
            <a:lvl1pPr marL="0" indent="55563">
              <a:defRPr sz="6000">
                <a:solidFill>
                  <a:schemeClr val="bg1"/>
                </a:solidFill>
                <a:latin typeface="微软雅黑" panose="020B0503020204020204" pitchFamily="34" charset="-122"/>
                <a:ea typeface="微软雅黑" panose="020B0503020204020204" pitchFamily="34" charset="-122"/>
              </a:defRPr>
            </a:lvl1pPr>
          </a:lstStyle>
          <a:p>
            <a:pPr lvl="0"/>
            <a:r>
              <a:rPr lang="en-US" altLang="zh-CN" noProof="0" dirty="0"/>
              <a:t>Click to edit Master title style</a:t>
            </a:r>
          </a:p>
        </p:txBody>
      </p:sp>
    </p:spTree>
    <p:extLst>
      <p:ext uri="{BB962C8B-B14F-4D97-AF65-F5344CB8AC3E}">
        <p14:creationId xmlns:p14="http://schemas.microsoft.com/office/powerpoint/2010/main" val="1259990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88640"/>
            <a:ext cx="8534400" cy="646331"/>
          </a:xfrm>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defRPr sz="3200"/>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Rectangle 6">
            <a:extLst>
              <a:ext uri="{FF2B5EF4-FFF2-40B4-BE49-F238E27FC236}">
                <a16:creationId xmlns:a16="http://schemas.microsoft.com/office/drawing/2014/main" id="{AC928D3D-1A04-423F-9CAF-241E571A700B}"/>
              </a:ext>
            </a:extLst>
          </p:cNvPr>
          <p:cNvSpPr>
            <a:spLocks noGrp="1" noChangeArrowheads="1"/>
          </p:cNvSpPr>
          <p:nvPr>
            <p:ph type="sldNum" sz="quarter" idx="10"/>
          </p:nvPr>
        </p:nvSpPr>
        <p:spPr>
          <a:ln/>
        </p:spPr>
        <p:txBody>
          <a:bodyPr/>
          <a:lstStyle>
            <a:lvl1pPr>
              <a:defRPr/>
            </a:lvl1pPr>
          </a:lstStyle>
          <a:p>
            <a:pPr>
              <a:defRPr/>
            </a:pPr>
            <a:fld id="{CE9D87EC-57B7-4889-894D-85F87E21F12F}" type="slidenum">
              <a:rPr lang="zh-CN" altLang="en-US"/>
              <a:pPr>
                <a:defRPr/>
              </a:pPr>
              <a:t>‹#›</a:t>
            </a:fld>
            <a:endParaRPr lang="en-US" altLang="zh-CN"/>
          </a:p>
        </p:txBody>
      </p:sp>
    </p:spTree>
    <p:extLst>
      <p:ext uri="{BB962C8B-B14F-4D97-AF65-F5344CB8AC3E}">
        <p14:creationId xmlns:p14="http://schemas.microsoft.com/office/powerpoint/2010/main" val="3883443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2808150"/>
            <a:ext cx="7886700" cy="175432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5"/>
            <a:ext cx="7886700" cy="46166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A847CF15-2198-4A32-BB4F-D37FA8496CF8}"/>
              </a:ext>
            </a:extLst>
          </p:cNvPr>
          <p:cNvSpPr>
            <a:spLocks noGrp="1" noChangeArrowheads="1"/>
          </p:cNvSpPr>
          <p:nvPr>
            <p:ph type="sldNum" sz="quarter" idx="10"/>
          </p:nvPr>
        </p:nvSpPr>
        <p:spPr>
          <a:ln/>
        </p:spPr>
        <p:txBody>
          <a:bodyPr/>
          <a:lstStyle>
            <a:lvl1pPr>
              <a:defRPr/>
            </a:lvl1pPr>
          </a:lstStyle>
          <a:p>
            <a:pPr>
              <a:defRPr/>
            </a:pPr>
            <a:fld id="{A181B3F6-2AA9-4B31-A9B1-0564F0AACA53}" type="slidenum">
              <a:rPr lang="zh-CN" altLang="en-US"/>
              <a:pPr>
                <a:defRPr/>
              </a:pPr>
              <a:t>‹#›</a:t>
            </a:fld>
            <a:endParaRPr lang="en-US" altLang="zh-CN"/>
          </a:p>
        </p:txBody>
      </p:sp>
    </p:spTree>
    <p:extLst>
      <p:ext uri="{BB962C8B-B14F-4D97-AF65-F5344CB8AC3E}">
        <p14:creationId xmlns:p14="http://schemas.microsoft.com/office/powerpoint/2010/main" val="3044871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CCFE8024-165B-4D9B-9AE7-7C00FC4EEF73}"/>
              </a:ext>
            </a:extLst>
          </p:cNvPr>
          <p:cNvSpPr>
            <a:spLocks noGrp="1" noChangeArrowheads="1"/>
          </p:cNvSpPr>
          <p:nvPr>
            <p:ph type="sldNum" sz="quarter" idx="10"/>
          </p:nvPr>
        </p:nvSpPr>
        <p:spPr>
          <a:ln/>
        </p:spPr>
        <p:txBody>
          <a:bodyPr/>
          <a:lstStyle>
            <a:lvl1pPr>
              <a:defRPr/>
            </a:lvl1pPr>
          </a:lstStyle>
          <a:p>
            <a:pPr>
              <a:defRPr/>
            </a:pPr>
            <a:fld id="{D7C894CF-E480-4AD3-AEE0-1437810D316F}" type="slidenum">
              <a:rPr lang="zh-CN" altLang="en-US"/>
              <a:pPr>
                <a:defRPr/>
              </a:pPr>
              <a:t>‹#›</a:t>
            </a:fld>
            <a:endParaRPr lang="en-US" altLang="zh-CN"/>
          </a:p>
        </p:txBody>
      </p:sp>
    </p:spTree>
    <p:extLst>
      <p:ext uri="{BB962C8B-B14F-4D97-AF65-F5344CB8AC3E}">
        <p14:creationId xmlns:p14="http://schemas.microsoft.com/office/powerpoint/2010/main" val="3230278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7"/>
            <a:ext cx="7886700" cy="646331"/>
          </a:xfrm>
        </p:spPr>
        <p:txBody>
          <a:bodyPr/>
          <a:lstStyle/>
          <a:p>
            <a:r>
              <a:rPr lang="zh-CN" altLang="en-US"/>
              <a:t>单击此处编辑母版标题样式</a:t>
            </a:r>
          </a:p>
        </p:txBody>
      </p:sp>
      <p:sp>
        <p:nvSpPr>
          <p:cNvPr id="3" name="文本占位符 2"/>
          <p:cNvSpPr>
            <a:spLocks noGrp="1"/>
          </p:cNvSpPr>
          <p:nvPr>
            <p:ph type="body" idx="1"/>
          </p:nvPr>
        </p:nvSpPr>
        <p:spPr>
          <a:xfrm>
            <a:off x="630239" y="2043411"/>
            <a:ext cx="386873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9" y="2505076"/>
            <a:ext cx="3868737"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2043411"/>
            <a:ext cx="3887788"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6"/>
            <a:ext cx="3887788"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6">
            <a:extLst>
              <a:ext uri="{FF2B5EF4-FFF2-40B4-BE49-F238E27FC236}">
                <a16:creationId xmlns:a16="http://schemas.microsoft.com/office/drawing/2014/main" id="{6C444E90-CB46-4AA8-AB01-9C0311A67FCD}"/>
              </a:ext>
            </a:extLst>
          </p:cNvPr>
          <p:cNvSpPr>
            <a:spLocks noGrp="1" noChangeArrowheads="1"/>
          </p:cNvSpPr>
          <p:nvPr>
            <p:ph type="sldNum" sz="quarter" idx="10"/>
          </p:nvPr>
        </p:nvSpPr>
        <p:spPr>
          <a:ln/>
        </p:spPr>
        <p:txBody>
          <a:bodyPr/>
          <a:lstStyle>
            <a:lvl1pPr>
              <a:defRPr/>
            </a:lvl1pPr>
          </a:lstStyle>
          <a:p>
            <a:pPr>
              <a:defRPr/>
            </a:pPr>
            <a:fld id="{1179B5B5-79A5-49BF-BE23-E57E09B056B0}" type="slidenum">
              <a:rPr lang="zh-CN" altLang="en-US"/>
              <a:pPr>
                <a:defRPr/>
              </a:pPr>
              <a:t>‹#›</a:t>
            </a:fld>
            <a:endParaRPr lang="en-US" altLang="zh-CN"/>
          </a:p>
        </p:txBody>
      </p:sp>
    </p:spTree>
    <p:extLst>
      <p:ext uri="{BB962C8B-B14F-4D97-AF65-F5344CB8AC3E}">
        <p14:creationId xmlns:p14="http://schemas.microsoft.com/office/powerpoint/2010/main" val="1661256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88640"/>
            <a:ext cx="8534400" cy="646331"/>
          </a:xfrm>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defRPr sz="3200"/>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Rectangle 6">
            <a:extLst>
              <a:ext uri="{FF2B5EF4-FFF2-40B4-BE49-F238E27FC236}">
                <a16:creationId xmlns:a16="http://schemas.microsoft.com/office/drawing/2014/main" id="{0E31686A-90D2-4E30-87E5-5A54061C5313}"/>
              </a:ext>
            </a:extLst>
          </p:cNvPr>
          <p:cNvSpPr>
            <a:spLocks noGrp="1" noChangeArrowheads="1"/>
          </p:cNvSpPr>
          <p:nvPr>
            <p:ph type="sldNum" sz="quarter" idx="10"/>
          </p:nvPr>
        </p:nvSpPr>
        <p:spPr>
          <a:ln/>
        </p:spPr>
        <p:txBody>
          <a:bodyPr/>
          <a:lstStyle>
            <a:lvl1pPr>
              <a:defRPr/>
            </a:lvl1pPr>
          </a:lstStyle>
          <a:p>
            <a:pPr>
              <a:defRPr/>
            </a:pPr>
            <a:fld id="{BBA881D5-D2B0-4AF0-A01C-E96C42881443}" type="slidenum">
              <a:rPr lang="zh-CN" altLang="en-US"/>
              <a:pPr>
                <a:defRPr/>
              </a:pPr>
              <a:t>‹#›</a:t>
            </a:fld>
            <a:endParaRPr lang="en-US" altLang="zh-CN"/>
          </a:p>
        </p:txBody>
      </p:sp>
    </p:spTree>
    <p:extLst>
      <p:ext uri="{BB962C8B-B14F-4D97-AF65-F5344CB8AC3E}">
        <p14:creationId xmlns:p14="http://schemas.microsoft.com/office/powerpoint/2010/main" val="2487270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13A29E08-54C4-47C4-93F4-6E712BF8CAED}"/>
              </a:ext>
            </a:extLst>
          </p:cNvPr>
          <p:cNvSpPr>
            <a:spLocks noGrp="1" noChangeArrowheads="1"/>
          </p:cNvSpPr>
          <p:nvPr>
            <p:ph type="sldNum" sz="quarter" idx="10"/>
          </p:nvPr>
        </p:nvSpPr>
        <p:spPr>
          <a:ln/>
        </p:spPr>
        <p:txBody>
          <a:bodyPr/>
          <a:lstStyle>
            <a:lvl1pPr>
              <a:defRPr/>
            </a:lvl1pPr>
          </a:lstStyle>
          <a:p>
            <a:pPr>
              <a:defRPr/>
            </a:pPr>
            <a:fld id="{CECE8E7C-8C4B-44E5-B22F-60947E81365A}" type="slidenum">
              <a:rPr lang="zh-CN" altLang="en-US"/>
              <a:pPr>
                <a:defRPr/>
              </a:pPr>
              <a:t>‹#›</a:t>
            </a:fld>
            <a:endParaRPr lang="en-US" altLang="zh-CN"/>
          </a:p>
        </p:txBody>
      </p:sp>
    </p:spTree>
    <p:extLst>
      <p:ext uri="{BB962C8B-B14F-4D97-AF65-F5344CB8AC3E}">
        <p14:creationId xmlns:p14="http://schemas.microsoft.com/office/powerpoint/2010/main" val="3008540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9339D71-6FC6-4986-8F41-CA10AA83D85C}"/>
              </a:ext>
            </a:extLst>
          </p:cNvPr>
          <p:cNvSpPr>
            <a:spLocks noGrp="1" noChangeArrowheads="1"/>
          </p:cNvSpPr>
          <p:nvPr>
            <p:ph type="sldNum" sz="quarter" idx="10"/>
          </p:nvPr>
        </p:nvSpPr>
        <p:spPr>
          <a:ln/>
        </p:spPr>
        <p:txBody>
          <a:bodyPr/>
          <a:lstStyle>
            <a:lvl1pPr>
              <a:defRPr/>
            </a:lvl1pPr>
          </a:lstStyle>
          <a:p>
            <a:pPr>
              <a:defRPr/>
            </a:pPr>
            <a:fld id="{2920A94C-3D1D-44DE-9121-CFE4BA25461C}" type="slidenum">
              <a:rPr lang="zh-CN" altLang="en-US"/>
              <a:pPr>
                <a:defRPr/>
              </a:pPr>
              <a:t>‹#›</a:t>
            </a:fld>
            <a:endParaRPr lang="en-US" altLang="zh-CN"/>
          </a:p>
        </p:txBody>
      </p:sp>
    </p:spTree>
    <p:extLst>
      <p:ext uri="{BB962C8B-B14F-4D97-AF65-F5344CB8AC3E}">
        <p14:creationId xmlns:p14="http://schemas.microsoft.com/office/powerpoint/2010/main" val="27373394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7"/>
            <a:ext cx="4629150" cy="34501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5B45A74C-79C9-4EDD-9509-B611DFB4E64F}"/>
              </a:ext>
            </a:extLst>
          </p:cNvPr>
          <p:cNvSpPr>
            <a:spLocks noGrp="1" noChangeArrowheads="1"/>
          </p:cNvSpPr>
          <p:nvPr>
            <p:ph type="sldNum" sz="quarter" idx="10"/>
          </p:nvPr>
        </p:nvSpPr>
        <p:spPr>
          <a:ln/>
        </p:spPr>
        <p:txBody>
          <a:bodyPr/>
          <a:lstStyle>
            <a:lvl1pPr>
              <a:defRPr/>
            </a:lvl1pPr>
          </a:lstStyle>
          <a:p>
            <a:pPr>
              <a:defRPr/>
            </a:pPr>
            <a:fld id="{3C6B51D8-666F-4125-81BB-6C5C17CEA9D5}" type="slidenum">
              <a:rPr lang="zh-CN" altLang="en-US"/>
              <a:pPr>
                <a:defRPr/>
              </a:pPr>
              <a:t>‹#›</a:t>
            </a:fld>
            <a:endParaRPr lang="en-US" altLang="zh-CN"/>
          </a:p>
        </p:txBody>
      </p:sp>
    </p:spTree>
    <p:extLst>
      <p:ext uri="{BB962C8B-B14F-4D97-AF65-F5344CB8AC3E}">
        <p14:creationId xmlns:p14="http://schemas.microsoft.com/office/powerpoint/2010/main" val="6073205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7"/>
            <a:ext cx="462915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5C3FA704-0E66-4252-ABC5-E065FF763A9A}"/>
              </a:ext>
            </a:extLst>
          </p:cNvPr>
          <p:cNvSpPr>
            <a:spLocks noGrp="1" noChangeArrowheads="1"/>
          </p:cNvSpPr>
          <p:nvPr>
            <p:ph type="sldNum" sz="quarter" idx="10"/>
          </p:nvPr>
        </p:nvSpPr>
        <p:spPr>
          <a:ln/>
        </p:spPr>
        <p:txBody>
          <a:bodyPr/>
          <a:lstStyle>
            <a:lvl1pPr>
              <a:defRPr/>
            </a:lvl1pPr>
          </a:lstStyle>
          <a:p>
            <a:pPr>
              <a:defRPr/>
            </a:pPr>
            <a:fld id="{71222DEA-360A-47B6-B473-CC2F88A433AC}" type="slidenum">
              <a:rPr lang="zh-CN" altLang="en-US"/>
              <a:pPr>
                <a:defRPr/>
              </a:pPr>
              <a:t>‹#›</a:t>
            </a:fld>
            <a:endParaRPr lang="en-US" altLang="zh-CN"/>
          </a:p>
        </p:txBody>
      </p:sp>
    </p:spTree>
    <p:extLst>
      <p:ext uri="{BB962C8B-B14F-4D97-AF65-F5344CB8AC3E}">
        <p14:creationId xmlns:p14="http://schemas.microsoft.com/office/powerpoint/2010/main" val="1212034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881193" y="1219200"/>
            <a:ext cx="3958007" cy="3460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B8A38DC0-83EB-464D-80AE-9EF475B8CB8B}"/>
              </a:ext>
            </a:extLst>
          </p:cNvPr>
          <p:cNvSpPr>
            <a:spLocks noGrp="1" noChangeArrowheads="1"/>
          </p:cNvSpPr>
          <p:nvPr>
            <p:ph type="sldNum" sz="quarter" idx="10"/>
          </p:nvPr>
        </p:nvSpPr>
        <p:spPr>
          <a:ln/>
        </p:spPr>
        <p:txBody>
          <a:bodyPr/>
          <a:lstStyle>
            <a:lvl1pPr>
              <a:defRPr/>
            </a:lvl1pPr>
          </a:lstStyle>
          <a:p>
            <a:pPr>
              <a:defRPr/>
            </a:pPr>
            <a:fld id="{AE52E68B-3394-46F7-A30D-091D334F9002}" type="slidenum">
              <a:rPr lang="zh-CN" altLang="en-US"/>
              <a:pPr>
                <a:defRPr/>
              </a:pPr>
              <a:t>‹#›</a:t>
            </a:fld>
            <a:endParaRPr lang="en-US" altLang="zh-CN"/>
          </a:p>
        </p:txBody>
      </p:sp>
    </p:spTree>
    <p:extLst>
      <p:ext uri="{BB962C8B-B14F-4D97-AF65-F5344CB8AC3E}">
        <p14:creationId xmlns:p14="http://schemas.microsoft.com/office/powerpoint/2010/main" val="4150792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46538" y="76200"/>
            <a:ext cx="1292662" cy="4603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95193" y="76200"/>
            <a:ext cx="3958007" cy="4603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4BAB64B4-701C-441C-89DB-39924AD25AE6}"/>
              </a:ext>
            </a:extLst>
          </p:cNvPr>
          <p:cNvSpPr>
            <a:spLocks noGrp="1" noChangeArrowheads="1"/>
          </p:cNvSpPr>
          <p:nvPr>
            <p:ph type="sldNum" sz="quarter" idx="10"/>
          </p:nvPr>
        </p:nvSpPr>
        <p:spPr>
          <a:ln/>
        </p:spPr>
        <p:txBody>
          <a:bodyPr/>
          <a:lstStyle>
            <a:lvl1pPr>
              <a:defRPr/>
            </a:lvl1pPr>
          </a:lstStyle>
          <a:p>
            <a:pPr>
              <a:defRPr/>
            </a:pPr>
            <a:fld id="{C04B661E-EE25-4947-A6C9-9674867CE628}" type="slidenum">
              <a:rPr lang="zh-CN" altLang="en-US"/>
              <a:pPr>
                <a:defRPr/>
              </a:pPr>
              <a:t>‹#›</a:t>
            </a:fld>
            <a:endParaRPr lang="en-US" altLang="zh-CN"/>
          </a:p>
        </p:txBody>
      </p:sp>
    </p:spTree>
    <p:extLst>
      <p:ext uri="{BB962C8B-B14F-4D97-AF65-F5344CB8AC3E}">
        <p14:creationId xmlns:p14="http://schemas.microsoft.com/office/powerpoint/2010/main" val="210632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C2B9018F-49AA-49B7-B208-B03F7965A4FA}"/>
              </a:ext>
            </a:extLst>
          </p:cNvPr>
          <p:cNvSpPr>
            <a:spLocks noGrp="1" noChangeArrowheads="1"/>
          </p:cNvSpPr>
          <p:nvPr>
            <p:ph type="sldNum" sz="quarter" idx="10"/>
          </p:nvPr>
        </p:nvSpPr>
        <p:spPr/>
        <p:txBody>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pPr>
              <a:defRPr/>
            </a:pPr>
            <a:fld id="{468484ED-C898-459C-AAA7-5C54ADFF4590}" type="slidenum">
              <a:rPr lang="zh-CN" altLang="en-US"/>
              <a:pPr>
                <a:defRPr/>
              </a:pPr>
              <a:t>‹#›</a:t>
            </a:fld>
            <a:endParaRPr lang="en-US" altLang="zh-CN"/>
          </a:p>
        </p:txBody>
      </p:sp>
    </p:spTree>
    <p:extLst>
      <p:ext uri="{BB962C8B-B14F-4D97-AF65-F5344CB8AC3E}">
        <p14:creationId xmlns:p14="http://schemas.microsoft.com/office/powerpoint/2010/main" val="39679543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C0DCA4DB-D9BF-4659-929F-275E4C5F69BD}"/>
              </a:ext>
            </a:extLst>
          </p:cNvPr>
          <p:cNvSpPr>
            <a:spLocks noGrp="1" noChangeArrowheads="1"/>
          </p:cNvSpPr>
          <p:nvPr>
            <p:ph type="sldNum" sz="quarter" idx="10"/>
          </p:nvPr>
        </p:nvSpPr>
        <p:spPr/>
        <p:txBody>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pPr>
              <a:defRPr/>
            </a:pPr>
            <a:fld id="{4B338F58-F332-44B1-810D-069EE3018260}" type="slidenum">
              <a:rPr lang="zh-CN" altLang="en-US"/>
              <a:pPr>
                <a:defRPr/>
              </a:pPr>
              <a:t>‹#›</a:t>
            </a:fld>
            <a:endParaRPr lang="en-US" altLang="zh-CN"/>
          </a:p>
        </p:txBody>
      </p:sp>
    </p:spTree>
    <p:extLst>
      <p:ext uri="{BB962C8B-B14F-4D97-AF65-F5344CB8AC3E}">
        <p14:creationId xmlns:p14="http://schemas.microsoft.com/office/powerpoint/2010/main" val="2348510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9A1CCA2-FEB3-495E-9D64-8BF83AC0E0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5" name="Rectangle 4">
            <a:extLst>
              <a:ext uri="{FF2B5EF4-FFF2-40B4-BE49-F238E27FC236}">
                <a16:creationId xmlns:a16="http://schemas.microsoft.com/office/drawing/2014/main" id="{4B96552F-2338-4063-87D6-7319F2040B0B}"/>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B65A914-10B2-4BED-8954-98013C906D3A}"/>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5479EAD-A275-4637-855A-8D7F169B892A}"/>
              </a:ext>
            </a:extLst>
          </p:cNvPr>
          <p:cNvSpPr>
            <a:spLocks noGrp="1" noChangeArrowheads="1"/>
          </p:cNvSpPr>
          <p:nvPr>
            <p:ph type="sldNum" sz="quarter" idx="12"/>
          </p:nvPr>
        </p:nvSpPr>
        <p:spPr/>
        <p:txBody>
          <a:bodyPr/>
          <a:lstStyle>
            <a:lvl1pPr>
              <a:defRPr/>
            </a:lvl1pPr>
          </a:lstStyle>
          <a:p>
            <a:pPr>
              <a:defRPr/>
            </a:pPr>
            <a:fld id="{907FCEF3-2CA8-4BFC-A518-F35E43A1403A}" type="slidenum">
              <a:rPr lang="zh-CN" altLang="en-US"/>
              <a:pPr>
                <a:defRPr/>
              </a:pPr>
              <a:t>‹#›</a:t>
            </a:fld>
            <a:endParaRPr lang="en-US" altLang="zh-CN"/>
          </a:p>
        </p:txBody>
      </p:sp>
    </p:spTree>
    <p:extLst>
      <p:ext uri="{BB962C8B-B14F-4D97-AF65-F5344CB8AC3E}">
        <p14:creationId xmlns:p14="http://schemas.microsoft.com/office/powerpoint/2010/main" val="12775954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27655F4-8ED7-4AA7-A4D7-43C04F4DD0E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2812291-4F10-4589-9A9D-F1756B15ECB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F5F762F-CC64-4963-B6DE-BAD19CD21490}"/>
              </a:ext>
            </a:extLst>
          </p:cNvPr>
          <p:cNvSpPr>
            <a:spLocks noGrp="1" noChangeArrowheads="1"/>
          </p:cNvSpPr>
          <p:nvPr>
            <p:ph type="sldNum" sz="quarter" idx="12"/>
          </p:nvPr>
        </p:nvSpPr>
        <p:spPr>
          <a:ln/>
        </p:spPr>
        <p:txBody>
          <a:bodyPr/>
          <a:lstStyle>
            <a:lvl1pPr>
              <a:defRPr/>
            </a:lvl1pPr>
          </a:lstStyle>
          <a:p>
            <a:pPr>
              <a:defRPr/>
            </a:pPr>
            <a:fld id="{8461BD2A-A490-42E1-93B9-A99F05630D35}" type="slidenum">
              <a:rPr lang="zh-CN" altLang="en-US"/>
              <a:pPr>
                <a:defRPr/>
              </a:pPr>
              <a:t>‹#›</a:t>
            </a:fld>
            <a:endParaRPr lang="en-US" altLang="zh-CN"/>
          </a:p>
        </p:txBody>
      </p:sp>
    </p:spTree>
    <p:extLst>
      <p:ext uri="{BB962C8B-B14F-4D97-AF65-F5344CB8AC3E}">
        <p14:creationId xmlns:p14="http://schemas.microsoft.com/office/powerpoint/2010/main" val="2649280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2808150"/>
            <a:ext cx="7886700" cy="175432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5"/>
            <a:ext cx="7886700" cy="46166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F42EC865-ECBE-4B7A-B880-8ED96DF1CA8B}"/>
              </a:ext>
            </a:extLst>
          </p:cNvPr>
          <p:cNvSpPr>
            <a:spLocks noGrp="1" noChangeArrowheads="1"/>
          </p:cNvSpPr>
          <p:nvPr>
            <p:ph type="sldNum" sz="quarter" idx="10"/>
          </p:nvPr>
        </p:nvSpPr>
        <p:spPr>
          <a:ln/>
        </p:spPr>
        <p:txBody>
          <a:bodyPr/>
          <a:lstStyle>
            <a:lvl1pPr>
              <a:defRPr/>
            </a:lvl1pPr>
          </a:lstStyle>
          <a:p>
            <a:pPr>
              <a:defRPr/>
            </a:pPr>
            <a:fld id="{423349F9-8A5D-4FF6-9B62-81B51D848799}" type="slidenum">
              <a:rPr lang="zh-CN" altLang="en-US"/>
              <a:pPr>
                <a:defRPr/>
              </a:pPr>
              <a:t>‹#›</a:t>
            </a:fld>
            <a:endParaRPr lang="en-US" altLang="zh-CN"/>
          </a:p>
        </p:txBody>
      </p:sp>
    </p:spTree>
    <p:extLst>
      <p:ext uri="{BB962C8B-B14F-4D97-AF65-F5344CB8AC3E}">
        <p14:creationId xmlns:p14="http://schemas.microsoft.com/office/powerpoint/2010/main" val="8535003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6857D9D-ACDC-4F7F-B96F-76D492B688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7A2AFD3-0212-4F53-A5E9-5FB2C1E7429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0C061F0-C7ED-4531-AE22-B6ED45C36D98}"/>
              </a:ext>
            </a:extLst>
          </p:cNvPr>
          <p:cNvSpPr>
            <a:spLocks noGrp="1" noChangeArrowheads="1"/>
          </p:cNvSpPr>
          <p:nvPr>
            <p:ph type="sldNum" sz="quarter" idx="12"/>
          </p:nvPr>
        </p:nvSpPr>
        <p:spPr>
          <a:ln/>
        </p:spPr>
        <p:txBody>
          <a:bodyPr/>
          <a:lstStyle>
            <a:lvl1pPr>
              <a:defRPr/>
            </a:lvl1pPr>
          </a:lstStyle>
          <a:p>
            <a:pPr>
              <a:defRPr/>
            </a:pPr>
            <a:fld id="{CD569D54-9906-4D79-8DE9-DE6CD8BFF022}" type="slidenum">
              <a:rPr lang="zh-CN" altLang="en-US"/>
              <a:pPr>
                <a:defRPr/>
              </a:pPr>
              <a:t>‹#›</a:t>
            </a:fld>
            <a:endParaRPr lang="en-US" altLang="zh-CN"/>
          </a:p>
        </p:txBody>
      </p:sp>
    </p:spTree>
    <p:extLst>
      <p:ext uri="{BB962C8B-B14F-4D97-AF65-F5344CB8AC3E}">
        <p14:creationId xmlns:p14="http://schemas.microsoft.com/office/powerpoint/2010/main" val="3807888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2069F50-F45D-44F6-8CC8-AB26252D4C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E9414C2-B5FC-4466-AE3A-4C90E9AD59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0C5B5BF-2F07-4563-BFC6-170EB03389EE}"/>
              </a:ext>
            </a:extLst>
          </p:cNvPr>
          <p:cNvSpPr>
            <a:spLocks noGrp="1" noChangeArrowheads="1"/>
          </p:cNvSpPr>
          <p:nvPr>
            <p:ph type="sldNum" sz="quarter" idx="12"/>
          </p:nvPr>
        </p:nvSpPr>
        <p:spPr>
          <a:ln/>
        </p:spPr>
        <p:txBody>
          <a:bodyPr/>
          <a:lstStyle>
            <a:lvl1pPr>
              <a:defRPr/>
            </a:lvl1pPr>
          </a:lstStyle>
          <a:p>
            <a:pPr>
              <a:defRPr/>
            </a:pPr>
            <a:fld id="{977D8534-6DE0-4308-826E-600FBA440AC6}" type="slidenum">
              <a:rPr lang="zh-CN" altLang="en-US"/>
              <a:pPr>
                <a:defRPr/>
              </a:pPr>
              <a:t>‹#›</a:t>
            </a:fld>
            <a:endParaRPr lang="en-US" altLang="zh-CN"/>
          </a:p>
        </p:txBody>
      </p:sp>
    </p:spTree>
    <p:extLst>
      <p:ext uri="{BB962C8B-B14F-4D97-AF65-F5344CB8AC3E}">
        <p14:creationId xmlns:p14="http://schemas.microsoft.com/office/powerpoint/2010/main" val="30693920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C1BEB08-B7BA-4229-9281-13771C622E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BFA7B69C-208B-48B8-B694-346BE803AB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DBD7239-E7FE-4DDF-BBAA-22B50B203334}"/>
              </a:ext>
            </a:extLst>
          </p:cNvPr>
          <p:cNvSpPr>
            <a:spLocks noGrp="1" noChangeArrowheads="1"/>
          </p:cNvSpPr>
          <p:nvPr>
            <p:ph type="sldNum" sz="quarter" idx="12"/>
          </p:nvPr>
        </p:nvSpPr>
        <p:spPr>
          <a:ln/>
        </p:spPr>
        <p:txBody>
          <a:bodyPr/>
          <a:lstStyle>
            <a:lvl1pPr>
              <a:defRPr/>
            </a:lvl1pPr>
          </a:lstStyle>
          <a:p>
            <a:pPr>
              <a:defRPr/>
            </a:pPr>
            <a:fld id="{BDEC2ACF-202B-422A-A666-40A9D1A65AB1}" type="slidenum">
              <a:rPr lang="zh-CN" altLang="en-US"/>
              <a:pPr>
                <a:defRPr/>
              </a:pPr>
              <a:t>‹#›</a:t>
            </a:fld>
            <a:endParaRPr lang="en-US" altLang="zh-CN"/>
          </a:p>
        </p:txBody>
      </p:sp>
    </p:spTree>
    <p:extLst>
      <p:ext uri="{BB962C8B-B14F-4D97-AF65-F5344CB8AC3E}">
        <p14:creationId xmlns:p14="http://schemas.microsoft.com/office/powerpoint/2010/main" val="14531147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D35C79E-3EC5-4206-81B8-6285035ADF1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0F515A3-C619-425E-A224-2D6EA808685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B0EFF2C-98BF-4A69-800C-305EEEDAFBFD}"/>
              </a:ext>
            </a:extLst>
          </p:cNvPr>
          <p:cNvSpPr>
            <a:spLocks noGrp="1" noChangeArrowheads="1"/>
          </p:cNvSpPr>
          <p:nvPr>
            <p:ph type="sldNum" sz="quarter" idx="12"/>
          </p:nvPr>
        </p:nvSpPr>
        <p:spPr>
          <a:ln/>
        </p:spPr>
        <p:txBody>
          <a:bodyPr/>
          <a:lstStyle>
            <a:lvl1pPr>
              <a:defRPr/>
            </a:lvl1pPr>
          </a:lstStyle>
          <a:p>
            <a:pPr>
              <a:defRPr/>
            </a:pPr>
            <a:fld id="{5CDB4138-220C-40C6-8330-9DC9ED5EB517}" type="slidenum">
              <a:rPr lang="zh-CN" altLang="en-US"/>
              <a:pPr>
                <a:defRPr/>
              </a:pPr>
              <a:t>‹#›</a:t>
            </a:fld>
            <a:endParaRPr lang="en-US" altLang="zh-CN"/>
          </a:p>
        </p:txBody>
      </p:sp>
    </p:spTree>
    <p:extLst>
      <p:ext uri="{BB962C8B-B14F-4D97-AF65-F5344CB8AC3E}">
        <p14:creationId xmlns:p14="http://schemas.microsoft.com/office/powerpoint/2010/main" val="133477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4047B4A-ABEA-4832-A2F5-9E91F6DD3D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667779A-3AE7-4A2D-A9E2-42D49B8A228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26F8CE0-B946-41F8-9EE2-6C94FD57B7BE}"/>
              </a:ext>
            </a:extLst>
          </p:cNvPr>
          <p:cNvSpPr>
            <a:spLocks noGrp="1" noChangeArrowheads="1"/>
          </p:cNvSpPr>
          <p:nvPr>
            <p:ph type="sldNum" sz="quarter" idx="12"/>
          </p:nvPr>
        </p:nvSpPr>
        <p:spPr>
          <a:ln/>
        </p:spPr>
        <p:txBody>
          <a:bodyPr/>
          <a:lstStyle>
            <a:lvl1pPr>
              <a:defRPr/>
            </a:lvl1pPr>
          </a:lstStyle>
          <a:p>
            <a:pPr>
              <a:defRPr/>
            </a:pPr>
            <a:fld id="{7BC9C16F-02D9-42D2-9591-E6A7DA4105B4}" type="slidenum">
              <a:rPr lang="zh-CN" altLang="en-US"/>
              <a:pPr>
                <a:defRPr/>
              </a:pPr>
              <a:t>‹#›</a:t>
            </a:fld>
            <a:endParaRPr lang="en-US" altLang="zh-CN"/>
          </a:p>
        </p:txBody>
      </p:sp>
    </p:spTree>
    <p:extLst>
      <p:ext uri="{BB962C8B-B14F-4D97-AF65-F5344CB8AC3E}">
        <p14:creationId xmlns:p14="http://schemas.microsoft.com/office/powerpoint/2010/main" val="17197713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1DEDA74-B172-40F1-96A9-66FF44E1E06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C3CECD6-368A-4350-ABC8-B61840FA05A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DF441A8-12C4-43EB-93FC-C6EC20D0E6D9}"/>
              </a:ext>
            </a:extLst>
          </p:cNvPr>
          <p:cNvSpPr>
            <a:spLocks noGrp="1" noChangeArrowheads="1"/>
          </p:cNvSpPr>
          <p:nvPr>
            <p:ph type="sldNum" sz="quarter" idx="12"/>
          </p:nvPr>
        </p:nvSpPr>
        <p:spPr>
          <a:ln/>
        </p:spPr>
        <p:txBody>
          <a:bodyPr/>
          <a:lstStyle>
            <a:lvl1pPr>
              <a:defRPr/>
            </a:lvl1pPr>
          </a:lstStyle>
          <a:p>
            <a:pPr>
              <a:defRPr/>
            </a:pPr>
            <a:fld id="{A40D272C-AE63-4CAE-AEC1-3C9C6CA07727}" type="slidenum">
              <a:rPr lang="zh-CN" altLang="en-US"/>
              <a:pPr>
                <a:defRPr/>
              </a:pPr>
              <a:t>‹#›</a:t>
            </a:fld>
            <a:endParaRPr lang="en-US" altLang="zh-CN"/>
          </a:p>
        </p:txBody>
      </p:sp>
    </p:spTree>
    <p:extLst>
      <p:ext uri="{BB962C8B-B14F-4D97-AF65-F5344CB8AC3E}">
        <p14:creationId xmlns:p14="http://schemas.microsoft.com/office/powerpoint/2010/main" val="8801848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AAB95F7-6AD8-43AF-9F81-1651CBFE56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2087B15-9228-4841-86D5-761001181ED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1D970E1-F491-4FC3-93FC-8063F14490DC}"/>
              </a:ext>
            </a:extLst>
          </p:cNvPr>
          <p:cNvSpPr>
            <a:spLocks noGrp="1" noChangeArrowheads="1"/>
          </p:cNvSpPr>
          <p:nvPr>
            <p:ph type="sldNum" sz="quarter" idx="12"/>
          </p:nvPr>
        </p:nvSpPr>
        <p:spPr>
          <a:ln/>
        </p:spPr>
        <p:txBody>
          <a:bodyPr/>
          <a:lstStyle>
            <a:lvl1pPr>
              <a:defRPr/>
            </a:lvl1pPr>
          </a:lstStyle>
          <a:p>
            <a:pPr>
              <a:defRPr/>
            </a:pPr>
            <a:fld id="{0FF2BBC2-C73F-47DF-AFFC-54CA3A2D5B8C}" type="slidenum">
              <a:rPr lang="zh-CN" altLang="en-US"/>
              <a:pPr>
                <a:defRPr/>
              </a:pPr>
              <a:t>‹#›</a:t>
            </a:fld>
            <a:endParaRPr lang="en-US" altLang="zh-CN"/>
          </a:p>
        </p:txBody>
      </p:sp>
    </p:spTree>
    <p:extLst>
      <p:ext uri="{BB962C8B-B14F-4D97-AF65-F5344CB8AC3E}">
        <p14:creationId xmlns:p14="http://schemas.microsoft.com/office/powerpoint/2010/main" val="14261430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10745F5-9D09-409B-8245-D1ACE38E85A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768E9E0-4027-474E-8D4E-90FEAFF264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599AE3C-0BBE-4D9F-8331-6753B87F0497}"/>
              </a:ext>
            </a:extLst>
          </p:cNvPr>
          <p:cNvSpPr>
            <a:spLocks noGrp="1" noChangeArrowheads="1"/>
          </p:cNvSpPr>
          <p:nvPr>
            <p:ph type="sldNum" sz="quarter" idx="12"/>
          </p:nvPr>
        </p:nvSpPr>
        <p:spPr>
          <a:ln/>
        </p:spPr>
        <p:txBody>
          <a:bodyPr/>
          <a:lstStyle>
            <a:lvl1pPr>
              <a:defRPr/>
            </a:lvl1pPr>
          </a:lstStyle>
          <a:p>
            <a:pPr>
              <a:defRPr/>
            </a:pPr>
            <a:fld id="{6EB138AB-53A0-4C95-8450-65610C9C822E}" type="slidenum">
              <a:rPr lang="zh-CN" altLang="en-US"/>
              <a:pPr>
                <a:defRPr/>
              </a:pPr>
              <a:t>‹#›</a:t>
            </a:fld>
            <a:endParaRPr lang="en-US" altLang="zh-CN"/>
          </a:p>
        </p:txBody>
      </p:sp>
    </p:spTree>
    <p:extLst>
      <p:ext uri="{BB962C8B-B14F-4D97-AF65-F5344CB8AC3E}">
        <p14:creationId xmlns:p14="http://schemas.microsoft.com/office/powerpoint/2010/main" val="311048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C07D122-3B36-4141-B56D-1FEB8058EB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922500-C905-41E0-9EDE-EB272AEF511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4FB2EB-80AE-407F-91BD-98785D54F3F0}"/>
              </a:ext>
            </a:extLst>
          </p:cNvPr>
          <p:cNvSpPr>
            <a:spLocks noGrp="1" noChangeArrowheads="1"/>
          </p:cNvSpPr>
          <p:nvPr>
            <p:ph type="sldNum" sz="quarter" idx="12"/>
          </p:nvPr>
        </p:nvSpPr>
        <p:spPr>
          <a:ln/>
        </p:spPr>
        <p:txBody>
          <a:bodyPr/>
          <a:lstStyle>
            <a:lvl1pPr>
              <a:defRPr/>
            </a:lvl1pPr>
          </a:lstStyle>
          <a:p>
            <a:pPr>
              <a:defRPr/>
            </a:pPr>
            <a:fld id="{64805321-005D-42F5-8511-4264720C2329}" type="slidenum">
              <a:rPr lang="zh-CN" altLang="en-US"/>
              <a:pPr>
                <a:defRPr/>
              </a:pPr>
              <a:t>‹#›</a:t>
            </a:fld>
            <a:endParaRPr lang="en-US" altLang="zh-CN"/>
          </a:p>
        </p:txBody>
      </p:sp>
    </p:spTree>
    <p:extLst>
      <p:ext uri="{BB962C8B-B14F-4D97-AF65-F5344CB8AC3E}">
        <p14:creationId xmlns:p14="http://schemas.microsoft.com/office/powerpoint/2010/main" val="36665236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17650A00-D5F9-43A4-B22D-C5E5B22600A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932702C5-7E65-402A-96D6-AD49396940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87B18CCF-1D14-4EB7-9772-2792A21E086C}"/>
              </a:ext>
            </a:extLst>
          </p:cNvPr>
          <p:cNvSpPr>
            <a:spLocks noGrp="1" noChangeArrowheads="1"/>
          </p:cNvSpPr>
          <p:nvPr>
            <p:ph type="sldNum" sz="quarter" idx="12"/>
          </p:nvPr>
        </p:nvSpPr>
        <p:spPr>
          <a:ln/>
        </p:spPr>
        <p:txBody>
          <a:bodyPr/>
          <a:lstStyle>
            <a:lvl1pPr>
              <a:defRPr/>
            </a:lvl1pPr>
          </a:lstStyle>
          <a:p>
            <a:pPr>
              <a:defRPr/>
            </a:pPr>
            <a:fld id="{C539DCEE-156A-4D7C-A0D6-D8B022F45A14}" type="slidenum">
              <a:rPr lang="zh-CN" altLang="en-US"/>
              <a:pPr>
                <a:defRPr/>
              </a:pPr>
              <a:t>‹#›</a:t>
            </a:fld>
            <a:endParaRPr lang="en-US" altLang="zh-CN"/>
          </a:p>
        </p:txBody>
      </p:sp>
    </p:spTree>
    <p:extLst>
      <p:ext uri="{BB962C8B-B14F-4D97-AF65-F5344CB8AC3E}">
        <p14:creationId xmlns:p14="http://schemas.microsoft.com/office/powerpoint/2010/main" val="3204416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F871FFA7-7715-443F-BA67-D8AC95449F64}"/>
              </a:ext>
            </a:extLst>
          </p:cNvPr>
          <p:cNvSpPr>
            <a:spLocks noGrp="1" noChangeArrowheads="1"/>
          </p:cNvSpPr>
          <p:nvPr>
            <p:ph type="sldNum" sz="quarter" idx="10"/>
          </p:nvPr>
        </p:nvSpPr>
        <p:spPr>
          <a:ln/>
        </p:spPr>
        <p:txBody>
          <a:bodyPr/>
          <a:lstStyle>
            <a:lvl1pPr>
              <a:defRPr/>
            </a:lvl1pPr>
          </a:lstStyle>
          <a:p>
            <a:pPr>
              <a:defRPr/>
            </a:pPr>
            <a:fld id="{73E46FBA-8C34-4CF3-B240-611A4B7AE0D4}" type="slidenum">
              <a:rPr lang="zh-CN" altLang="en-US"/>
              <a:pPr>
                <a:defRPr/>
              </a:pPr>
              <a:t>‹#›</a:t>
            </a:fld>
            <a:endParaRPr lang="en-US" altLang="zh-CN"/>
          </a:p>
        </p:txBody>
      </p:sp>
    </p:spTree>
    <p:extLst>
      <p:ext uri="{BB962C8B-B14F-4D97-AF65-F5344CB8AC3E}">
        <p14:creationId xmlns:p14="http://schemas.microsoft.com/office/powerpoint/2010/main" val="2035401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7"/>
            <a:ext cx="7886700" cy="646331"/>
          </a:xfrm>
        </p:spPr>
        <p:txBody>
          <a:bodyPr/>
          <a:lstStyle/>
          <a:p>
            <a:r>
              <a:rPr lang="zh-CN" altLang="en-US"/>
              <a:t>单击此处编辑母版标题样式</a:t>
            </a:r>
          </a:p>
        </p:txBody>
      </p:sp>
      <p:sp>
        <p:nvSpPr>
          <p:cNvPr id="3" name="文本占位符 2"/>
          <p:cNvSpPr>
            <a:spLocks noGrp="1"/>
          </p:cNvSpPr>
          <p:nvPr>
            <p:ph type="body" idx="1"/>
          </p:nvPr>
        </p:nvSpPr>
        <p:spPr>
          <a:xfrm>
            <a:off x="630239" y="2043411"/>
            <a:ext cx="386873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9" y="2505076"/>
            <a:ext cx="3868737"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2043411"/>
            <a:ext cx="3887788"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6"/>
            <a:ext cx="3887788"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6">
            <a:extLst>
              <a:ext uri="{FF2B5EF4-FFF2-40B4-BE49-F238E27FC236}">
                <a16:creationId xmlns:a16="http://schemas.microsoft.com/office/drawing/2014/main" id="{19AF8FA8-A833-4A5C-A8BD-0AB274D4BD36}"/>
              </a:ext>
            </a:extLst>
          </p:cNvPr>
          <p:cNvSpPr>
            <a:spLocks noGrp="1" noChangeArrowheads="1"/>
          </p:cNvSpPr>
          <p:nvPr>
            <p:ph type="sldNum" sz="quarter" idx="10"/>
          </p:nvPr>
        </p:nvSpPr>
        <p:spPr>
          <a:ln/>
        </p:spPr>
        <p:txBody>
          <a:bodyPr/>
          <a:lstStyle>
            <a:lvl1pPr>
              <a:defRPr/>
            </a:lvl1pPr>
          </a:lstStyle>
          <a:p>
            <a:pPr>
              <a:defRPr/>
            </a:pPr>
            <a:fld id="{00AE2EB7-DE16-4E4B-AF6B-1FBB685534B5}" type="slidenum">
              <a:rPr lang="zh-CN" altLang="en-US"/>
              <a:pPr>
                <a:defRPr/>
              </a:pPr>
              <a:t>‹#›</a:t>
            </a:fld>
            <a:endParaRPr lang="en-US" altLang="zh-CN"/>
          </a:p>
        </p:txBody>
      </p:sp>
    </p:spTree>
    <p:extLst>
      <p:ext uri="{BB962C8B-B14F-4D97-AF65-F5344CB8AC3E}">
        <p14:creationId xmlns:p14="http://schemas.microsoft.com/office/powerpoint/2010/main" val="487985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F71C9977-9B0C-4233-A0D5-C99D1CEB2738}"/>
              </a:ext>
            </a:extLst>
          </p:cNvPr>
          <p:cNvSpPr>
            <a:spLocks noGrp="1" noChangeArrowheads="1"/>
          </p:cNvSpPr>
          <p:nvPr>
            <p:ph type="sldNum" sz="quarter" idx="10"/>
          </p:nvPr>
        </p:nvSpPr>
        <p:spPr>
          <a:ln/>
        </p:spPr>
        <p:txBody>
          <a:bodyPr/>
          <a:lstStyle>
            <a:lvl1pPr>
              <a:defRPr/>
            </a:lvl1pPr>
          </a:lstStyle>
          <a:p>
            <a:pPr>
              <a:defRPr/>
            </a:pPr>
            <a:fld id="{EC062BD8-8434-4F84-9241-F16B9AB6C93C}" type="slidenum">
              <a:rPr lang="zh-CN" altLang="en-US"/>
              <a:pPr>
                <a:defRPr/>
              </a:pPr>
              <a:t>‹#›</a:t>
            </a:fld>
            <a:endParaRPr lang="en-US" altLang="zh-CN"/>
          </a:p>
        </p:txBody>
      </p:sp>
    </p:spTree>
    <p:extLst>
      <p:ext uri="{BB962C8B-B14F-4D97-AF65-F5344CB8AC3E}">
        <p14:creationId xmlns:p14="http://schemas.microsoft.com/office/powerpoint/2010/main" val="2531422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75F507C-A179-4659-A890-EDD6336232B9}"/>
              </a:ext>
            </a:extLst>
          </p:cNvPr>
          <p:cNvSpPr>
            <a:spLocks noGrp="1" noChangeArrowheads="1"/>
          </p:cNvSpPr>
          <p:nvPr>
            <p:ph type="sldNum" sz="quarter" idx="10"/>
          </p:nvPr>
        </p:nvSpPr>
        <p:spPr>
          <a:ln/>
        </p:spPr>
        <p:txBody>
          <a:bodyPr/>
          <a:lstStyle>
            <a:lvl1pPr>
              <a:defRPr/>
            </a:lvl1pPr>
          </a:lstStyle>
          <a:p>
            <a:pPr>
              <a:defRPr/>
            </a:pPr>
            <a:fld id="{AE804B0F-356C-4EE2-BA26-152155AEE817}" type="slidenum">
              <a:rPr lang="zh-CN" altLang="en-US"/>
              <a:pPr>
                <a:defRPr/>
              </a:pPr>
              <a:t>‹#›</a:t>
            </a:fld>
            <a:endParaRPr lang="en-US" altLang="zh-CN"/>
          </a:p>
        </p:txBody>
      </p:sp>
    </p:spTree>
    <p:extLst>
      <p:ext uri="{BB962C8B-B14F-4D97-AF65-F5344CB8AC3E}">
        <p14:creationId xmlns:p14="http://schemas.microsoft.com/office/powerpoint/2010/main" val="217199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7"/>
            <a:ext cx="4629150" cy="34501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B9EE7B5F-7BD1-47BF-B731-7A7CCA4726F7}"/>
              </a:ext>
            </a:extLst>
          </p:cNvPr>
          <p:cNvSpPr>
            <a:spLocks noGrp="1" noChangeArrowheads="1"/>
          </p:cNvSpPr>
          <p:nvPr>
            <p:ph type="sldNum" sz="quarter" idx="10"/>
          </p:nvPr>
        </p:nvSpPr>
        <p:spPr>
          <a:ln/>
        </p:spPr>
        <p:txBody>
          <a:bodyPr/>
          <a:lstStyle>
            <a:lvl1pPr>
              <a:defRPr/>
            </a:lvl1pPr>
          </a:lstStyle>
          <a:p>
            <a:pPr>
              <a:defRPr/>
            </a:pPr>
            <a:fld id="{C3C50151-1A72-4C54-B4E9-530D022B8724}" type="slidenum">
              <a:rPr lang="zh-CN" altLang="en-US"/>
              <a:pPr>
                <a:defRPr/>
              </a:pPr>
              <a:t>‹#›</a:t>
            </a:fld>
            <a:endParaRPr lang="en-US" altLang="zh-CN"/>
          </a:p>
        </p:txBody>
      </p:sp>
    </p:spTree>
    <p:extLst>
      <p:ext uri="{BB962C8B-B14F-4D97-AF65-F5344CB8AC3E}">
        <p14:creationId xmlns:p14="http://schemas.microsoft.com/office/powerpoint/2010/main" val="1537777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7"/>
            <a:ext cx="462915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4AD5F75E-0787-4036-9C0F-58369CD6AE4B}"/>
              </a:ext>
            </a:extLst>
          </p:cNvPr>
          <p:cNvSpPr>
            <a:spLocks noGrp="1" noChangeArrowheads="1"/>
          </p:cNvSpPr>
          <p:nvPr>
            <p:ph type="sldNum" sz="quarter" idx="10"/>
          </p:nvPr>
        </p:nvSpPr>
        <p:spPr>
          <a:ln/>
        </p:spPr>
        <p:txBody>
          <a:bodyPr/>
          <a:lstStyle>
            <a:lvl1pPr>
              <a:defRPr/>
            </a:lvl1pPr>
          </a:lstStyle>
          <a:p>
            <a:pPr>
              <a:defRPr/>
            </a:pPr>
            <a:fld id="{3605630D-FAD3-4C78-8AB0-D6F0A5819D69}" type="slidenum">
              <a:rPr lang="zh-CN" altLang="en-US"/>
              <a:pPr>
                <a:defRPr/>
              </a:pPr>
              <a:t>‹#›</a:t>
            </a:fld>
            <a:endParaRPr lang="en-US" altLang="zh-CN"/>
          </a:p>
        </p:txBody>
      </p:sp>
    </p:spTree>
    <p:extLst>
      <p:ext uri="{BB962C8B-B14F-4D97-AF65-F5344CB8AC3E}">
        <p14:creationId xmlns:p14="http://schemas.microsoft.com/office/powerpoint/2010/main" val="2370697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33EC927-0D24-4D65-AF6C-93E545089CBF}"/>
              </a:ext>
            </a:extLst>
          </p:cNvPr>
          <p:cNvSpPr>
            <a:spLocks noGrp="1" noChangeArrowheads="1"/>
          </p:cNvSpPr>
          <p:nvPr>
            <p:ph type="title"/>
          </p:nvPr>
        </p:nvSpPr>
        <p:spPr bwMode="auto">
          <a:xfrm>
            <a:off x="315913" y="188913"/>
            <a:ext cx="85344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a:t>Click to edit Master title style</a:t>
            </a:r>
          </a:p>
        </p:txBody>
      </p:sp>
      <p:sp>
        <p:nvSpPr>
          <p:cNvPr id="1027" name="Rectangle 3">
            <a:extLst>
              <a:ext uri="{FF2B5EF4-FFF2-40B4-BE49-F238E27FC236}">
                <a16:creationId xmlns:a16="http://schemas.microsoft.com/office/drawing/2014/main" id="{A727484E-D4D7-440F-96FE-677B582BD55F}"/>
              </a:ext>
            </a:extLst>
          </p:cNvPr>
          <p:cNvSpPr>
            <a:spLocks noGrp="1" noChangeArrowheads="1"/>
          </p:cNvSpPr>
          <p:nvPr>
            <p:ph type="body" idx="1"/>
          </p:nvPr>
        </p:nvSpPr>
        <p:spPr bwMode="auto">
          <a:xfrm>
            <a:off x="304800" y="1219200"/>
            <a:ext cx="853440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 name="Rectangle 6">
            <a:extLst>
              <a:ext uri="{FF2B5EF4-FFF2-40B4-BE49-F238E27FC236}">
                <a16:creationId xmlns:a16="http://schemas.microsoft.com/office/drawing/2014/main" id="{67A21C7B-28B1-4C9E-87B0-F25E3E72ACB4}"/>
              </a:ext>
            </a:extLst>
          </p:cNvPr>
          <p:cNvSpPr>
            <a:spLocks noGrp="1" noChangeArrowheads="1"/>
          </p:cNvSpPr>
          <p:nvPr>
            <p:ph type="sldNum" sz="quarter" idx="4"/>
          </p:nvPr>
        </p:nvSpPr>
        <p:spPr bwMode="auto">
          <a:xfrm>
            <a:off x="7164388" y="6519863"/>
            <a:ext cx="1828800" cy="312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pPr>
              <a:defRPr/>
            </a:pPr>
            <a:fld id="{FF1DDD52-DABC-4640-92FF-E21ABD777D77}" type="slidenum">
              <a:rPr lang="zh-CN" altLang="en-US"/>
              <a:pPr>
                <a:defRPr/>
              </a:pPr>
              <a:t>‹#›</a:t>
            </a:fld>
            <a:endParaRPr lang="en-US" altLang="zh-CN"/>
          </a:p>
        </p:txBody>
      </p:sp>
      <p:sp>
        <p:nvSpPr>
          <p:cNvPr id="1029" name="Line 6">
            <a:extLst>
              <a:ext uri="{FF2B5EF4-FFF2-40B4-BE49-F238E27FC236}">
                <a16:creationId xmlns:a16="http://schemas.microsoft.com/office/drawing/2014/main" id="{F4E6CDF4-5067-4021-A815-ECBB576DFEB5}"/>
              </a:ext>
            </a:extLst>
          </p:cNvPr>
          <p:cNvSpPr>
            <a:spLocks noChangeShapeType="1"/>
          </p:cNvSpPr>
          <p:nvPr userDrawn="1"/>
        </p:nvSpPr>
        <p:spPr bwMode="auto">
          <a:xfrm>
            <a:off x="315913" y="908050"/>
            <a:ext cx="853440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4096"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97" r:id="rId12"/>
    <p:sldLayoutId id="2147484098" r:id="rId13"/>
    <p:sldLayoutId id="2147484103" r:id="rId14"/>
  </p:sldLayoutIdLst>
  <p:txStyles>
    <p:titleStyle>
      <a:lvl1pPr marL="53975" indent="1588" algn="l" rtl="0" eaLnBrk="0" fontAlgn="base" hangingPunct="0">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2pPr>
      <a:lvl3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3pPr>
      <a:lvl4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4pPr>
      <a:lvl5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p:titleStyle>
    <p:bodyStyle>
      <a:lvl1pPr marL="350838" indent="-350838" algn="l" rtl="0" eaLnBrk="0" fontAlgn="base" hangingPunct="0">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2F9FAAB-E268-4673-8968-0A16091DB7F6}"/>
              </a:ext>
            </a:extLst>
          </p:cNvPr>
          <p:cNvSpPr>
            <a:spLocks noGrp="1" noChangeArrowheads="1"/>
          </p:cNvSpPr>
          <p:nvPr>
            <p:ph type="title"/>
          </p:nvPr>
        </p:nvSpPr>
        <p:spPr bwMode="auto">
          <a:xfrm>
            <a:off x="315913" y="188913"/>
            <a:ext cx="85344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a:t>Click to edit Master title style</a:t>
            </a:r>
          </a:p>
        </p:txBody>
      </p:sp>
      <p:sp>
        <p:nvSpPr>
          <p:cNvPr id="2051" name="Rectangle 3">
            <a:extLst>
              <a:ext uri="{FF2B5EF4-FFF2-40B4-BE49-F238E27FC236}">
                <a16:creationId xmlns:a16="http://schemas.microsoft.com/office/drawing/2014/main" id="{2441C7DC-4553-450B-9E14-D9DD071E9EC0}"/>
              </a:ext>
            </a:extLst>
          </p:cNvPr>
          <p:cNvSpPr>
            <a:spLocks noGrp="1" noChangeArrowheads="1"/>
          </p:cNvSpPr>
          <p:nvPr>
            <p:ph type="body" idx="1"/>
          </p:nvPr>
        </p:nvSpPr>
        <p:spPr bwMode="auto">
          <a:xfrm>
            <a:off x="304800" y="1219200"/>
            <a:ext cx="853440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7" name="Rectangle 6">
            <a:extLst>
              <a:ext uri="{FF2B5EF4-FFF2-40B4-BE49-F238E27FC236}">
                <a16:creationId xmlns:a16="http://schemas.microsoft.com/office/drawing/2014/main" id="{614CEAF5-F1C9-4D02-A751-A6EB849DCB5F}"/>
              </a:ext>
            </a:extLst>
          </p:cNvPr>
          <p:cNvSpPr>
            <a:spLocks noGrp="1" noChangeArrowheads="1"/>
          </p:cNvSpPr>
          <p:nvPr>
            <p:ph type="sldNum" sz="quarter" idx="4"/>
          </p:nvPr>
        </p:nvSpPr>
        <p:spPr bwMode="auto">
          <a:xfrm>
            <a:off x="7164388" y="6519863"/>
            <a:ext cx="1828800" cy="312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pPr>
              <a:defRPr/>
            </a:pPr>
            <a:fld id="{5E8EFFB8-4A1C-4C95-89C8-732D5B692F5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99"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100" r:id="rId12"/>
    <p:sldLayoutId id="2147484101" r:id="rId13"/>
  </p:sldLayoutIdLst>
  <p:txStyles>
    <p:titleStyle>
      <a:lvl1pPr marL="53975" indent="1588" algn="l" rtl="0" eaLnBrk="0" fontAlgn="base" hangingPunct="0">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2pPr>
      <a:lvl3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3pPr>
      <a:lvl4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4pPr>
      <a:lvl5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p:titleStyle>
    <p:bodyStyle>
      <a:lvl1pPr marL="350838" indent="-350838" algn="l" rtl="0" eaLnBrk="0" fontAlgn="base" hangingPunct="0">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DAADB1E-23B7-45D2-BF65-0ED7472C21A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81845F5F-9ED3-4DC6-94A7-727D1E9A376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2100" name="Rectangle 4">
            <a:extLst>
              <a:ext uri="{FF2B5EF4-FFF2-40B4-BE49-F238E27FC236}">
                <a16:creationId xmlns:a16="http://schemas.microsoft.com/office/drawing/2014/main" id="{247DDD4C-85C8-4536-9724-0F183764C86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ea typeface="+mn-ea"/>
              </a:defRPr>
            </a:lvl1pPr>
          </a:lstStyle>
          <a:p>
            <a:pPr>
              <a:defRPr/>
            </a:pPr>
            <a:endParaRPr lang="en-US" altLang="zh-CN"/>
          </a:p>
        </p:txBody>
      </p:sp>
      <p:sp>
        <p:nvSpPr>
          <p:cNvPr id="132101" name="Rectangle 5">
            <a:extLst>
              <a:ext uri="{FF2B5EF4-FFF2-40B4-BE49-F238E27FC236}">
                <a16:creationId xmlns:a16="http://schemas.microsoft.com/office/drawing/2014/main" id="{FB50383A-FF6B-483C-9234-2F365814F627}"/>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ea typeface="+mn-ea"/>
              </a:defRPr>
            </a:lvl1pPr>
          </a:lstStyle>
          <a:p>
            <a:pPr>
              <a:defRPr/>
            </a:pPr>
            <a:endParaRPr lang="en-US" altLang="zh-CN"/>
          </a:p>
        </p:txBody>
      </p:sp>
      <p:sp>
        <p:nvSpPr>
          <p:cNvPr id="132102" name="Rectangle 6">
            <a:extLst>
              <a:ext uri="{FF2B5EF4-FFF2-40B4-BE49-F238E27FC236}">
                <a16:creationId xmlns:a16="http://schemas.microsoft.com/office/drawing/2014/main" id="{AC55524C-DC3F-421D-9822-F3F37630CB7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644A82C-A9F0-49F8-A639-409384AD19FE}"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02"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0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8" Type="http://schemas.openxmlformats.org/officeDocument/2006/relationships/image" Target="../media/image95.gif"/><Relationship Id="rId3" Type="http://schemas.openxmlformats.org/officeDocument/2006/relationships/image" Target="../media/image90.wmf"/><Relationship Id="rId7" Type="http://schemas.openxmlformats.org/officeDocument/2006/relationships/image" Target="../media/image94.gif"/><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93.gif"/><Relationship Id="rId5" Type="http://schemas.openxmlformats.org/officeDocument/2006/relationships/image" Target="../media/image92.gif"/><Relationship Id="rId4" Type="http://schemas.openxmlformats.org/officeDocument/2006/relationships/image" Target="../media/image91.wmf"/></Relationships>
</file>

<file path=ppt/slides/_rels/slide1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jpeg"/></Relationships>
</file>

<file path=ppt/slides/_rels/slide133.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34.xml"/></Relationships>
</file>

<file path=ppt/slides/_rels/slide13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hyperlink" Target="http://www.picsea.net/picsea/2005-10-19/Pic19724.htm" TargetMode="External"/><Relationship Id="rId1" Type="http://schemas.openxmlformats.org/officeDocument/2006/relationships/slideLayout" Target="../slideLayouts/slideLayout21.xml"/><Relationship Id="rId4" Type="http://schemas.openxmlformats.org/officeDocument/2006/relationships/image" Target="../media/image108.jpeg"/></Relationships>
</file>

<file path=ppt/slides/_rels/slide13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14.jpeg"/><Relationship Id="rId7" Type="http://schemas.openxmlformats.org/officeDocument/2006/relationships/hyperlink" Target="http://www.picsea.net/picsea/2005-10-19/Pic19724.htm" TargetMode="External"/><Relationship Id="rId2" Type="http://schemas.openxmlformats.org/officeDocument/2006/relationships/notesSlide" Target="../notesSlides/notesSlide59.xml"/><Relationship Id="rId1" Type="http://schemas.openxmlformats.org/officeDocument/2006/relationships/slideLayout" Target="../slideLayouts/slideLayout21.xml"/><Relationship Id="rId6" Type="http://schemas.openxmlformats.org/officeDocument/2006/relationships/image" Target="../media/image112.jpeg"/><Relationship Id="rId11" Type="http://schemas.openxmlformats.org/officeDocument/2006/relationships/image" Target="../media/image116.jpeg"/><Relationship Id="rId5" Type="http://schemas.openxmlformats.org/officeDocument/2006/relationships/image" Target="../media/image109.jpeg"/><Relationship Id="rId10" Type="http://schemas.openxmlformats.org/officeDocument/2006/relationships/hyperlink" Target="http://www.fxxj.com/search/19950.htm" TargetMode="External"/><Relationship Id="rId4" Type="http://schemas.openxmlformats.org/officeDocument/2006/relationships/hyperlink" Target="http://www.9sky.com/photo/CdCoverDetailList.aspx?cdid=1764" TargetMode="External"/><Relationship Id="rId9" Type="http://schemas.openxmlformats.org/officeDocument/2006/relationships/image" Target="../media/image115.jpeg"/></Relationships>
</file>

<file path=ppt/slides/_rels/slide14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0.xml.rels><?xml version="1.0" encoding="UTF-8" standalone="yes"?>
<Relationships xmlns="http://schemas.openxmlformats.org/package/2006/relationships"><Relationship Id="rId3" Type="http://schemas.openxmlformats.org/officeDocument/2006/relationships/control" Target="../activeX/activeX1.xml"/><Relationship Id="rId7" Type="http://schemas.openxmlformats.org/officeDocument/2006/relationships/image" Target="../media/image125.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27.jpg"/><Relationship Id="rId5" Type="http://schemas.openxmlformats.org/officeDocument/2006/relationships/image" Target="../media/image126.jpeg"/><Relationship Id="rId4"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4.xml"/><Relationship Id="rId1" Type="http://schemas.openxmlformats.org/officeDocument/2006/relationships/slideLayout" Target="../slideLayouts/slideLayout21.xml"/><Relationship Id="rId5" Type="http://schemas.openxmlformats.org/officeDocument/2006/relationships/image" Target="../media/image134.jpeg"/><Relationship Id="rId4" Type="http://schemas.openxmlformats.org/officeDocument/2006/relationships/image" Target="http://www.pep.com.cn/images/200503/pic_282420.jpg"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2.vml"/><Relationship Id="rId5" Type="http://schemas.openxmlformats.org/officeDocument/2006/relationships/image" Target="../media/image135.wmf"/><Relationship Id="rId4" Type="http://schemas.openxmlformats.org/officeDocument/2006/relationships/image" Target="../media/image136.jpe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control" Target="../activeX/activeX3.xml"/><Relationship Id="rId1" Type="http://schemas.openxmlformats.org/officeDocument/2006/relationships/vmlDrawing" Target="../drawings/vmlDrawing3.vml"/><Relationship Id="rId5" Type="http://schemas.openxmlformats.org/officeDocument/2006/relationships/image" Target="../media/image137.wmf"/><Relationship Id="rId4" Type="http://schemas.openxmlformats.org/officeDocument/2006/relationships/image" Target="../media/image138.gif"/></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9.wmf"/><Relationship Id="rId2" Type="http://schemas.openxmlformats.org/officeDocument/2006/relationships/control" Target="../activeX/activeX4.xml"/><Relationship Id="rId1" Type="http://schemas.openxmlformats.org/officeDocument/2006/relationships/vmlDrawing" Target="../drawings/vmlDrawing4.vml"/><Relationship Id="rId6" Type="http://schemas.microsoft.com/office/2007/relationships/hdphoto" Target="../media/hdphoto1.wdp"/><Relationship Id="rId5" Type="http://schemas.openxmlformats.org/officeDocument/2006/relationships/image" Target="../media/image141.png"/><Relationship Id="rId4" Type="http://schemas.openxmlformats.org/officeDocument/2006/relationships/image" Target="../media/image14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6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43.jpeg"/></Relationships>
</file>

<file path=ppt/slides/_rels/slide16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66.xml"/><Relationship Id="rId1" Type="http://schemas.openxmlformats.org/officeDocument/2006/relationships/slideLayout" Target="../slideLayouts/slideLayout21.xml"/><Relationship Id="rId4" Type="http://schemas.openxmlformats.org/officeDocument/2006/relationships/image" Target="../media/image145.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150.jpeg"/><Relationship Id="rId7" Type="http://schemas.openxmlformats.org/officeDocument/2006/relationships/hyperlink" Target="http://news.fjii.com/2004/08/13/248017.htm" TargetMode="External"/><Relationship Id="rId2" Type="http://schemas.openxmlformats.org/officeDocument/2006/relationships/hyperlink" Target="http://www.sowoo.com/news/Print.asp?ArticleID=5253" TargetMode="External"/><Relationship Id="rId1" Type="http://schemas.openxmlformats.org/officeDocument/2006/relationships/slideLayout" Target="../slideLayouts/slideLayout21.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hyperlink" Target="http://news.sina.com.cn/o/2005-03-30/05245500366s.shtml"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peg"/><Relationship Id="rId1" Type="http://schemas.openxmlformats.org/officeDocument/2006/relationships/slideLayout" Target="../slideLayouts/slideLayout21.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1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1.xml"/><Relationship Id="rId4" Type="http://schemas.openxmlformats.org/officeDocument/2006/relationships/image" Target="../media/image161.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80.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21.xml"/></Relationships>
</file>

<file path=ppt/slides/_rels/slide187.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jpeg"/><Relationship Id="rId1" Type="http://schemas.openxmlformats.org/officeDocument/2006/relationships/slideLayout" Target="../slideLayouts/slideLayout6.xml"/><Relationship Id="rId6" Type="http://schemas.openxmlformats.org/officeDocument/2006/relationships/image" Target="../media/image174.jpeg"/><Relationship Id="rId5" Type="http://schemas.openxmlformats.org/officeDocument/2006/relationships/image" Target="../media/image173.gif"/><Relationship Id="rId4" Type="http://schemas.openxmlformats.org/officeDocument/2006/relationships/image" Target="../media/image172.png"/></Relationships>
</file>

<file path=ppt/slides/_rels/slide18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6.xml"/><Relationship Id="rId4" Type="http://schemas.openxmlformats.org/officeDocument/2006/relationships/image" Target="../media/image177.gif"/></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9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8.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21.xml"/><Relationship Id="rId5" Type="http://schemas.openxmlformats.org/officeDocument/2006/relationships/image" Target="../media/image187.jpeg"/><Relationship Id="rId4" Type="http://schemas.openxmlformats.org/officeDocument/2006/relationships/image" Target="../media/image186.jpeg"/></Relationships>
</file>

<file path=ppt/slides/_rels/slide199.xml.rels><?xml version="1.0" encoding="UTF-8" standalone="yes"?>
<Relationships xmlns="http://schemas.openxmlformats.org/package/2006/relationships"><Relationship Id="rId3" Type="http://schemas.openxmlformats.org/officeDocument/2006/relationships/image" Target="../media/image189.jpeg"/><Relationship Id="rId7" Type="http://schemas.openxmlformats.org/officeDocument/2006/relationships/image" Target="../media/image193.jpeg"/><Relationship Id="rId2" Type="http://schemas.openxmlformats.org/officeDocument/2006/relationships/image" Target="../media/image188.jpeg"/><Relationship Id="rId1" Type="http://schemas.openxmlformats.org/officeDocument/2006/relationships/slideLayout" Target="../slideLayouts/slideLayout21.xml"/><Relationship Id="rId6" Type="http://schemas.openxmlformats.org/officeDocument/2006/relationships/image" Target="../media/image192.jpeg"/><Relationship Id="rId5" Type="http://schemas.openxmlformats.org/officeDocument/2006/relationships/image" Target="../media/image191.jpeg"/><Relationship Id="rId4" Type="http://schemas.openxmlformats.org/officeDocument/2006/relationships/image" Target="../media/image190.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4.jpeg"/><Relationship Id="rId7" Type="http://schemas.openxmlformats.org/officeDocument/2006/relationships/image" Target="../media/image198.jpeg"/><Relationship Id="rId2" Type="http://schemas.openxmlformats.org/officeDocument/2006/relationships/image" Target="../media/image174.jpeg"/><Relationship Id="rId1" Type="http://schemas.openxmlformats.org/officeDocument/2006/relationships/slideLayout" Target="../slideLayouts/slideLayout21.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image" Target="../media/image195.jpeg"/></Relationships>
</file>

<file path=ppt/slides/_rels/slide201.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202.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20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1.xml"/></Relationships>
</file>

<file path=ppt/slides/_rels/slide20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1.xml"/></Relationships>
</file>

<file path=ppt/slides/_rels/slide205.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72.xml"/><Relationship Id="rId1" Type="http://schemas.openxmlformats.org/officeDocument/2006/relationships/slideLayout" Target="../slideLayouts/slideLayout21.xml"/><Relationship Id="rId4" Type="http://schemas.openxmlformats.org/officeDocument/2006/relationships/image" Target="../media/image206.jpe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wmf"/><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hyperlink" Target="http://image.baidu.com/i?ct=503316480&amp;z=4814501&amp;tn=baiduimagedetail&amp;word=&#40560;%20&#40479;&amp;in=18" TargetMode="External"/><Relationship Id="rId5" Type="http://schemas.openxmlformats.org/officeDocument/2006/relationships/image" Target="../media/image5.jpeg"/><Relationship Id="rId4" Type="http://schemas.openxmlformats.org/officeDocument/2006/relationships/hyperlink" Target="http://image.baidu.com/i?ct=503316480&amp;z=848037852&amp;tn=baiduimagedetail&amp;word=&#29312;&#40479;&amp;in=1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9.xml"/><Relationship Id="rId5" Type="http://schemas.openxmlformats.org/officeDocument/2006/relationships/image" Target="../media/image50.jpeg"/><Relationship Id="rId4" Type="http://schemas.openxmlformats.org/officeDocument/2006/relationships/image" Target="../media/image4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54.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15.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15.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image" Target="../media/image9.jpeg"/><Relationship Id="rId1" Type="http://schemas.openxmlformats.org/officeDocument/2006/relationships/slideLayout" Target="../slideLayouts/slideLayout2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slide" Target="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8" Type="http://schemas.openxmlformats.org/officeDocument/2006/relationships/image" Target="../media/image67.gif"/><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5.gif"/><Relationship Id="rId5" Type="http://schemas.openxmlformats.org/officeDocument/2006/relationships/image" Target="../media/image64.gif"/><Relationship Id="rId4" Type="http://schemas.openxmlformats.org/officeDocument/2006/relationships/image" Target="../media/image63.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07F401E6-D641-4653-A0E5-D257CB5CEE89}"/>
              </a:ext>
            </a:extLst>
          </p:cNvPr>
          <p:cNvSpPr>
            <a:spLocks noGrp="1" noChangeArrowheads="1"/>
          </p:cNvSpPr>
          <p:nvPr>
            <p:ph type="ctrTitle"/>
          </p:nvPr>
        </p:nvSpPr>
        <p:spPr>
          <a:xfrm>
            <a:off x="0" y="333375"/>
            <a:ext cx="8937625" cy="839788"/>
          </a:xfrm>
          <a:extLst>
            <a:ext uri="{909E8E84-426E-40DD-AFC4-6F175D3DCCD1}">
              <a14:hiddenFill xmlns:a14="http://schemas.microsoft.com/office/drawing/2010/main">
                <a:solidFill>
                  <a:schemeClr val="tx1"/>
                </a:solidFill>
              </a14:hiddenFill>
            </a:ext>
          </a:extLst>
        </p:spPr>
        <p:txBody>
          <a:bodyPr/>
          <a:lstStyle/>
          <a:p>
            <a:pPr eaLnBrk="1" hangingPunct="1"/>
            <a:r>
              <a:rPr lang="zh-CN" altLang="en-US" sz="5400" dirty="0"/>
              <a:t>第八章 生态系统及其稳定性</a:t>
            </a:r>
          </a:p>
        </p:txBody>
      </p:sp>
      <p:pic>
        <p:nvPicPr>
          <p:cNvPr id="12292" name="图片 5">
            <a:extLst>
              <a:ext uri="{FF2B5EF4-FFF2-40B4-BE49-F238E27FC236}">
                <a16:creationId xmlns:a16="http://schemas.microsoft.com/office/drawing/2014/main" id="{BF0C1DA6-AF64-482C-8543-7BF734DDC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6205538"/>
            <a:ext cx="24892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副标题 6">
            <a:extLst>
              <a:ext uri="{FF2B5EF4-FFF2-40B4-BE49-F238E27FC236}">
                <a16:creationId xmlns:a16="http://schemas.microsoft.com/office/drawing/2014/main" id="{75DB6140-E9D2-4EFC-8BD7-E618C3575AD6}"/>
              </a:ext>
            </a:extLst>
          </p:cNvPr>
          <p:cNvSpPr txBox="1">
            <a:spLocks noChangeArrowheads="1"/>
          </p:cNvSpPr>
          <p:nvPr/>
        </p:nvSpPr>
        <p:spPr bwMode="auto">
          <a:xfrm>
            <a:off x="6443663" y="5445125"/>
            <a:ext cx="180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914400" indent="-449263">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1371600" indent="-3429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3pPr>
            <a:lvl4pPr marL="1828800" indent="-3429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4pPr>
            <a:lvl5pPr marL="2286000" indent="-334963">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5pPr>
            <a:lvl6pPr marL="2743200" indent="-334963"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6pPr>
            <a:lvl7pPr marL="3200400" indent="-334963"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7pPr>
            <a:lvl8pPr marL="3657600" indent="-334963"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8pPr>
            <a:lvl9pPr marL="4114800" indent="-334963"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9pPr>
          </a:lstStyle>
          <a:p>
            <a:pPr algn="r">
              <a:buFontTx/>
              <a:buNone/>
            </a:pPr>
            <a:r>
              <a:rPr lang="zh-CN" altLang="en-US" sz="2800">
                <a:solidFill>
                  <a:srgbClr val="0070C0"/>
                </a:solidFill>
                <a:latin typeface="华文行楷" panose="02010800040101010101" pitchFamily="2" charset="-122"/>
                <a:ea typeface="华文行楷" panose="02010800040101010101" pitchFamily="2" charset="-122"/>
              </a:rPr>
              <a:t>闫菡</a:t>
            </a:r>
            <a:endParaRPr lang="zh-CN" altLang="en-US" sz="2800" dirty="0">
              <a:solidFill>
                <a:srgbClr val="0070C0"/>
              </a:solidFill>
              <a:latin typeface="华文行楷" panose="02010800040101010101" pitchFamily="2" charset="-122"/>
              <a:ea typeface="华文行楷" panose="02010800040101010101" pitchFamily="2"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4" descr="earth9_text_crop_H.jpg">
            <a:extLst>
              <a:ext uri="{FF2B5EF4-FFF2-40B4-BE49-F238E27FC236}">
                <a16:creationId xmlns:a16="http://schemas.microsoft.com/office/drawing/2014/main" id="{864EF95F-1B02-4E7A-817B-7C91944D42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9103" y="595937"/>
            <a:ext cx="4841273" cy="529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矩形 5">
            <a:extLst>
              <a:ext uri="{FF2B5EF4-FFF2-40B4-BE49-F238E27FC236}">
                <a16:creationId xmlns:a16="http://schemas.microsoft.com/office/drawing/2014/main" id="{0F4C188A-53B3-47F7-8C66-9884AA3BE8EC}"/>
              </a:ext>
            </a:extLst>
          </p:cNvPr>
          <p:cNvSpPr>
            <a:spLocks noChangeArrowheads="1"/>
          </p:cNvSpPr>
          <p:nvPr/>
        </p:nvSpPr>
        <p:spPr bwMode="auto">
          <a:xfrm>
            <a:off x="0" y="785813"/>
            <a:ext cx="4019103" cy="493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b="1" dirty="0">
                <a:latin typeface="微软雅黑" panose="020B0503020204020204" pitchFamily="34" charset="-122"/>
                <a:ea typeface="微软雅黑" panose="020B0503020204020204" pitchFamily="34" charset="-122"/>
              </a:rPr>
              <a:t>定义</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地球上凡是出现并感受到生命活动影响的地区。</a:t>
            </a: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zh-CN" altLang="en-US" sz="2400" b="1" dirty="0">
                <a:latin typeface="微软雅黑" panose="020B0503020204020204" pitchFamily="34" charset="-122"/>
                <a:ea typeface="微软雅黑" panose="020B0503020204020204" pitchFamily="34" charset="-122"/>
              </a:rPr>
              <a:t>范围</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包括大气圈的下层、岩石圈的上层、整个水圈和土壤圈全部。</a:t>
            </a: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zh-CN" altLang="en-US" sz="2400" b="1" dirty="0">
                <a:latin typeface="微软雅黑" panose="020B0503020204020204" pitchFamily="34" charset="-122"/>
                <a:ea typeface="微软雅黑" panose="020B0503020204020204" pitchFamily="34" charset="-122"/>
              </a:rPr>
              <a:t>生态学</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生物圈是地球上最大的生态系统。</a:t>
            </a:r>
            <a:endParaRPr lang="en-US" altLang="zh-CN" sz="2000" dirty="0">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6412AEA3-A3CE-47AC-8DF9-0E7AC3AF0BEC}"/>
              </a:ext>
            </a:extLst>
          </p:cNvPr>
          <p:cNvSpPr txBox="1">
            <a:spLocks noChangeArrowheads="1"/>
          </p:cNvSpPr>
          <p:nvPr/>
        </p:nvSpPr>
        <p:spPr bwMode="auto">
          <a:xfrm>
            <a:off x="283624" y="3426643"/>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latin typeface="微软雅黑" panose="020B0503020204020204" pitchFamily="34" charset="-122"/>
                <a:ea typeface="微软雅黑" panose="020B0503020204020204" pitchFamily="34" charset="-122"/>
              </a:rPr>
              <a:t>生物圈的核心</a:t>
            </a:r>
          </a:p>
        </p:txBody>
      </p:sp>
      <p:sp>
        <p:nvSpPr>
          <p:cNvPr id="6" name="文本框 5">
            <a:extLst>
              <a:ext uri="{FF2B5EF4-FFF2-40B4-BE49-F238E27FC236}">
                <a16:creationId xmlns:a16="http://schemas.microsoft.com/office/drawing/2014/main" id="{D14EFFA6-641A-4F3F-9B89-87A221136253}"/>
              </a:ext>
            </a:extLst>
          </p:cNvPr>
          <p:cNvSpPr txBox="1"/>
          <p:nvPr/>
        </p:nvSpPr>
        <p:spPr>
          <a:xfrm>
            <a:off x="283624" y="4026684"/>
            <a:ext cx="4670980" cy="430887"/>
          </a:xfrm>
          <a:prstGeom prst="rect">
            <a:avLst/>
          </a:prstGeom>
          <a:noFill/>
        </p:spPr>
        <p:txBody>
          <a:bodyPr wrap="square">
            <a:spAutoFit/>
          </a:bodyPr>
          <a:lstStyle/>
          <a:p>
            <a:r>
              <a:rPr lang="zh-CN" altLang="en-US" sz="2200" b="1" dirty="0">
                <a:solidFill>
                  <a:srgbClr val="FF0000"/>
                </a:solidFill>
                <a:latin typeface="微软雅黑" panose="020B0503020204020204" pitchFamily="34" charset="-122"/>
                <a:ea typeface="微软雅黑" panose="020B0503020204020204" pitchFamily="34" charset="-122"/>
              </a:rPr>
              <a:t>地表以上</a:t>
            </a:r>
            <a:r>
              <a:rPr lang="en-US" altLang="zh-CN" sz="2200" b="1" dirty="0">
                <a:solidFill>
                  <a:srgbClr val="FF0000"/>
                </a:solidFill>
                <a:latin typeface="微软雅黑" panose="020B0503020204020204" pitchFamily="34" charset="-122"/>
                <a:ea typeface="微软雅黑" panose="020B0503020204020204" pitchFamily="34" charset="-122"/>
              </a:rPr>
              <a:t>100</a:t>
            </a:r>
            <a:r>
              <a:rPr lang="zh-CN" altLang="en-US" sz="2200" b="1" dirty="0">
                <a:solidFill>
                  <a:srgbClr val="FF0000"/>
                </a:solidFill>
                <a:latin typeface="微软雅黑" panose="020B0503020204020204" pitchFamily="34" charset="-122"/>
                <a:ea typeface="微软雅黑" panose="020B0503020204020204" pitchFamily="34" charset="-122"/>
              </a:rPr>
              <a:t>米到水下</a:t>
            </a:r>
            <a:r>
              <a:rPr lang="en-US" altLang="zh-CN" sz="2200" b="1" dirty="0">
                <a:solidFill>
                  <a:srgbClr val="FF0000"/>
                </a:solidFill>
                <a:latin typeface="微软雅黑" panose="020B0503020204020204" pitchFamily="34" charset="-122"/>
                <a:ea typeface="微软雅黑" panose="020B0503020204020204" pitchFamily="34" charset="-122"/>
              </a:rPr>
              <a:t>100</a:t>
            </a:r>
            <a:r>
              <a:rPr lang="zh-CN" altLang="en-US" sz="2200" b="1" dirty="0">
                <a:solidFill>
                  <a:srgbClr val="FF0000"/>
                </a:solidFill>
                <a:latin typeface="微软雅黑" panose="020B0503020204020204" pitchFamily="34" charset="-122"/>
                <a:ea typeface="微软雅黑" panose="020B0503020204020204" pitchFamily="34" charset="-122"/>
              </a:rPr>
              <a:t>米</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组合 51219">
            <a:extLst>
              <a:ext uri="{FF2B5EF4-FFF2-40B4-BE49-F238E27FC236}">
                <a16:creationId xmlns:a16="http://schemas.microsoft.com/office/drawing/2014/main" id="{836D9754-C33B-4DFB-BAA4-09FB48CAFB44}"/>
              </a:ext>
            </a:extLst>
          </p:cNvPr>
          <p:cNvGrpSpPr>
            <a:grpSpLocks/>
          </p:cNvGrpSpPr>
          <p:nvPr/>
        </p:nvGrpSpPr>
        <p:grpSpPr bwMode="auto">
          <a:xfrm>
            <a:off x="0" y="133350"/>
            <a:ext cx="9131300" cy="6608763"/>
            <a:chOff x="0" y="132946"/>
            <a:chExt cx="9130958" cy="6608422"/>
          </a:xfrm>
        </p:grpSpPr>
        <p:pic>
          <p:nvPicPr>
            <p:cNvPr id="41987" name="图片 7">
              <a:extLst>
                <a:ext uri="{FF2B5EF4-FFF2-40B4-BE49-F238E27FC236}">
                  <a16:creationId xmlns:a16="http://schemas.microsoft.com/office/drawing/2014/main" id="{83FFD1D5-608C-45CE-932C-387E5CD5C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946"/>
              <a:ext cx="9130958" cy="660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2">
              <a:extLst>
                <a:ext uri="{FF2B5EF4-FFF2-40B4-BE49-F238E27FC236}">
                  <a16:creationId xmlns:a16="http://schemas.microsoft.com/office/drawing/2014/main" id="{EEC6042C-4755-4D50-BAAC-63A6EE085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75" t="25850" r="3539" b="18500"/>
            <a:stretch>
              <a:fillRect/>
            </a:stretch>
          </p:blipFill>
          <p:spPr bwMode="auto">
            <a:xfrm>
              <a:off x="3203848" y="908720"/>
              <a:ext cx="1235005" cy="540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a:extLst>
                <a:ext uri="{FF2B5EF4-FFF2-40B4-BE49-F238E27FC236}">
                  <a16:creationId xmlns:a16="http://schemas.microsoft.com/office/drawing/2014/main" id="{AC85508F-82D3-4EF9-8BFE-009E09503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060" y="3213601"/>
              <a:ext cx="1440160" cy="115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文本框 5">
              <a:extLst>
                <a:ext uri="{FF2B5EF4-FFF2-40B4-BE49-F238E27FC236}">
                  <a16:creationId xmlns:a16="http://schemas.microsoft.com/office/drawing/2014/main" id="{167289A1-008F-4FB1-B6E7-22DD789782D4}"/>
                </a:ext>
              </a:extLst>
            </p:cNvPr>
            <p:cNvSpPr txBox="1">
              <a:spLocks noChangeArrowheads="1"/>
            </p:cNvSpPr>
            <p:nvPr/>
          </p:nvSpPr>
          <p:spPr bwMode="auto">
            <a:xfrm>
              <a:off x="2195736" y="4418956"/>
              <a:ext cx="72008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3pPr>
              <a:lvl4pPr marL="16002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4pPr>
              <a:lvl5pPr marL="20574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0"/>
                </a:spcAft>
                <a:buClrTx/>
                <a:buFontTx/>
                <a:buNone/>
              </a:pPr>
              <a:r>
                <a:rPr lang="zh-CN" altLang="en-US" sz="2000"/>
                <a:t>稻</a:t>
              </a:r>
            </a:p>
          </p:txBody>
        </p:sp>
        <p:pic>
          <p:nvPicPr>
            <p:cNvPr id="41991" name="Picture 8">
              <a:extLst>
                <a:ext uri="{FF2B5EF4-FFF2-40B4-BE49-F238E27FC236}">
                  <a16:creationId xmlns:a16="http://schemas.microsoft.com/office/drawing/2014/main" id="{033AD610-C7B7-444F-98FA-8CA5C79242E4}"/>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r="47520"/>
            <a:stretch>
              <a:fillRect/>
            </a:stretch>
          </p:blipFill>
          <p:spPr bwMode="auto">
            <a:xfrm>
              <a:off x="3642724" y="2708920"/>
              <a:ext cx="810647" cy="115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图片 9">
              <a:extLst>
                <a:ext uri="{FF2B5EF4-FFF2-40B4-BE49-F238E27FC236}">
                  <a16:creationId xmlns:a16="http://schemas.microsoft.com/office/drawing/2014/main" id="{9395983D-A8A0-4BFB-8D8D-AF24D2BD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842810"/>
              <a:ext cx="1771076" cy="15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文本框 15">
              <a:extLst>
                <a:ext uri="{FF2B5EF4-FFF2-40B4-BE49-F238E27FC236}">
                  <a16:creationId xmlns:a16="http://schemas.microsoft.com/office/drawing/2014/main" id="{C384774F-86D0-46D4-827A-2C3FB4F48FD9}"/>
                </a:ext>
              </a:extLst>
            </p:cNvPr>
            <p:cNvSpPr txBox="1">
              <a:spLocks noChangeArrowheads="1"/>
            </p:cNvSpPr>
            <p:nvPr/>
          </p:nvSpPr>
          <p:spPr bwMode="auto">
            <a:xfrm>
              <a:off x="3688008" y="3792237"/>
              <a:ext cx="720080"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3pPr>
              <a:lvl4pPr marL="16002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4pPr>
              <a:lvl5pPr marL="20574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0"/>
                </a:spcAft>
                <a:buClrTx/>
                <a:buFontTx/>
                <a:buNone/>
              </a:pPr>
              <a:r>
                <a:rPr lang="zh-CN" altLang="en-US" sz="2000"/>
                <a:t>人</a:t>
              </a:r>
            </a:p>
          </p:txBody>
        </p:sp>
        <p:grpSp>
          <p:nvGrpSpPr>
            <p:cNvPr id="41994" name="组合 28">
              <a:extLst>
                <a:ext uri="{FF2B5EF4-FFF2-40B4-BE49-F238E27FC236}">
                  <a16:creationId xmlns:a16="http://schemas.microsoft.com/office/drawing/2014/main" id="{BDC509ED-DFDE-4F3B-81FC-9BF24F2413B4}"/>
                </a:ext>
              </a:extLst>
            </p:cNvPr>
            <p:cNvGrpSpPr>
              <a:grpSpLocks/>
            </p:cNvGrpSpPr>
            <p:nvPr/>
          </p:nvGrpSpPr>
          <p:grpSpPr bwMode="auto">
            <a:xfrm>
              <a:off x="793369" y="1556792"/>
              <a:ext cx="610279" cy="1256746"/>
              <a:chOff x="793369" y="1556792"/>
              <a:chExt cx="610279" cy="1256746"/>
            </a:xfrm>
          </p:grpSpPr>
          <p:sp>
            <p:nvSpPr>
              <p:cNvPr id="25" name="任意多边形: 形状 24">
                <a:extLst>
                  <a:ext uri="{FF2B5EF4-FFF2-40B4-BE49-F238E27FC236}">
                    <a16:creationId xmlns:a16="http://schemas.microsoft.com/office/drawing/2014/main" id="{C97B1AFE-9FB2-4449-AA41-BD333BCE2F86}"/>
                  </a:ext>
                </a:extLst>
              </p:cNvPr>
              <p:cNvSpPr/>
              <p:nvPr/>
            </p:nvSpPr>
            <p:spPr>
              <a:xfrm>
                <a:off x="793720" y="1633057"/>
                <a:ext cx="519093" cy="1181039"/>
              </a:xfrm>
              <a:custGeom>
                <a:avLst/>
                <a:gdLst>
                  <a:gd name="connsiteX0" fmla="*/ 11616 w 519616"/>
                  <a:gd name="connsiteY0" fmla="*/ 1180123 h 1180123"/>
                  <a:gd name="connsiteX1" fmla="*/ 66323 w 519616"/>
                  <a:gd name="connsiteY1" fmla="*/ 500185 h 1180123"/>
                  <a:gd name="connsiteX2" fmla="*/ 519616 w 519616"/>
                  <a:gd name="connsiteY2" fmla="*/ 0 h 1180123"/>
                </a:gdLst>
                <a:ahLst/>
                <a:cxnLst>
                  <a:cxn ang="0">
                    <a:pos x="connsiteX0" y="connsiteY0"/>
                  </a:cxn>
                  <a:cxn ang="0">
                    <a:pos x="connsiteX1" y="connsiteY1"/>
                  </a:cxn>
                  <a:cxn ang="0">
                    <a:pos x="connsiteX2" y="connsiteY2"/>
                  </a:cxn>
                </a:cxnLst>
                <a:rect l="l" t="t" r="r" b="b"/>
                <a:pathLst>
                  <a:path w="519616" h="1180123">
                    <a:moveTo>
                      <a:pt x="11616" y="1180123"/>
                    </a:moveTo>
                    <a:cubicBezTo>
                      <a:pt x="-3364" y="938497"/>
                      <a:pt x="-18344" y="696872"/>
                      <a:pt x="66323" y="500185"/>
                    </a:cubicBezTo>
                    <a:cubicBezTo>
                      <a:pt x="150990" y="303498"/>
                      <a:pt x="335303" y="151749"/>
                      <a:pt x="519616"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7" name="直接箭头连接符 26">
                <a:extLst>
                  <a:ext uri="{FF2B5EF4-FFF2-40B4-BE49-F238E27FC236}">
                    <a16:creationId xmlns:a16="http://schemas.microsoft.com/office/drawing/2014/main" id="{F7B4681C-6E29-4389-8305-8049A6F198E6}"/>
                  </a:ext>
                </a:extLst>
              </p:cNvPr>
              <p:cNvCxnSpPr>
                <a:cxnSpLocks/>
                <a:stCxn id="25" idx="2"/>
              </p:cNvCxnSpPr>
              <p:nvPr/>
            </p:nvCxnSpPr>
            <p:spPr>
              <a:xfrm flipV="1">
                <a:off x="1312813" y="1556861"/>
                <a:ext cx="90484" cy="7619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995" name="组合 51204">
              <a:extLst>
                <a:ext uri="{FF2B5EF4-FFF2-40B4-BE49-F238E27FC236}">
                  <a16:creationId xmlns:a16="http://schemas.microsoft.com/office/drawing/2014/main" id="{DAD82156-FE7F-46B2-8974-BA16BBE95B7B}"/>
                </a:ext>
              </a:extLst>
            </p:cNvPr>
            <p:cNvGrpSpPr>
              <a:grpSpLocks/>
            </p:cNvGrpSpPr>
            <p:nvPr/>
          </p:nvGrpSpPr>
          <p:grpSpPr bwMode="auto">
            <a:xfrm>
              <a:off x="4355976" y="3573016"/>
              <a:ext cx="1357070" cy="1084953"/>
              <a:chOff x="4355976" y="3573016"/>
              <a:chExt cx="1357070" cy="1084953"/>
            </a:xfrm>
          </p:grpSpPr>
          <p:sp>
            <p:nvSpPr>
              <p:cNvPr id="30" name="任意多边形: 形状 29">
                <a:extLst>
                  <a:ext uri="{FF2B5EF4-FFF2-40B4-BE49-F238E27FC236}">
                    <a16:creationId xmlns:a16="http://schemas.microsoft.com/office/drawing/2014/main" id="{5929DA86-C19C-4BA3-9922-CB9684D6C6FD}"/>
                  </a:ext>
                </a:extLst>
              </p:cNvPr>
              <p:cNvSpPr/>
              <p:nvPr/>
            </p:nvSpPr>
            <p:spPr>
              <a:xfrm>
                <a:off x="4540080" y="3634790"/>
                <a:ext cx="1173119" cy="1023885"/>
              </a:xfrm>
              <a:custGeom>
                <a:avLst/>
                <a:gdLst>
                  <a:gd name="connsiteX0" fmla="*/ 1172308 w 1172308"/>
                  <a:gd name="connsiteY0" fmla="*/ 1023815 h 1023815"/>
                  <a:gd name="connsiteX1" fmla="*/ 547077 w 1172308"/>
                  <a:gd name="connsiteY1" fmla="*/ 281354 h 1023815"/>
                  <a:gd name="connsiteX2" fmla="*/ 0 w 1172308"/>
                  <a:gd name="connsiteY2" fmla="*/ 0 h 1023815"/>
                  <a:gd name="connsiteX3" fmla="*/ 0 w 1172308"/>
                  <a:gd name="connsiteY3" fmla="*/ 0 h 1023815"/>
                </a:gdLst>
                <a:ahLst/>
                <a:cxnLst>
                  <a:cxn ang="0">
                    <a:pos x="connsiteX0" y="connsiteY0"/>
                  </a:cxn>
                  <a:cxn ang="0">
                    <a:pos x="connsiteX1" y="connsiteY1"/>
                  </a:cxn>
                  <a:cxn ang="0">
                    <a:pos x="connsiteX2" y="connsiteY2"/>
                  </a:cxn>
                  <a:cxn ang="0">
                    <a:pos x="connsiteX3" y="connsiteY3"/>
                  </a:cxn>
                </a:cxnLst>
                <a:rect l="l" t="t" r="r" b="b"/>
                <a:pathLst>
                  <a:path w="1172308" h="1023815">
                    <a:moveTo>
                      <a:pt x="1172308" y="1023815"/>
                    </a:moveTo>
                    <a:cubicBezTo>
                      <a:pt x="957385" y="737902"/>
                      <a:pt x="742462" y="451990"/>
                      <a:pt x="547077" y="281354"/>
                    </a:cubicBezTo>
                    <a:cubicBezTo>
                      <a:pt x="351692" y="110718"/>
                      <a:pt x="0" y="0"/>
                      <a:pt x="0" y="0"/>
                    </a:cubicBezTo>
                    <a:lnTo>
                      <a:pt x="0"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1200" name="直接箭头连接符 51199">
                <a:extLst>
                  <a:ext uri="{FF2B5EF4-FFF2-40B4-BE49-F238E27FC236}">
                    <a16:creationId xmlns:a16="http://schemas.microsoft.com/office/drawing/2014/main" id="{FF8CCDE4-DF9F-43C6-B8C6-41F2244E6AC2}"/>
                  </a:ext>
                </a:extLst>
              </p:cNvPr>
              <p:cNvCxnSpPr>
                <a:cxnSpLocks/>
              </p:cNvCxnSpPr>
              <p:nvPr/>
            </p:nvCxnSpPr>
            <p:spPr>
              <a:xfrm flipH="1" flipV="1">
                <a:off x="4355937" y="3572881"/>
                <a:ext cx="184143" cy="61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1209" name="直接箭头连接符 51208">
              <a:extLst>
                <a:ext uri="{FF2B5EF4-FFF2-40B4-BE49-F238E27FC236}">
                  <a16:creationId xmlns:a16="http://schemas.microsoft.com/office/drawing/2014/main" id="{8D8C1647-CCA5-4E67-8E3D-1ABDEBBC4C72}"/>
                </a:ext>
              </a:extLst>
            </p:cNvPr>
            <p:cNvCxnSpPr>
              <a:cxnSpLocks/>
            </p:cNvCxnSpPr>
            <p:nvPr/>
          </p:nvCxnSpPr>
          <p:spPr>
            <a:xfrm>
              <a:off x="3563805" y="1844183"/>
              <a:ext cx="215892" cy="792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216" name="直接箭头连接符 51215">
              <a:extLst>
                <a:ext uri="{FF2B5EF4-FFF2-40B4-BE49-F238E27FC236}">
                  <a16:creationId xmlns:a16="http://schemas.microsoft.com/office/drawing/2014/main" id="{097B0167-BA5F-4C60-80DB-FA238EEDD2B0}"/>
                </a:ext>
              </a:extLst>
            </p:cNvPr>
            <p:cNvCxnSpPr>
              <a:cxnSpLocks/>
            </p:cNvCxnSpPr>
            <p:nvPr/>
          </p:nvCxnSpPr>
          <p:spPr>
            <a:xfrm flipV="1">
              <a:off x="3060585" y="3069669"/>
              <a:ext cx="582591" cy="2158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998" name="文本框 51218">
              <a:extLst>
                <a:ext uri="{FF2B5EF4-FFF2-40B4-BE49-F238E27FC236}">
                  <a16:creationId xmlns:a16="http://schemas.microsoft.com/office/drawing/2014/main" id="{E3BEB4D3-3D0F-4009-8280-650C4F87133D}"/>
                </a:ext>
              </a:extLst>
            </p:cNvPr>
            <p:cNvSpPr txBox="1">
              <a:spLocks noChangeArrowheads="1"/>
            </p:cNvSpPr>
            <p:nvPr/>
          </p:nvSpPr>
          <p:spPr bwMode="auto">
            <a:xfrm>
              <a:off x="2811177" y="2038810"/>
              <a:ext cx="8106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3pPr>
              <a:lvl4pPr marL="16002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4pPr>
              <a:lvl5pPr marL="20574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0"/>
                </a:spcAft>
                <a:buClrTx/>
                <a:buFontTx/>
                <a:buNone/>
              </a:pPr>
              <a:r>
                <a:rPr lang="zh-CN" altLang="en-US" sz="1800"/>
                <a:t>蚕丝</a:t>
              </a:r>
            </a:p>
          </p:txBody>
        </p:sp>
      </p:gr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222D2C6-BA9B-4A3C-B564-58C403DA1718}"/>
              </a:ext>
            </a:extLst>
          </p:cNvPr>
          <p:cNvSpPr>
            <a:spLocks noGrp="1" noChangeArrowheads="1"/>
          </p:cNvSpPr>
          <p:nvPr>
            <p:ph type="title" idx="4294967295"/>
          </p:nvPr>
        </p:nvSpPr>
        <p:spPr>
          <a:xfrm>
            <a:off x="304800" y="204788"/>
            <a:ext cx="8534400" cy="646112"/>
          </a:xfrm>
          <a:noFill/>
        </p:spPr>
        <p:txBody>
          <a:bodyPr/>
          <a:lstStyle/>
          <a:p>
            <a:pPr eaLnBrk="1" hangingPunct="1"/>
            <a:r>
              <a:rPr lang="zh-CN" altLang="en-US"/>
              <a:t>四、研究能量流动的实践意义</a:t>
            </a:r>
          </a:p>
        </p:txBody>
      </p:sp>
      <p:sp>
        <p:nvSpPr>
          <p:cNvPr id="35843" name="Text Box 4">
            <a:extLst>
              <a:ext uri="{FF2B5EF4-FFF2-40B4-BE49-F238E27FC236}">
                <a16:creationId xmlns:a16="http://schemas.microsoft.com/office/drawing/2014/main" id="{DF74B7B3-30B7-439D-901A-B7041EA2607D}"/>
              </a:ext>
            </a:extLst>
          </p:cNvPr>
          <p:cNvSpPr txBox="1">
            <a:spLocks noChangeArrowheads="1"/>
          </p:cNvSpPr>
          <p:nvPr/>
        </p:nvSpPr>
        <p:spPr bwMode="auto">
          <a:xfrm>
            <a:off x="730250" y="3500438"/>
            <a:ext cx="7775575" cy="3016250"/>
          </a:xfrm>
          <a:prstGeom prst="rect">
            <a:avLst/>
          </a:prstGeom>
          <a:noFill/>
          <a:ln>
            <a:noFill/>
          </a:ln>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514350" indent="-514350" algn="just" eaLnBrk="1" hangingPunct="1">
              <a:spcBef>
                <a:spcPct val="0"/>
              </a:spcBef>
              <a:buClrTx/>
              <a:buFont typeface="+mj-lt"/>
              <a:buAutoNum type="arabicPeriod" startAt="2"/>
              <a:defRPr/>
            </a:pPr>
            <a:r>
              <a:rPr kumimoji="1" lang="zh-CN" altLang="en-US" sz="3200" b="1" dirty="0">
                <a:latin typeface="微软雅黑" panose="020B0503020204020204" pitchFamily="34" charset="-122"/>
                <a:ea typeface="微软雅黑" panose="020B0503020204020204" pitchFamily="34" charset="-122"/>
              </a:rPr>
              <a:t>帮助人们合理地调整生态系统中的能量流动关系，使能量持续高效地流向对人类最有益的部分。</a:t>
            </a:r>
          </a:p>
          <a:p>
            <a:pPr algn="just" eaLnBrk="1" hangingPunct="1">
              <a:lnSpc>
                <a:spcPct val="150000"/>
              </a:lnSpc>
              <a:spcBef>
                <a:spcPct val="0"/>
              </a:spcBef>
              <a:buClrTx/>
              <a:buFont typeface="Wingdings" panose="05000000000000000000" pitchFamily="2" charset="2"/>
              <a:buNone/>
              <a:defRPr/>
            </a:pPr>
            <a:r>
              <a:rPr kumimoji="1" lang="zh-CN" altLang="en-US" sz="3200" b="1" dirty="0">
                <a:solidFill>
                  <a:srgbClr val="002060"/>
                </a:solidFill>
                <a:latin typeface="微软雅黑" panose="020B0503020204020204" pitchFamily="34" charset="-122"/>
                <a:ea typeface="微软雅黑" panose="020B0503020204020204" pitchFamily="34" charset="-122"/>
              </a:rPr>
              <a:t>    如：草场放牧</a:t>
            </a:r>
          </a:p>
          <a:p>
            <a:pPr marL="742950" indent="-742950" algn="just" eaLnBrk="1" hangingPunct="1">
              <a:spcBef>
                <a:spcPct val="0"/>
              </a:spcBef>
              <a:buClrTx/>
              <a:buFont typeface="+mj-lt"/>
              <a:buAutoNum type="arabicPeriod" startAt="2"/>
              <a:defRPr/>
            </a:pPr>
            <a:endParaRPr kumimoji="1" lang="zh-CN" altLang="en-US" sz="4000" b="1" dirty="0">
              <a:latin typeface="微软雅黑" panose="020B0503020204020204" pitchFamily="34" charset="-122"/>
              <a:ea typeface="微软雅黑" panose="020B0503020204020204" pitchFamily="34" charset="-122"/>
            </a:endParaRPr>
          </a:p>
        </p:txBody>
      </p:sp>
      <p:sp>
        <p:nvSpPr>
          <p:cNvPr id="35844" name="Text Box 5">
            <a:extLst>
              <a:ext uri="{FF2B5EF4-FFF2-40B4-BE49-F238E27FC236}">
                <a16:creationId xmlns:a16="http://schemas.microsoft.com/office/drawing/2014/main" id="{5D203E8F-4469-4A2C-AC90-DEF0B4ECAEA8}"/>
              </a:ext>
            </a:extLst>
          </p:cNvPr>
          <p:cNvSpPr txBox="1">
            <a:spLocks noChangeArrowheads="1"/>
          </p:cNvSpPr>
          <p:nvPr/>
        </p:nvSpPr>
        <p:spPr bwMode="auto">
          <a:xfrm>
            <a:off x="754063" y="1470025"/>
            <a:ext cx="7994650" cy="1631950"/>
          </a:xfrm>
          <a:prstGeom prst="rect">
            <a:avLst/>
          </a:prstGeom>
          <a:noFill/>
          <a:ln>
            <a:noFill/>
          </a:ln>
        </p:spPr>
        <p:txBody>
          <a:bodyPr>
            <a:spAutoFit/>
          </a:bodyPr>
          <a:lstStyle>
            <a:defPPr>
              <a:defRPr lang="en-US"/>
            </a:defPPr>
            <a:lvl1pPr marL="514350" indent="-514350" algn="just" eaLnBrk="1" hangingPunct="1">
              <a:buClrTx/>
              <a:buFont typeface="+mj-lt"/>
              <a:buAutoNum type="arabicPeriod" startAt="2"/>
              <a:defRPr kumimoji="1" sz="3200" b="1">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lvl2pPr>
            <a:lvl3pPr marL="1143000" indent="-228600">
              <a:spcBef>
                <a:spcPct val="20000"/>
              </a:spcBef>
              <a:buClr>
                <a:schemeClr val="tx1"/>
              </a:buClr>
              <a:buChar char="•"/>
              <a:defRPr sz="22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buFont typeface="+mj-lt"/>
              <a:buAutoNum type="arabicPeriod"/>
              <a:defRPr/>
            </a:pPr>
            <a:r>
              <a:rPr lang="zh-CN" altLang="en-US" dirty="0"/>
              <a:t>帮助人们科学规划、设计人工生态系统，使能量得到最有效的利用。</a:t>
            </a:r>
          </a:p>
          <a:p>
            <a:pPr marL="0" indent="0">
              <a:spcBef>
                <a:spcPts val="600"/>
              </a:spcBef>
              <a:buFont typeface="+mj-lt"/>
              <a:buNone/>
              <a:defRPr/>
            </a:pPr>
            <a:r>
              <a:rPr lang="zh-CN" altLang="en-US" dirty="0"/>
              <a:t>    </a:t>
            </a:r>
            <a:r>
              <a:rPr lang="zh-CN" altLang="en-US" dirty="0">
                <a:solidFill>
                  <a:srgbClr val="002060"/>
                </a:solidFill>
              </a:rPr>
              <a:t>如：生态农业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SHEEP">
            <a:extLst>
              <a:ext uri="{FF2B5EF4-FFF2-40B4-BE49-F238E27FC236}">
                <a16:creationId xmlns:a16="http://schemas.microsoft.com/office/drawing/2014/main" id="{C049302C-7CFA-4D21-ADE4-112C5544A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63" t="1817" r="2260" b="13115"/>
          <a:stretch>
            <a:fillRect/>
          </a:stretch>
        </p:blipFill>
        <p:spPr bwMode="auto">
          <a:xfrm>
            <a:off x="0" y="1462088"/>
            <a:ext cx="9144000" cy="539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 Box 3">
            <a:extLst>
              <a:ext uri="{FF2B5EF4-FFF2-40B4-BE49-F238E27FC236}">
                <a16:creationId xmlns:a16="http://schemas.microsoft.com/office/drawing/2014/main" id="{618681D8-B105-4D13-9FFC-E73FD854947E}"/>
              </a:ext>
            </a:extLst>
          </p:cNvPr>
          <p:cNvSpPr txBox="1">
            <a:spLocks noChangeArrowheads="1"/>
          </p:cNvSpPr>
          <p:nvPr/>
        </p:nvSpPr>
        <p:spPr bwMode="auto">
          <a:xfrm>
            <a:off x="304800" y="146050"/>
            <a:ext cx="88392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10000"/>
              </a:lnSpc>
              <a:spcBef>
                <a:spcPct val="50000"/>
              </a:spcBef>
              <a:buFontTx/>
              <a:buNone/>
            </a:pPr>
            <a:r>
              <a:rPr kumimoji="1" lang="zh-CN" altLang="en-US" sz="3200" b="1">
                <a:latin typeface="微软雅黑" panose="020B0503020204020204" pitchFamily="34" charset="-122"/>
                <a:ea typeface="微软雅黑" panose="020B0503020204020204" pitchFamily="34" charset="-122"/>
              </a:rPr>
              <a:t>牧民草原如何放牧，才能达到产畜量高又不会导致草场退化？</a:t>
            </a:r>
          </a:p>
        </p:txBody>
      </p:sp>
      <p:sp>
        <p:nvSpPr>
          <p:cNvPr id="82948" name="Text Box 4">
            <a:extLst>
              <a:ext uri="{FF2B5EF4-FFF2-40B4-BE49-F238E27FC236}">
                <a16:creationId xmlns:a16="http://schemas.microsoft.com/office/drawing/2014/main" id="{7967F544-061C-4A7F-AA5E-C06EFF1BD2C1}"/>
              </a:ext>
            </a:extLst>
          </p:cNvPr>
          <p:cNvSpPr txBox="1">
            <a:spLocks noChangeArrowheads="1"/>
          </p:cNvSpPr>
          <p:nvPr/>
        </p:nvSpPr>
        <p:spPr bwMode="auto">
          <a:xfrm>
            <a:off x="1403350" y="1484313"/>
            <a:ext cx="68087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4000" b="1">
                <a:solidFill>
                  <a:srgbClr val="FFFF00"/>
                </a:solidFill>
                <a:latin typeface="Arial" panose="020B0604020202020204" pitchFamily="34" charset="0"/>
                <a:ea typeface="黑体" panose="02010609060101010101" pitchFamily="49" charset="-122"/>
              </a:rPr>
              <a:t>合理确定载畜量，灭鼠、灭虫</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fade">
                                      <p:cBhvr>
                                        <p:cTn id="7" dur="1000"/>
                                        <p:tgtEl>
                                          <p:spTgt spid="82948"/>
                                        </p:tgtEl>
                                      </p:cBhvr>
                                    </p:animEffect>
                                    <p:anim calcmode="lin" valueType="num">
                                      <p:cBhvr>
                                        <p:cTn id="8" dur="1000" fill="hold"/>
                                        <p:tgtEl>
                                          <p:spTgt spid="82948"/>
                                        </p:tgtEl>
                                        <p:attrNameLst>
                                          <p:attrName>ppt_x</p:attrName>
                                        </p:attrNameLst>
                                      </p:cBhvr>
                                      <p:tavLst>
                                        <p:tav tm="0">
                                          <p:val>
                                            <p:strVal val="#ppt_x"/>
                                          </p:val>
                                        </p:tav>
                                        <p:tav tm="100000">
                                          <p:val>
                                            <p:strVal val="#ppt_x"/>
                                          </p:val>
                                        </p:tav>
                                      </p:tavLst>
                                    </p:anim>
                                    <p:anim calcmode="lin" valueType="num">
                                      <p:cBhvr>
                                        <p:cTn id="9" dur="900" decel="100000" fill="hold"/>
                                        <p:tgtEl>
                                          <p:spTgt spid="8294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294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5058" name="Group 4">
            <a:extLst>
              <a:ext uri="{FF2B5EF4-FFF2-40B4-BE49-F238E27FC236}">
                <a16:creationId xmlns:a16="http://schemas.microsoft.com/office/drawing/2014/main" id="{679C1FEA-41B2-4536-9934-F0EB38884E20}"/>
              </a:ext>
            </a:extLst>
          </p:cNvPr>
          <p:cNvGrpSpPr>
            <a:grpSpLocks/>
          </p:cNvGrpSpPr>
          <p:nvPr/>
        </p:nvGrpSpPr>
        <p:grpSpPr bwMode="auto">
          <a:xfrm>
            <a:off x="438150" y="1468438"/>
            <a:ext cx="8780463" cy="4840287"/>
            <a:chOff x="421" y="887"/>
            <a:chExt cx="5531" cy="3049"/>
          </a:xfrm>
        </p:grpSpPr>
        <p:sp>
          <p:nvSpPr>
            <p:cNvPr id="45060" name="Text Box 5">
              <a:extLst>
                <a:ext uri="{FF2B5EF4-FFF2-40B4-BE49-F238E27FC236}">
                  <a16:creationId xmlns:a16="http://schemas.microsoft.com/office/drawing/2014/main" id="{B2E5B87E-F097-454D-A04C-A137F4901C07}"/>
                </a:ext>
              </a:extLst>
            </p:cNvPr>
            <p:cNvSpPr txBox="1">
              <a:spLocks noChangeArrowheads="1"/>
            </p:cNvSpPr>
            <p:nvPr/>
          </p:nvSpPr>
          <p:spPr bwMode="auto">
            <a:xfrm>
              <a:off x="421" y="1026"/>
              <a:ext cx="465" cy="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3600" b="1">
                  <a:latin typeface="微软雅黑" panose="020B0503020204020204" pitchFamily="34" charset="-122"/>
                  <a:ea typeface="微软雅黑" panose="020B0503020204020204" pitchFamily="34" charset="-122"/>
                </a:rPr>
                <a:t>生态系统的能量流动</a:t>
              </a:r>
            </a:p>
          </p:txBody>
        </p:sp>
        <p:sp>
          <p:nvSpPr>
            <p:cNvPr id="45061" name="AutoShape 6">
              <a:extLst>
                <a:ext uri="{FF2B5EF4-FFF2-40B4-BE49-F238E27FC236}">
                  <a16:creationId xmlns:a16="http://schemas.microsoft.com/office/drawing/2014/main" id="{953E59ED-4A2E-4041-9913-070D56674E00}"/>
                </a:ext>
              </a:extLst>
            </p:cNvPr>
            <p:cNvSpPr>
              <a:spLocks/>
            </p:cNvSpPr>
            <p:nvPr/>
          </p:nvSpPr>
          <p:spPr bwMode="auto">
            <a:xfrm>
              <a:off x="864" y="1104"/>
              <a:ext cx="240" cy="2112"/>
            </a:xfrm>
            <a:prstGeom prst="leftBrace">
              <a:avLst>
                <a:gd name="adj1" fmla="val 73333"/>
                <a:gd name="adj2" fmla="val 50000"/>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5062" name="Text Box 7">
              <a:extLst>
                <a:ext uri="{FF2B5EF4-FFF2-40B4-BE49-F238E27FC236}">
                  <a16:creationId xmlns:a16="http://schemas.microsoft.com/office/drawing/2014/main" id="{FB6F57F6-F128-4CB8-83E6-446E70093A30}"/>
                </a:ext>
              </a:extLst>
            </p:cNvPr>
            <p:cNvSpPr txBox="1">
              <a:spLocks noChangeArrowheads="1"/>
            </p:cNvSpPr>
            <p:nvPr/>
          </p:nvSpPr>
          <p:spPr bwMode="auto">
            <a:xfrm>
              <a:off x="1082" y="887"/>
              <a:ext cx="6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rgbClr val="1A09F7"/>
                  </a:solidFill>
                  <a:latin typeface="微软雅黑" panose="020B0503020204020204" pitchFamily="34" charset="-122"/>
                  <a:ea typeface="微软雅黑" panose="020B0503020204020204" pitchFamily="34" charset="-122"/>
                </a:rPr>
                <a:t>概念</a:t>
              </a:r>
            </a:p>
          </p:txBody>
        </p:sp>
        <p:sp>
          <p:nvSpPr>
            <p:cNvPr id="45063" name="Text Box 8">
              <a:extLst>
                <a:ext uri="{FF2B5EF4-FFF2-40B4-BE49-F238E27FC236}">
                  <a16:creationId xmlns:a16="http://schemas.microsoft.com/office/drawing/2014/main" id="{3DFA413D-BEEA-44DA-A2F5-BE8E22308FDF}"/>
                </a:ext>
              </a:extLst>
            </p:cNvPr>
            <p:cNvSpPr txBox="1">
              <a:spLocks noChangeArrowheads="1"/>
            </p:cNvSpPr>
            <p:nvPr/>
          </p:nvSpPr>
          <p:spPr bwMode="auto">
            <a:xfrm>
              <a:off x="1056" y="1392"/>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rgbClr val="1A09F7"/>
                  </a:solidFill>
                  <a:latin typeface="微软雅黑" panose="020B0503020204020204" pitchFamily="34" charset="-122"/>
                  <a:ea typeface="微软雅黑" panose="020B0503020204020204" pitchFamily="34" charset="-122"/>
                </a:rPr>
                <a:t>过程</a:t>
              </a:r>
            </a:p>
          </p:txBody>
        </p:sp>
        <p:sp>
          <p:nvSpPr>
            <p:cNvPr id="45064" name="Text Box 9">
              <a:extLst>
                <a:ext uri="{FF2B5EF4-FFF2-40B4-BE49-F238E27FC236}">
                  <a16:creationId xmlns:a16="http://schemas.microsoft.com/office/drawing/2014/main" id="{7E63C6E3-C98F-455D-B9E9-2CC9F2026C92}"/>
                </a:ext>
              </a:extLst>
            </p:cNvPr>
            <p:cNvSpPr txBox="1">
              <a:spLocks noChangeArrowheads="1"/>
            </p:cNvSpPr>
            <p:nvPr/>
          </p:nvSpPr>
          <p:spPr bwMode="auto">
            <a:xfrm>
              <a:off x="1056" y="2016"/>
              <a:ext cx="8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rgbClr val="1A09F7"/>
                  </a:solidFill>
                  <a:latin typeface="微软雅黑" panose="020B0503020204020204" pitchFamily="34" charset="-122"/>
                  <a:ea typeface="微软雅黑" panose="020B0503020204020204" pitchFamily="34" charset="-122"/>
                </a:rPr>
                <a:t>特点</a:t>
              </a:r>
            </a:p>
          </p:txBody>
        </p:sp>
        <p:sp>
          <p:nvSpPr>
            <p:cNvPr id="45065" name="Text Box 10">
              <a:extLst>
                <a:ext uri="{FF2B5EF4-FFF2-40B4-BE49-F238E27FC236}">
                  <a16:creationId xmlns:a16="http://schemas.microsoft.com/office/drawing/2014/main" id="{465B1AB5-1280-4933-BF99-BBF50B0B1D28}"/>
                </a:ext>
              </a:extLst>
            </p:cNvPr>
            <p:cNvSpPr txBox="1">
              <a:spLocks noChangeArrowheads="1"/>
            </p:cNvSpPr>
            <p:nvPr/>
          </p:nvSpPr>
          <p:spPr bwMode="auto">
            <a:xfrm>
              <a:off x="1056" y="2880"/>
              <a:ext cx="106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rgbClr val="1A09F7"/>
                  </a:solidFill>
                  <a:latin typeface="微软雅黑" panose="020B0503020204020204" pitchFamily="34" charset="-122"/>
                  <a:ea typeface="微软雅黑" panose="020B0503020204020204" pitchFamily="34" charset="-122"/>
                </a:rPr>
                <a:t>实践</a:t>
              </a:r>
            </a:p>
            <a:p>
              <a:pPr eaLnBrk="1" hangingPunct="1"/>
              <a:r>
                <a:rPr lang="zh-CN" altLang="en-US" sz="2800" b="1">
                  <a:solidFill>
                    <a:srgbClr val="1A09F7"/>
                  </a:solidFill>
                  <a:latin typeface="微软雅黑" panose="020B0503020204020204" pitchFamily="34" charset="-122"/>
                  <a:ea typeface="微软雅黑" panose="020B0503020204020204" pitchFamily="34" charset="-122"/>
                </a:rPr>
                <a:t>意义</a:t>
              </a:r>
            </a:p>
          </p:txBody>
        </p:sp>
        <p:sp>
          <p:nvSpPr>
            <p:cNvPr id="45066" name="AutoShape 11">
              <a:extLst>
                <a:ext uri="{FF2B5EF4-FFF2-40B4-BE49-F238E27FC236}">
                  <a16:creationId xmlns:a16="http://schemas.microsoft.com/office/drawing/2014/main" id="{47D5426C-E58D-463D-A7E4-B1E2984DD8B9}"/>
                </a:ext>
              </a:extLst>
            </p:cNvPr>
            <p:cNvSpPr>
              <a:spLocks/>
            </p:cNvSpPr>
            <p:nvPr/>
          </p:nvSpPr>
          <p:spPr bwMode="auto">
            <a:xfrm>
              <a:off x="1632" y="1872"/>
              <a:ext cx="144" cy="624"/>
            </a:xfrm>
            <a:prstGeom prst="leftBrace">
              <a:avLst>
                <a:gd name="adj1" fmla="val 36111"/>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5067" name="Text Box 12">
              <a:extLst>
                <a:ext uri="{FF2B5EF4-FFF2-40B4-BE49-F238E27FC236}">
                  <a16:creationId xmlns:a16="http://schemas.microsoft.com/office/drawing/2014/main" id="{0729BEF4-33F7-45B9-B279-F071CCC852E8}"/>
                </a:ext>
              </a:extLst>
            </p:cNvPr>
            <p:cNvSpPr txBox="1">
              <a:spLocks noChangeArrowheads="1"/>
            </p:cNvSpPr>
            <p:nvPr/>
          </p:nvSpPr>
          <p:spPr bwMode="auto">
            <a:xfrm>
              <a:off x="1724" y="1689"/>
              <a:ext cx="31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latin typeface="微软雅黑" panose="020B0503020204020204" pitchFamily="34" charset="-122"/>
                  <a:ea typeface="微软雅黑" panose="020B0503020204020204" pitchFamily="34" charset="-122"/>
                </a:rPr>
                <a:t>单向流动</a:t>
              </a:r>
            </a:p>
          </p:txBody>
        </p:sp>
        <p:sp>
          <p:nvSpPr>
            <p:cNvPr id="45068" name="Text Box 13">
              <a:extLst>
                <a:ext uri="{FF2B5EF4-FFF2-40B4-BE49-F238E27FC236}">
                  <a16:creationId xmlns:a16="http://schemas.microsoft.com/office/drawing/2014/main" id="{84197397-9D8C-4FF0-A1D6-F3A035A04B8B}"/>
                </a:ext>
              </a:extLst>
            </p:cNvPr>
            <p:cNvSpPr txBox="1">
              <a:spLocks noChangeArrowheads="1"/>
            </p:cNvSpPr>
            <p:nvPr/>
          </p:nvSpPr>
          <p:spPr bwMode="auto">
            <a:xfrm>
              <a:off x="1724" y="1968"/>
              <a:ext cx="18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latin typeface="微软雅黑" panose="020B0503020204020204" pitchFamily="34" charset="-122"/>
                  <a:ea typeface="微软雅黑" panose="020B0503020204020204" pitchFamily="34" charset="-122"/>
                </a:rPr>
                <a:t>逐级递减</a:t>
              </a:r>
            </a:p>
          </p:txBody>
        </p:sp>
        <p:sp>
          <p:nvSpPr>
            <p:cNvPr id="45069" name="Text Box 14">
              <a:extLst>
                <a:ext uri="{FF2B5EF4-FFF2-40B4-BE49-F238E27FC236}">
                  <a16:creationId xmlns:a16="http://schemas.microsoft.com/office/drawing/2014/main" id="{DE73062E-3D6F-4DDF-A5AD-61E619D9B437}"/>
                </a:ext>
              </a:extLst>
            </p:cNvPr>
            <p:cNvSpPr txBox="1">
              <a:spLocks noChangeArrowheads="1"/>
            </p:cNvSpPr>
            <p:nvPr/>
          </p:nvSpPr>
          <p:spPr bwMode="auto">
            <a:xfrm>
              <a:off x="1728" y="2299"/>
              <a:ext cx="30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latin typeface="微软雅黑" panose="020B0503020204020204" pitchFamily="34" charset="-122"/>
                  <a:ea typeface="微软雅黑" panose="020B0503020204020204" pitchFamily="34" charset="-122"/>
                </a:rPr>
                <a:t>传递效率</a:t>
              </a:r>
              <a:r>
                <a:rPr lang="en-US" altLang="zh-CN" sz="2800" b="1">
                  <a:solidFill>
                    <a:srgbClr val="FF0000"/>
                  </a:solidFill>
                  <a:latin typeface="微软雅黑" panose="020B0503020204020204" pitchFamily="34" charset="-122"/>
                  <a:ea typeface="微软雅黑" panose="020B0503020204020204" pitchFamily="34" charset="-122"/>
                </a:rPr>
                <a:t>10</a:t>
              </a:r>
              <a:r>
                <a:rPr lang="zh-CN" altLang="en-US" sz="2800" b="1">
                  <a:solidFill>
                    <a:srgbClr val="FF0000"/>
                  </a:solidFill>
                  <a:latin typeface="微软雅黑" panose="020B0503020204020204" pitchFamily="34" charset="-122"/>
                  <a:ea typeface="微软雅黑" panose="020B0503020204020204" pitchFamily="34" charset="-122"/>
                </a:rPr>
                <a:t>％～</a:t>
              </a:r>
              <a:r>
                <a:rPr lang="en-US" altLang="zh-CN" sz="2800" b="1">
                  <a:solidFill>
                    <a:srgbClr val="FF0000"/>
                  </a:solidFill>
                  <a:latin typeface="微软雅黑" panose="020B0503020204020204" pitchFamily="34" charset="-122"/>
                  <a:ea typeface="微软雅黑" panose="020B0503020204020204" pitchFamily="34" charset="-122"/>
                </a:rPr>
                <a:t>20</a:t>
              </a:r>
              <a:r>
                <a:rPr lang="zh-CN" altLang="en-US" sz="2800" b="1">
                  <a:solidFill>
                    <a:srgbClr val="FF0000"/>
                  </a:solidFill>
                  <a:latin typeface="微软雅黑" panose="020B0503020204020204" pitchFamily="34" charset="-122"/>
                  <a:ea typeface="微软雅黑" panose="020B0503020204020204" pitchFamily="34" charset="-122"/>
                </a:rPr>
                <a:t>％</a:t>
              </a:r>
            </a:p>
          </p:txBody>
        </p:sp>
        <p:sp>
          <p:nvSpPr>
            <p:cNvPr id="45070" name="Text Box 15">
              <a:extLst>
                <a:ext uri="{FF2B5EF4-FFF2-40B4-BE49-F238E27FC236}">
                  <a16:creationId xmlns:a16="http://schemas.microsoft.com/office/drawing/2014/main" id="{0F9A6738-38E7-482F-B436-409BBD71CF66}"/>
                </a:ext>
              </a:extLst>
            </p:cNvPr>
            <p:cNvSpPr txBox="1">
              <a:spLocks noChangeArrowheads="1"/>
            </p:cNvSpPr>
            <p:nvPr/>
          </p:nvSpPr>
          <p:spPr bwMode="auto">
            <a:xfrm>
              <a:off x="1728" y="892"/>
              <a:ext cx="393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latin typeface="微软雅黑" panose="020B0503020204020204" pitchFamily="34" charset="-122"/>
                  <a:ea typeface="微软雅黑" panose="020B0503020204020204" pitchFamily="34" charset="-122"/>
                </a:rPr>
                <a:t>指生态系统中能量的</a:t>
              </a:r>
              <a:r>
                <a:rPr lang="zh-CN" altLang="en-US" sz="2800" b="1">
                  <a:solidFill>
                    <a:srgbClr val="FF0000"/>
                  </a:solidFill>
                  <a:latin typeface="微软雅黑" panose="020B0503020204020204" pitchFamily="34" charset="-122"/>
                  <a:ea typeface="微软雅黑" panose="020B0503020204020204" pitchFamily="34" charset="-122"/>
                </a:rPr>
                <a:t>输入</a:t>
              </a:r>
              <a:r>
                <a:rPr lang="zh-CN" altLang="en-US" sz="2800" b="1">
                  <a:latin typeface="微软雅黑" panose="020B0503020204020204" pitchFamily="34" charset="-122"/>
                  <a:ea typeface="微软雅黑" panose="020B0503020204020204" pitchFamily="34" charset="-122"/>
                </a:rPr>
                <a:t>、</a:t>
              </a:r>
              <a:r>
                <a:rPr lang="zh-CN" altLang="en-US" sz="2800" b="1">
                  <a:solidFill>
                    <a:srgbClr val="FF0000"/>
                  </a:solidFill>
                  <a:latin typeface="微软雅黑" panose="020B0503020204020204" pitchFamily="34" charset="-122"/>
                  <a:ea typeface="微软雅黑" panose="020B0503020204020204" pitchFamily="34" charset="-122"/>
                </a:rPr>
                <a:t>传递</a:t>
              </a:r>
              <a:r>
                <a:rPr lang="zh-CN" altLang="en-US" sz="2800" b="1">
                  <a:latin typeface="微软雅黑" panose="020B0503020204020204" pitchFamily="34" charset="-122"/>
                  <a:ea typeface="微软雅黑" panose="020B0503020204020204" pitchFamily="34" charset="-122"/>
                </a:rPr>
                <a:t>、</a:t>
              </a:r>
            </a:p>
            <a:p>
              <a:pPr eaLnBrk="1" hangingPunct="1"/>
              <a:r>
                <a:rPr lang="zh-CN" altLang="en-US" sz="2800" b="1">
                  <a:solidFill>
                    <a:srgbClr val="FF0000"/>
                  </a:solidFill>
                  <a:latin typeface="微软雅黑" panose="020B0503020204020204" pitchFamily="34" charset="-122"/>
                  <a:ea typeface="微软雅黑" panose="020B0503020204020204" pitchFamily="34" charset="-122"/>
                </a:rPr>
                <a:t>转化</a:t>
              </a:r>
              <a:r>
                <a:rPr lang="zh-CN" altLang="en-US" sz="2800" b="1">
                  <a:latin typeface="微软雅黑" panose="020B0503020204020204" pitchFamily="34" charset="-122"/>
                  <a:ea typeface="微软雅黑" panose="020B0503020204020204" pitchFamily="34" charset="-122"/>
                </a:rPr>
                <a:t>和</a:t>
              </a:r>
              <a:r>
                <a:rPr lang="zh-CN" altLang="en-US" sz="2800" b="1">
                  <a:solidFill>
                    <a:srgbClr val="FF0000"/>
                  </a:solidFill>
                  <a:latin typeface="微软雅黑" panose="020B0503020204020204" pitchFamily="34" charset="-122"/>
                  <a:ea typeface="微软雅黑" panose="020B0503020204020204" pitchFamily="34" charset="-122"/>
                </a:rPr>
                <a:t>散失</a:t>
              </a:r>
              <a:r>
                <a:rPr lang="zh-CN" altLang="en-US" sz="2800" b="1">
                  <a:latin typeface="微软雅黑" panose="020B0503020204020204" pitchFamily="34" charset="-122"/>
                  <a:ea typeface="微软雅黑" panose="020B0503020204020204" pitchFamily="34" charset="-122"/>
                </a:rPr>
                <a:t>过程。</a:t>
              </a:r>
            </a:p>
          </p:txBody>
        </p:sp>
        <p:sp>
          <p:nvSpPr>
            <p:cNvPr id="45071" name="Rectangle 16">
              <a:extLst>
                <a:ext uri="{FF2B5EF4-FFF2-40B4-BE49-F238E27FC236}">
                  <a16:creationId xmlns:a16="http://schemas.microsoft.com/office/drawing/2014/main" id="{04E1BBBE-E8DA-43D0-AACE-64001E3B63A7}"/>
                </a:ext>
              </a:extLst>
            </p:cNvPr>
            <p:cNvSpPr>
              <a:spLocks noChangeArrowheads="1"/>
            </p:cNvSpPr>
            <p:nvPr/>
          </p:nvSpPr>
          <p:spPr bwMode="auto">
            <a:xfrm>
              <a:off x="1776" y="2688"/>
              <a:ext cx="417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800" b="1">
                  <a:latin typeface="微软雅黑" panose="020B0503020204020204" pitchFamily="34" charset="-122"/>
                  <a:ea typeface="微软雅黑" panose="020B0503020204020204" pitchFamily="34" charset="-122"/>
                </a:rPr>
                <a:t>1</a:t>
              </a:r>
              <a:r>
                <a:rPr lang="zh-CN" altLang="en-US" sz="2800" b="1">
                  <a:latin typeface="微软雅黑" panose="020B0503020204020204" pitchFamily="34" charset="-122"/>
                  <a:ea typeface="微软雅黑" panose="020B0503020204020204" pitchFamily="34" charset="-122"/>
                </a:rPr>
                <a:t>、帮助人们科学规划、设计人工生态</a:t>
              </a:r>
            </a:p>
            <a:p>
              <a:pPr eaLnBrk="1" hangingPunct="1"/>
              <a:r>
                <a:rPr lang="zh-CN" altLang="en-US" sz="2800" b="1">
                  <a:latin typeface="微软雅黑" panose="020B0503020204020204" pitchFamily="34" charset="-122"/>
                  <a:ea typeface="微软雅黑" panose="020B0503020204020204" pitchFamily="34" charset="-122"/>
                </a:rPr>
                <a:t>   系统，使能量得到</a:t>
              </a:r>
              <a:r>
                <a:rPr lang="zh-CN" altLang="en-US" sz="2800" b="1">
                  <a:solidFill>
                    <a:srgbClr val="FF0000"/>
                  </a:solidFill>
                  <a:latin typeface="微软雅黑" panose="020B0503020204020204" pitchFamily="34" charset="-122"/>
                  <a:ea typeface="微软雅黑" panose="020B0503020204020204" pitchFamily="34" charset="-122"/>
                </a:rPr>
                <a:t>最有效</a:t>
              </a:r>
              <a:r>
                <a:rPr lang="zh-CN" altLang="en-US" sz="2800" b="1">
                  <a:latin typeface="微软雅黑" panose="020B0503020204020204" pitchFamily="34" charset="-122"/>
                  <a:ea typeface="微软雅黑" panose="020B0503020204020204" pitchFamily="34" charset="-122"/>
                </a:rPr>
                <a:t>的利用。</a:t>
              </a:r>
            </a:p>
          </p:txBody>
        </p:sp>
        <p:sp>
          <p:nvSpPr>
            <p:cNvPr id="45072" name="Rectangle 17">
              <a:extLst>
                <a:ext uri="{FF2B5EF4-FFF2-40B4-BE49-F238E27FC236}">
                  <a16:creationId xmlns:a16="http://schemas.microsoft.com/office/drawing/2014/main" id="{612F7F09-8AC2-4287-963A-0B658AE7EAD5}"/>
                </a:ext>
              </a:extLst>
            </p:cNvPr>
            <p:cNvSpPr>
              <a:spLocks noChangeArrowheads="1"/>
            </p:cNvSpPr>
            <p:nvPr/>
          </p:nvSpPr>
          <p:spPr bwMode="auto">
            <a:xfrm>
              <a:off x="1776" y="3340"/>
              <a:ext cx="39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800" b="1">
                  <a:latin typeface="微软雅黑" panose="020B0503020204020204" pitchFamily="34" charset="-122"/>
                  <a:ea typeface="微软雅黑" panose="020B0503020204020204" pitchFamily="34" charset="-122"/>
                </a:rPr>
                <a:t>2</a:t>
              </a:r>
              <a:r>
                <a:rPr lang="zh-CN" altLang="en-US" sz="2800" b="1">
                  <a:latin typeface="微软雅黑" panose="020B0503020204020204" pitchFamily="34" charset="-122"/>
                  <a:ea typeface="微软雅黑" panose="020B0503020204020204" pitchFamily="34" charset="-122"/>
                </a:rPr>
                <a:t>、使能量</a:t>
              </a:r>
              <a:r>
                <a:rPr lang="zh-CN" altLang="en-US" sz="2800" b="1">
                  <a:solidFill>
                    <a:srgbClr val="FF0000"/>
                  </a:solidFill>
                  <a:latin typeface="微软雅黑" panose="020B0503020204020204" pitchFamily="34" charset="-122"/>
                  <a:ea typeface="微软雅黑" panose="020B0503020204020204" pitchFamily="34" charset="-122"/>
                </a:rPr>
                <a:t>持续高效</a:t>
              </a:r>
              <a:r>
                <a:rPr lang="zh-CN" altLang="en-US" sz="2800" b="1">
                  <a:latin typeface="微软雅黑" panose="020B0503020204020204" pitchFamily="34" charset="-122"/>
                  <a:ea typeface="微软雅黑" panose="020B0503020204020204" pitchFamily="34" charset="-122"/>
                </a:rPr>
                <a:t>地流向对人类最</a:t>
              </a:r>
            </a:p>
            <a:p>
              <a:pPr eaLnBrk="1" hangingPunct="1"/>
              <a:r>
                <a:rPr lang="zh-CN" altLang="en-US" sz="2800" b="1">
                  <a:latin typeface="微软雅黑" panose="020B0503020204020204" pitchFamily="34" charset="-122"/>
                  <a:ea typeface="微软雅黑" panose="020B0503020204020204" pitchFamily="34" charset="-122"/>
                </a:rPr>
                <a:t>   有益的部分。</a:t>
              </a:r>
            </a:p>
          </p:txBody>
        </p:sp>
        <p:sp>
          <p:nvSpPr>
            <p:cNvPr id="45073" name="AutoShape 18">
              <a:extLst>
                <a:ext uri="{FF2B5EF4-FFF2-40B4-BE49-F238E27FC236}">
                  <a16:creationId xmlns:a16="http://schemas.microsoft.com/office/drawing/2014/main" id="{934FFE2D-8501-4668-A584-4CB34FD1F8DB}"/>
                </a:ext>
              </a:extLst>
            </p:cNvPr>
            <p:cNvSpPr>
              <a:spLocks/>
            </p:cNvSpPr>
            <p:nvPr/>
          </p:nvSpPr>
          <p:spPr bwMode="auto">
            <a:xfrm>
              <a:off x="1632" y="2880"/>
              <a:ext cx="192" cy="624"/>
            </a:xfrm>
            <a:prstGeom prst="leftBrace">
              <a:avLst>
                <a:gd name="adj1" fmla="val 2708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45059" name="文本框 3">
            <a:extLst>
              <a:ext uri="{FF2B5EF4-FFF2-40B4-BE49-F238E27FC236}">
                <a16:creationId xmlns:a16="http://schemas.microsoft.com/office/drawing/2014/main" id="{7B0DFE91-0A81-4FCF-A841-8AB681F45FFF}"/>
              </a:ext>
            </a:extLst>
          </p:cNvPr>
          <p:cNvSpPr txBox="1">
            <a:spLocks noChangeArrowheads="1"/>
          </p:cNvSpPr>
          <p:nvPr/>
        </p:nvSpPr>
        <p:spPr bwMode="auto">
          <a:xfrm>
            <a:off x="392113" y="185738"/>
            <a:ext cx="24479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975" indent="1588">
              <a:defRPr>
                <a:solidFill>
                  <a:schemeClr val="tx1"/>
                </a:solidFill>
                <a:latin typeface="Arial" panose="020B0604020202020204" pitchFamily="34" charset="0"/>
              </a:defRPr>
            </a:lvl1pPr>
            <a:lvl2pPr marL="53975" indent="1588">
              <a:defRPr>
                <a:solidFill>
                  <a:schemeClr val="tx1"/>
                </a:solidFill>
                <a:latin typeface="Arial" panose="020B0604020202020204" pitchFamily="34" charset="0"/>
              </a:defRPr>
            </a:lvl2pPr>
            <a:lvl3pPr marL="53975" indent="1588">
              <a:defRPr>
                <a:solidFill>
                  <a:schemeClr val="tx1"/>
                </a:solidFill>
                <a:latin typeface="Arial" panose="020B0604020202020204" pitchFamily="34" charset="0"/>
              </a:defRPr>
            </a:lvl3pPr>
            <a:lvl4pPr marL="53975" indent="1588">
              <a:defRPr>
                <a:solidFill>
                  <a:schemeClr val="tx1"/>
                </a:solidFill>
                <a:latin typeface="Arial" panose="020B0604020202020204" pitchFamily="34" charset="0"/>
              </a:defRPr>
            </a:lvl4pPr>
            <a:lvl5pPr marL="53975" indent="1588">
              <a:defRPr>
                <a:solidFill>
                  <a:schemeClr val="tx1"/>
                </a:solidFill>
                <a:latin typeface="Arial" panose="020B0604020202020204" pitchFamily="34" charset="0"/>
              </a:defRPr>
            </a:lvl5pPr>
            <a:lvl6pPr marL="511175" indent="1588" eaLnBrk="0" fontAlgn="base" hangingPunct="0">
              <a:spcBef>
                <a:spcPct val="0"/>
              </a:spcBef>
              <a:spcAft>
                <a:spcPct val="0"/>
              </a:spcAft>
              <a:defRPr>
                <a:solidFill>
                  <a:schemeClr val="tx1"/>
                </a:solidFill>
                <a:latin typeface="Arial" panose="020B0604020202020204" pitchFamily="34" charset="0"/>
              </a:defRPr>
            </a:lvl6pPr>
            <a:lvl7pPr marL="968375" indent="1588" eaLnBrk="0" fontAlgn="base" hangingPunct="0">
              <a:spcBef>
                <a:spcPct val="0"/>
              </a:spcBef>
              <a:spcAft>
                <a:spcPct val="0"/>
              </a:spcAft>
              <a:defRPr>
                <a:solidFill>
                  <a:schemeClr val="tx1"/>
                </a:solidFill>
                <a:latin typeface="Arial" panose="020B0604020202020204" pitchFamily="34" charset="0"/>
              </a:defRPr>
            </a:lvl7pPr>
            <a:lvl8pPr marL="1425575" indent="1588" eaLnBrk="0" fontAlgn="base" hangingPunct="0">
              <a:spcBef>
                <a:spcPct val="0"/>
              </a:spcBef>
              <a:spcAft>
                <a:spcPct val="0"/>
              </a:spcAft>
              <a:defRPr>
                <a:solidFill>
                  <a:schemeClr val="tx1"/>
                </a:solidFill>
                <a:latin typeface="Arial" panose="020B0604020202020204" pitchFamily="34" charset="0"/>
              </a:defRPr>
            </a:lvl8pPr>
            <a:lvl9pPr marL="1882775" indent="1588"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zh-CN" altLang="en-US" sz="4000" b="1">
                <a:solidFill>
                  <a:schemeClr val="bg2"/>
                </a:solidFill>
                <a:latin typeface="微软雅黑" panose="020B0503020204020204" pitchFamily="34" charset="-122"/>
                <a:ea typeface="微软雅黑" panose="020B0503020204020204" pitchFamily="34" charset="-122"/>
              </a:rPr>
              <a:t>小结</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1CDE782-9563-4A62-B3E3-0CF275B9493F}"/>
              </a:ext>
            </a:extLst>
          </p:cNvPr>
          <p:cNvSpPr>
            <a:spLocks noGrp="1" noChangeArrowheads="1"/>
          </p:cNvSpPr>
          <p:nvPr>
            <p:ph type="title" idx="4294967295"/>
          </p:nvPr>
        </p:nvSpPr>
        <p:spPr>
          <a:xfrm>
            <a:off x="467544" y="404664"/>
            <a:ext cx="8534400" cy="646112"/>
          </a:xfrm>
        </p:spPr>
        <p:txBody>
          <a:bodyPr/>
          <a:lstStyle/>
          <a:p>
            <a:pPr algn="l" eaLnBrk="1" hangingPunct="1"/>
            <a:r>
              <a:rPr lang="zh-CN" altLang="en-US" sz="3600" b="1" dirty="0">
                <a:latin typeface="微软雅黑" panose="020B0503020204020204" pitchFamily="34" charset="-122"/>
                <a:ea typeface="微软雅黑" panose="020B0503020204020204" pitchFamily="34" charset="-122"/>
              </a:rPr>
              <a:t>调查</a:t>
            </a:r>
            <a:br>
              <a:rPr lang="zh-CN" altLang="en-US" sz="3600" b="1" dirty="0">
                <a:latin typeface="微软雅黑" panose="020B0503020204020204" pitchFamily="34" charset="-122"/>
                <a:ea typeface="微软雅黑" panose="020B0503020204020204" pitchFamily="34" charset="-122"/>
              </a:rPr>
            </a:br>
            <a:r>
              <a:rPr lang="zh-CN" altLang="en-US" sz="3600" b="1" dirty="0">
                <a:latin typeface="微软雅黑" panose="020B0503020204020204" pitchFamily="34" charset="-122"/>
                <a:ea typeface="微软雅黑" panose="020B0503020204020204" pitchFamily="34" charset="-122"/>
              </a:rPr>
              <a:t>参考调查点：稻田生态系统</a:t>
            </a:r>
          </a:p>
        </p:txBody>
      </p:sp>
      <p:sp>
        <p:nvSpPr>
          <p:cNvPr id="46083" name="Rectangle 3">
            <a:extLst>
              <a:ext uri="{FF2B5EF4-FFF2-40B4-BE49-F238E27FC236}">
                <a16:creationId xmlns:a16="http://schemas.microsoft.com/office/drawing/2014/main" id="{8B60C5D3-F454-489B-9667-7BE90780AC81}"/>
              </a:ext>
            </a:extLst>
          </p:cNvPr>
          <p:cNvSpPr>
            <a:spLocks noGrp="1" noChangeArrowheads="1"/>
          </p:cNvSpPr>
          <p:nvPr>
            <p:ph idx="4294967295"/>
          </p:nvPr>
        </p:nvSpPr>
        <p:spPr>
          <a:xfrm>
            <a:off x="827584" y="1700808"/>
            <a:ext cx="7348538" cy="3671887"/>
          </a:xfrm>
        </p:spPr>
        <p:txBody>
          <a:bodyPr/>
          <a:lstStyle/>
          <a:p>
            <a:pPr eaLnBrk="1" hangingPunct="1">
              <a:lnSpc>
                <a:spcPct val="150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组成成分： </a:t>
            </a:r>
          </a:p>
          <a:p>
            <a:pPr marL="971550" lvl="1" indent="-514350" eaLnBrk="1" hangingPunct="1">
              <a:lnSpc>
                <a:spcPct val="150000"/>
              </a:lnSpc>
              <a:buFont typeface="等线 Light" panose="02010600030101010101" pitchFamily="2" charset="-122"/>
              <a:buAutoNum type="arabicPeriod"/>
            </a:pPr>
            <a:r>
              <a:rPr lang="zh-CN" altLang="en-US" b="1" dirty="0">
                <a:latin typeface="微软雅黑" panose="020B0503020204020204" pitchFamily="34" charset="-122"/>
                <a:ea typeface="微软雅黑" panose="020B0503020204020204" pitchFamily="34" charset="-122"/>
              </a:rPr>
              <a:t>非生物的物质和能量； </a:t>
            </a:r>
          </a:p>
          <a:p>
            <a:pPr marL="971550" lvl="1" indent="-514350" eaLnBrk="1" hangingPunct="1">
              <a:lnSpc>
                <a:spcPct val="150000"/>
              </a:lnSpc>
              <a:buFont typeface="等线 Light" panose="02010600030101010101" pitchFamily="2" charset="-122"/>
              <a:buAutoNum type="arabicPeriod"/>
            </a:pPr>
            <a:r>
              <a:rPr lang="zh-CN" altLang="en-US" b="1" dirty="0">
                <a:latin typeface="微软雅黑" panose="020B0503020204020204" pitchFamily="34" charset="-122"/>
                <a:ea typeface="微软雅黑" panose="020B0503020204020204" pitchFamily="34" charset="-122"/>
              </a:rPr>
              <a:t>生产者： 水稻、杂草、浮游植物等；</a:t>
            </a:r>
          </a:p>
          <a:p>
            <a:pPr marL="971550" lvl="1" indent="-514350" eaLnBrk="1" hangingPunct="1">
              <a:lnSpc>
                <a:spcPct val="150000"/>
              </a:lnSpc>
              <a:buFont typeface="等线 Light" panose="02010600030101010101" pitchFamily="2" charset="-122"/>
              <a:buAutoNum type="arabicPeriod"/>
            </a:pPr>
            <a:r>
              <a:rPr lang="zh-CN" altLang="en-US" b="1" dirty="0">
                <a:latin typeface="微软雅黑" panose="020B0503020204020204" pitchFamily="34" charset="-122"/>
                <a:ea typeface="微软雅黑" panose="020B0503020204020204" pitchFamily="34" charset="-122"/>
              </a:rPr>
              <a:t>消费者：田螺、泥鳅、黄鳝、鱼、青蛙、浮游动物、昆虫、鸟类等；</a:t>
            </a:r>
          </a:p>
          <a:p>
            <a:pPr marL="971550" lvl="1" indent="-514350" eaLnBrk="1" hangingPunct="1">
              <a:lnSpc>
                <a:spcPct val="150000"/>
              </a:lnSpc>
              <a:buFont typeface="等线 Light" panose="02010600030101010101" pitchFamily="2" charset="-122"/>
              <a:buAutoNum type="arabicPeriod"/>
            </a:pPr>
            <a:r>
              <a:rPr lang="zh-CN" altLang="en-US" b="1" dirty="0">
                <a:latin typeface="微软雅黑" panose="020B0503020204020204" pitchFamily="34" charset="-122"/>
                <a:ea typeface="微软雅黑" panose="020B0503020204020204" pitchFamily="34" charset="-122"/>
              </a:rPr>
              <a:t>分解者：多种微生物。</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A03E8B0-86E8-4916-BACF-612A4D631F15}"/>
              </a:ext>
            </a:extLst>
          </p:cNvPr>
          <p:cNvSpPr>
            <a:spLocks noGrp="1" noChangeArrowheads="1"/>
          </p:cNvSpPr>
          <p:nvPr>
            <p:ph idx="4294967295"/>
          </p:nvPr>
        </p:nvSpPr>
        <p:spPr>
          <a:xfrm>
            <a:off x="0" y="188640"/>
            <a:ext cx="9036496" cy="6232475"/>
          </a:xfrm>
        </p:spPr>
        <p:txBody>
          <a:bodyPr/>
          <a:lstStyle/>
          <a:p>
            <a:pPr marL="514350" indent="-514350" eaLnBrk="1" hangingPunct="1">
              <a:buFont typeface="等线 Light" panose="02010600030101010101" pitchFamily="2" charset="-122"/>
              <a:buAutoNum type="arabicPeriod"/>
            </a:pPr>
            <a:r>
              <a:rPr lang="zh-CN" altLang="en-US" sz="3000" b="1" dirty="0">
                <a:latin typeface="微软雅黑" panose="020B0503020204020204" pitchFamily="34" charset="-122"/>
                <a:ea typeface="微软雅黑" panose="020B0503020204020204" pitchFamily="34" charset="-122"/>
              </a:rPr>
              <a:t>生产者主体是水稻，其他生产者有杂草、浮游植物等。农民主要通过喷洒除草剂，或人工除草的方式抑制杂草的生长。</a:t>
            </a:r>
          </a:p>
          <a:p>
            <a:pPr marL="514350" indent="-514350" eaLnBrk="1" hangingPunct="1">
              <a:buFont typeface="等线 Light" panose="02010600030101010101" pitchFamily="2" charset="-122"/>
              <a:buAutoNum type="arabicPeriod"/>
            </a:pPr>
            <a:r>
              <a:rPr lang="zh-CN" altLang="en-US" sz="3000" b="1" dirty="0">
                <a:latin typeface="微软雅黑" panose="020B0503020204020204" pitchFamily="34" charset="-122"/>
                <a:ea typeface="微软雅黑" panose="020B0503020204020204" pitchFamily="34" charset="-122"/>
              </a:rPr>
              <a:t>初级消费者有：田螺、浮游动物、植食性昆虫、植食性鱼、鸟类等。一般而言，植食性昆虫和鸟类等往往对水稻生长构成危害，田螺、植食性鱼数量较多时也会对水稻生长构成危害。农民采取喷洒农药、竖稻草人等措施防止或减少这些动物的危害。</a:t>
            </a:r>
          </a:p>
          <a:p>
            <a:pPr marL="514350" indent="-514350" eaLnBrk="1" hangingPunct="1">
              <a:buFont typeface="等线 Light" panose="02010600030101010101" pitchFamily="2" charset="-122"/>
              <a:buAutoNum type="arabicPeriod"/>
            </a:pPr>
            <a:r>
              <a:rPr lang="zh-CN" altLang="en-US" sz="3000" b="1" dirty="0">
                <a:latin typeface="微软雅黑" panose="020B0503020204020204" pitchFamily="34" charset="-122"/>
                <a:ea typeface="微软雅黑" panose="020B0503020204020204" pitchFamily="34" charset="-122"/>
              </a:rPr>
              <a:t>次级消费者有：泥鳅、黄鳝、肉食性鱼、青蛙等。一般而言，这些消费者对水稻生长利大于害。农民通过禁捕，或适量放养等措施，实现生态农业的目标。</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AFA2D4CC-A947-4F35-9B74-96BB85DAB5C1}"/>
              </a:ext>
            </a:extLst>
          </p:cNvPr>
          <p:cNvSpPr>
            <a:spLocks noGrp="1" noChangeArrowheads="1"/>
          </p:cNvSpPr>
          <p:nvPr>
            <p:ph idx="4294967295"/>
          </p:nvPr>
        </p:nvSpPr>
        <p:spPr>
          <a:xfrm>
            <a:off x="539552" y="1052736"/>
            <a:ext cx="8280400" cy="3451225"/>
          </a:xfrm>
        </p:spPr>
        <p:txBody>
          <a:bodyPr/>
          <a:lstStyle/>
          <a:p>
            <a:pPr marL="514350" indent="-514350" eaLnBrk="1" hangingPunct="1">
              <a:buFont typeface="等线 Light" panose="02010600030101010101" pitchFamily="2" charset="-122"/>
              <a:buAutoNum type="arabicPeriod" startAt="4"/>
            </a:pPr>
            <a:r>
              <a:rPr lang="zh-CN" altLang="en-US" b="1" dirty="0">
                <a:latin typeface="微软雅黑" panose="020B0503020204020204" pitchFamily="34" charset="-122"/>
                <a:ea typeface="微软雅黑" panose="020B0503020204020204" pitchFamily="34" charset="-122"/>
              </a:rPr>
              <a:t>农民对秸秆的传统处理方式有焚烧或填埋等；现代农业提出了综合利用思想，例如，秸秆可作为多种工业原材料，还可以用来生产沼气，以充分利用其中的能量。</a:t>
            </a:r>
          </a:p>
          <a:p>
            <a:pPr marL="514350" indent="-514350" eaLnBrk="1" hangingPunct="1">
              <a:buFont typeface="等线 Light" panose="02010600030101010101" pitchFamily="2" charset="-122"/>
              <a:buAutoNum type="arabicPeriod" startAt="4"/>
            </a:pPr>
            <a:r>
              <a:rPr lang="zh-CN" altLang="en-US" b="1" dirty="0">
                <a:latin typeface="微软雅黑" panose="020B0503020204020204" pitchFamily="34" charset="-122"/>
                <a:ea typeface="微软雅黑" panose="020B0503020204020204" pitchFamily="34" charset="-122"/>
              </a:rPr>
              <a:t>主要通过合理密植的方法提高作物的光能利用效率。</a:t>
            </a:r>
          </a:p>
          <a:p>
            <a:pPr marL="514350" indent="-514350" eaLnBrk="1" hangingPunct="1">
              <a:buFont typeface="等线 Light" panose="02010600030101010101" pitchFamily="2" charset="-122"/>
              <a:buAutoNum type="arabicPeriod" startAt="4"/>
            </a:pPr>
            <a:r>
              <a:rPr lang="zh-CN" altLang="en-US" b="1" dirty="0">
                <a:latin typeface="微软雅黑" panose="020B0503020204020204" pitchFamily="34" charset="-122"/>
                <a:ea typeface="微软雅黑" panose="020B0503020204020204" pitchFamily="34" charset="-122"/>
              </a:rPr>
              <a:t>通过稻田养鱼等措施，实现立体化生态农业；通过建造沼气池，实现能量的多级利用。</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65FF86E8-2C7B-470F-B45E-13582238391A}"/>
              </a:ext>
            </a:extLst>
          </p:cNvPr>
          <p:cNvSpPr>
            <a:spLocks noGrp="1" noChangeArrowheads="1"/>
          </p:cNvSpPr>
          <p:nvPr>
            <p:ph type="ctrTitle"/>
          </p:nvPr>
        </p:nvSpPr>
        <p:spPr>
          <a:xfrm>
            <a:off x="0" y="333375"/>
            <a:ext cx="8937625" cy="839788"/>
          </a:xfrm>
          <a:extLst>
            <a:ext uri="{909E8E84-426E-40DD-AFC4-6F175D3DCCD1}">
              <a14:hiddenFill xmlns:a14="http://schemas.microsoft.com/office/drawing/2010/main">
                <a:solidFill>
                  <a:schemeClr val="tx1"/>
                </a:solidFill>
              </a14:hiddenFill>
            </a:ext>
          </a:extLst>
        </p:spPr>
        <p:txBody>
          <a:bodyPr/>
          <a:lstStyle/>
          <a:p>
            <a:pPr eaLnBrk="1" hangingPunct="1"/>
            <a:r>
              <a:rPr lang="zh-CN" altLang="en-US" sz="5400"/>
              <a:t>第五章 生态系统及其稳定性</a:t>
            </a:r>
          </a:p>
        </p:txBody>
      </p:sp>
      <p:sp>
        <p:nvSpPr>
          <p:cNvPr id="11267" name="副标题 2">
            <a:extLst>
              <a:ext uri="{FF2B5EF4-FFF2-40B4-BE49-F238E27FC236}">
                <a16:creationId xmlns:a16="http://schemas.microsoft.com/office/drawing/2014/main" id="{D1B53D89-74EF-4718-AB64-497D6FF4B29F}"/>
              </a:ext>
            </a:extLst>
          </p:cNvPr>
          <p:cNvSpPr>
            <a:spLocks noGrp="1" noChangeArrowheads="1"/>
          </p:cNvSpPr>
          <p:nvPr>
            <p:ph type="subTitle" idx="1"/>
          </p:nvPr>
        </p:nvSpPr>
        <p:spPr>
          <a:xfrm>
            <a:off x="466725" y="1844675"/>
            <a:ext cx="8677275" cy="831850"/>
          </a:xfrm>
        </p:spPr>
        <p:txBody>
          <a:bodyPr/>
          <a:lstStyle/>
          <a:p>
            <a:pPr eaLnBrk="1" hangingPunct="1"/>
            <a:r>
              <a:rPr lang="zh-CN" altLang="en-US" sz="4800"/>
              <a:t>第三节 生态系统的物质循环</a:t>
            </a:r>
          </a:p>
        </p:txBody>
      </p:sp>
      <p:pic>
        <p:nvPicPr>
          <p:cNvPr id="11268" name="图片 5">
            <a:extLst>
              <a:ext uri="{FF2B5EF4-FFF2-40B4-BE49-F238E27FC236}">
                <a16:creationId xmlns:a16="http://schemas.microsoft.com/office/drawing/2014/main" id="{8227C328-B0C4-4499-AD77-7592B0DA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6205538"/>
            <a:ext cx="24892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P92">
            <a:extLst>
              <a:ext uri="{FF2B5EF4-FFF2-40B4-BE49-F238E27FC236}">
                <a16:creationId xmlns:a16="http://schemas.microsoft.com/office/drawing/2014/main" id="{83654032-4910-47DE-A5D0-D4237A0D2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13" y="836613"/>
            <a:ext cx="33337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ext Box 3">
            <a:extLst>
              <a:ext uri="{FF2B5EF4-FFF2-40B4-BE49-F238E27FC236}">
                <a16:creationId xmlns:a16="http://schemas.microsoft.com/office/drawing/2014/main" id="{453BD972-B0BD-4C0F-8BF3-C7F3FF92FD94}"/>
              </a:ext>
            </a:extLst>
          </p:cNvPr>
          <p:cNvSpPr txBox="1">
            <a:spLocks noChangeArrowheads="1"/>
          </p:cNvSpPr>
          <p:nvPr/>
        </p:nvSpPr>
        <p:spPr bwMode="auto">
          <a:xfrm>
            <a:off x="330200" y="3640138"/>
            <a:ext cx="51054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维持生态系统所需的大量</a:t>
            </a:r>
            <a:r>
              <a:rPr lang="zh-CN" altLang="en-US" sz="2800" b="1">
                <a:solidFill>
                  <a:srgbClr val="CC0000"/>
                </a:solidFill>
                <a:latin typeface="微软雅黑" panose="020B0503020204020204" pitchFamily="34" charset="-122"/>
                <a:ea typeface="微软雅黑" panose="020B0503020204020204" pitchFamily="34" charset="-122"/>
              </a:rPr>
              <a:t>物质</a:t>
            </a:r>
            <a:r>
              <a:rPr lang="zh-CN" altLang="en-US" sz="2800" b="1">
                <a:latin typeface="微软雅黑" panose="020B0503020204020204" pitchFamily="34" charset="-122"/>
                <a:ea typeface="微软雅黑" panose="020B0503020204020204" pitchFamily="34" charset="-122"/>
              </a:rPr>
              <a:t>，为什么亿万年来却没有被生命活动所消耗完？</a:t>
            </a:r>
          </a:p>
        </p:txBody>
      </p:sp>
      <p:sp>
        <p:nvSpPr>
          <p:cNvPr id="62469" name="Rectangle 5">
            <a:extLst>
              <a:ext uri="{FF2B5EF4-FFF2-40B4-BE49-F238E27FC236}">
                <a16:creationId xmlns:a16="http://schemas.microsoft.com/office/drawing/2014/main" id="{17762F46-1EE5-4702-A1CF-639C237E2CDF}"/>
              </a:ext>
            </a:extLst>
          </p:cNvPr>
          <p:cNvSpPr>
            <a:spLocks noChangeArrowheads="1"/>
          </p:cNvSpPr>
          <p:nvPr/>
        </p:nvSpPr>
        <p:spPr bwMode="auto">
          <a:xfrm>
            <a:off x="330200" y="1646238"/>
            <a:ext cx="48895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2159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生态系统</a:t>
            </a:r>
            <a:r>
              <a:rPr lang="zh-CN" altLang="en-US" sz="2800" b="1">
                <a:solidFill>
                  <a:srgbClr val="CC0000"/>
                </a:solidFill>
                <a:latin typeface="微软雅黑" panose="020B0503020204020204" pitchFamily="34" charset="-122"/>
                <a:ea typeface="微软雅黑" panose="020B0503020204020204" pitchFamily="34" charset="-122"/>
              </a:rPr>
              <a:t>能量流动</a:t>
            </a:r>
            <a:r>
              <a:rPr lang="zh-CN" altLang="en-US" sz="2800" b="1">
                <a:latin typeface="微软雅黑" panose="020B0503020204020204" pitchFamily="34" charset="-122"/>
                <a:ea typeface="微软雅黑" panose="020B0503020204020204" pitchFamily="34" charset="-122"/>
              </a:rPr>
              <a:t>的特点：</a:t>
            </a:r>
            <a:endParaRPr lang="en-US" altLang="zh-CN" sz="2800" b="1">
              <a:latin typeface="微软雅黑" panose="020B0503020204020204" pitchFamily="34" charset="-122"/>
              <a:ea typeface="微软雅黑" panose="020B0503020204020204" pitchFamily="34" charset="-122"/>
            </a:endParaRPr>
          </a:p>
          <a:p>
            <a:pPr lvl="2" eaLnBrk="1" hangingPunct="1">
              <a:spcBef>
                <a:spcPct val="50000"/>
              </a:spcBef>
            </a:pPr>
            <a:r>
              <a:rPr lang="zh-CN" altLang="en-US" b="1">
                <a:solidFill>
                  <a:srgbClr val="000099"/>
                </a:solidFill>
                <a:latin typeface="微软雅黑" panose="020B0503020204020204" pitchFamily="34" charset="-122"/>
                <a:ea typeface="微软雅黑" panose="020B0503020204020204" pitchFamily="34" charset="-122"/>
              </a:rPr>
              <a:t> </a:t>
            </a:r>
            <a:r>
              <a:rPr lang="zh-CN" altLang="en-US" sz="2600" b="1">
                <a:solidFill>
                  <a:srgbClr val="000099"/>
                </a:solidFill>
                <a:latin typeface="微软雅黑" panose="020B0503020204020204" pitchFamily="34" charset="-122"/>
                <a:ea typeface="微软雅黑" panose="020B0503020204020204" pitchFamily="34" charset="-122"/>
              </a:rPr>
              <a:t>单向流动、逐级递减</a:t>
            </a:r>
            <a:endParaRPr lang="en-US" altLang="zh-CN" sz="2600" b="1">
              <a:solidFill>
                <a:srgbClr val="000099"/>
              </a:solidFill>
              <a:latin typeface="微软雅黑" panose="020B0503020204020204" pitchFamily="34" charset="-122"/>
              <a:ea typeface="微软雅黑" panose="020B0503020204020204" pitchFamily="34" charset="-122"/>
            </a:endParaRPr>
          </a:p>
          <a:p>
            <a:pPr lvl="2" eaLnBrk="1" hangingPunct="1">
              <a:spcBef>
                <a:spcPct val="50000"/>
              </a:spcBef>
            </a:pPr>
            <a:r>
              <a:rPr lang="zh-CN" altLang="en-US" sz="2600" b="1">
                <a:solidFill>
                  <a:srgbClr val="FF0000"/>
                </a:solidFill>
                <a:latin typeface="微软雅黑" panose="020B0503020204020204" pitchFamily="34" charset="-122"/>
                <a:ea typeface="微软雅黑" panose="020B0503020204020204" pitchFamily="34" charset="-122"/>
              </a:rPr>
              <a:t> 能量需要不断补充</a:t>
            </a:r>
          </a:p>
        </p:txBody>
      </p:sp>
      <p:sp>
        <p:nvSpPr>
          <p:cNvPr id="62470" name="WordArt 6">
            <a:extLst>
              <a:ext uri="{FF2B5EF4-FFF2-40B4-BE49-F238E27FC236}">
                <a16:creationId xmlns:a16="http://schemas.microsoft.com/office/drawing/2014/main" id="{09C5D70B-30AD-4B7A-B15A-C8B898083050}"/>
              </a:ext>
            </a:extLst>
          </p:cNvPr>
          <p:cNvSpPr>
            <a:spLocks noChangeArrowheads="1" noChangeShapeType="1" noTextEdit="1"/>
          </p:cNvSpPr>
          <p:nvPr/>
        </p:nvSpPr>
        <p:spPr bwMode="auto">
          <a:xfrm>
            <a:off x="1301750" y="5283200"/>
            <a:ext cx="3529013" cy="1008063"/>
          </a:xfrm>
          <a:prstGeom prst="rect">
            <a:avLst/>
          </a:prstGeom>
        </p:spPr>
        <p:txBody>
          <a:bodyPr wrap="none" fromWordArt="1">
            <a:prstTxWarp prst="textPlain">
              <a:avLst>
                <a:gd name="adj" fmla="val 50000"/>
              </a:avLst>
            </a:prstTxWarp>
          </a:bodyPr>
          <a:lstStyle/>
          <a:p>
            <a:pPr algn="ctr"/>
            <a:r>
              <a:rPr lang="zh-CN" altLang="en-US" sz="4000" b="1" kern="10">
                <a:ln w="19050">
                  <a:solidFill>
                    <a:schemeClr val="tx1"/>
                  </a:solidFill>
                  <a:round/>
                  <a:headEnd/>
                  <a:tailEnd/>
                </a:ln>
                <a:gradFill rotWithShape="1">
                  <a:gsLst>
                    <a:gs pos="0">
                      <a:srgbClr val="FF0000"/>
                    </a:gs>
                    <a:gs pos="100000">
                      <a:schemeClr val="bg1"/>
                    </a:gs>
                  </a:gsLst>
                  <a:lin ang="5400000" scaled="1"/>
                </a:gradFill>
                <a:effectLst>
                  <a:outerShdw dist="35921" dir="2700000" algn="ctr" rotWithShape="0">
                    <a:srgbClr val="990000"/>
                  </a:outerShdw>
                </a:effectLst>
                <a:latin typeface="微软雅黑" panose="020B0503020204020204" pitchFamily="34" charset="-122"/>
                <a:ea typeface="微软雅黑" panose="020B0503020204020204" pitchFamily="34" charset="-122"/>
              </a:rPr>
              <a:t>物质循环</a:t>
            </a:r>
          </a:p>
        </p:txBody>
      </p:sp>
      <p:sp>
        <p:nvSpPr>
          <p:cNvPr id="13318" name="文本框 1">
            <a:extLst>
              <a:ext uri="{FF2B5EF4-FFF2-40B4-BE49-F238E27FC236}">
                <a16:creationId xmlns:a16="http://schemas.microsoft.com/office/drawing/2014/main" id="{67E042AA-ED83-4CAE-B6A7-22AB08079C9D}"/>
              </a:ext>
            </a:extLst>
          </p:cNvPr>
          <p:cNvSpPr txBox="1">
            <a:spLocks noChangeArrowheads="1"/>
          </p:cNvSpPr>
          <p:nvPr/>
        </p:nvSpPr>
        <p:spPr bwMode="auto">
          <a:xfrm>
            <a:off x="330200" y="477838"/>
            <a:ext cx="2736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b="1">
                <a:latin typeface="微软雅黑" panose="020B0503020204020204" pitchFamily="34" charset="-122"/>
                <a:ea typeface="微软雅黑" panose="020B0503020204020204" pitchFamily="34" charset="-122"/>
              </a:rPr>
              <a:t>讨论：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animEffect transition="in" filter="blinds(horizontal)">
                                      <p:cBhvr>
                                        <p:cTn id="7" dur="500"/>
                                        <p:tgtEl>
                                          <p:spTgt spid="624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blinds(horizontal)">
                                      <p:cBhvr>
                                        <p:cTn id="12" dur="500"/>
                                        <p:tgtEl>
                                          <p:spTgt spid="624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62470"/>
                                        </p:tgtEl>
                                        <p:attrNameLst>
                                          <p:attrName>style.visibility</p:attrName>
                                        </p:attrNameLst>
                                      </p:cBhvr>
                                      <p:to>
                                        <p:strVal val="visible"/>
                                      </p:to>
                                    </p:set>
                                    <p:animEffect transition="in" filter="diamond(in)">
                                      <p:cBhvr>
                                        <p:cTn id="17" dur="2000"/>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6246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F17C8D2-C529-42DD-A801-FF05CDDDC928}"/>
              </a:ext>
            </a:extLst>
          </p:cNvPr>
          <p:cNvSpPr>
            <a:spLocks noGrp="1" noChangeArrowheads="1"/>
          </p:cNvSpPr>
          <p:nvPr>
            <p:ph type="title" idx="4294967295"/>
          </p:nvPr>
        </p:nvSpPr>
        <p:spPr>
          <a:xfrm>
            <a:off x="238125" y="285750"/>
            <a:ext cx="7391400" cy="646113"/>
          </a:xfrm>
        </p:spPr>
        <p:txBody>
          <a:bodyPr/>
          <a:lstStyle/>
          <a:p>
            <a:pPr eaLnBrk="1" hangingPunct="1"/>
            <a:r>
              <a:rPr lang="zh-CN" altLang="en-US"/>
              <a:t>一、物质循环的概念</a:t>
            </a:r>
            <a:endParaRPr lang="en-US" altLang="zh-CN"/>
          </a:p>
        </p:txBody>
      </p:sp>
      <p:sp>
        <p:nvSpPr>
          <p:cNvPr id="14339" name="Rectangle 3">
            <a:extLst>
              <a:ext uri="{FF2B5EF4-FFF2-40B4-BE49-F238E27FC236}">
                <a16:creationId xmlns:a16="http://schemas.microsoft.com/office/drawing/2014/main" id="{9F8539DB-F017-4A9B-8C3D-77F7E48290BA}"/>
              </a:ext>
            </a:extLst>
          </p:cNvPr>
          <p:cNvSpPr>
            <a:spLocks noGrp="1" noChangeArrowheads="1"/>
          </p:cNvSpPr>
          <p:nvPr>
            <p:ph idx="4294967295"/>
          </p:nvPr>
        </p:nvSpPr>
        <p:spPr>
          <a:xfrm>
            <a:off x="261938" y="1557338"/>
            <a:ext cx="8774112" cy="2382837"/>
          </a:xfrm>
        </p:spPr>
        <p:txBody>
          <a:bodyPr/>
          <a:lstStyle/>
          <a:p>
            <a:pPr eaLnBrk="1" hangingPunct="1"/>
            <a:r>
              <a:rPr kumimoji="1" lang="zh-CN" altLang="en-US"/>
              <a:t>组成生物体的</a:t>
            </a:r>
            <a:r>
              <a:rPr kumimoji="1" lang="en-US" altLang="zh-CN"/>
              <a:t>C</a:t>
            </a:r>
            <a:r>
              <a:rPr kumimoji="1" lang="zh-CN" altLang="en-US"/>
              <a:t>、</a:t>
            </a:r>
            <a:r>
              <a:rPr kumimoji="1" lang="en-US" altLang="zh-CN"/>
              <a:t>H</a:t>
            </a:r>
            <a:r>
              <a:rPr kumimoji="1" lang="zh-CN" altLang="en-US"/>
              <a:t>、</a:t>
            </a:r>
            <a:r>
              <a:rPr kumimoji="1" lang="en-US" altLang="zh-CN"/>
              <a:t>O</a:t>
            </a:r>
            <a:r>
              <a:rPr kumimoji="1" lang="zh-CN" altLang="en-US"/>
              <a:t>、</a:t>
            </a:r>
            <a:r>
              <a:rPr kumimoji="1" lang="en-US" altLang="zh-CN"/>
              <a:t>N</a:t>
            </a:r>
            <a:r>
              <a:rPr kumimoji="1" lang="zh-CN" altLang="en-US"/>
              <a:t>、</a:t>
            </a:r>
            <a:r>
              <a:rPr kumimoji="1" lang="en-US" altLang="zh-CN"/>
              <a:t>P</a:t>
            </a:r>
            <a:r>
              <a:rPr kumimoji="1" lang="zh-CN" altLang="en-US"/>
              <a:t>、</a:t>
            </a:r>
            <a:r>
              <a:rPr kumimoji="1" lang="en-US" altLang="zh-CN"/>
              <a:t>S</a:t>
            </a:r>
            <a:r>
              <a:rPr kumimoji="1" lang="zh-CN" altLang="en-US"/>
              <a:t>等基本元素在</a:t>
            </a:r>
            <a:r>
              <a:rPr kumimoji="1" lang="zh-CN" altLang="en-US">
                <a:solidFill>
                  <a:srgbClr val="FF3300"/>
                </a:solidFill>
              </a:rPr>
              <a:t>生态系统</a:t>
            </a:r>
            <a:r>
              <a:rPr kumimoji="1" lang="zh-CN" altLang="en-US"/>
              <a:t>的生物群落与无机环境之间反复循环运动叫生态系统的</a:t>
            </a:r>
            <a:r>
              <a:rPr kumimoji="1" lang="zh-CN" altLang="en-US">
                <a:solidFill>
                  <a:srgbClr val="FF3300"/>
                </a:solidFill>
              </a:rPr>
              <a:t>物质循环</a:t>
            </a:r>
            <a:r>
              <a:rPr kumimoji="1" lang="zh-CN" altLang="en-US"/>
              <a:t>。</a:t>
            </a:r>
          </a:p>
          <a:p>
            <a:pPr eaLnBrk="1" hangingPunct="1"/>
            <a:r>
              <a:rPr kumimoji="1" lang="zh-CN" altLang="zh-CN"/>
              <a:t>物质循环</a:t>
            </a:r>
            <a:r>
              <a:rPr kumimoji="1" lang="zh-CN" altLang="en-US"/>
              <a:t>是</a:t>
            </a:r>
            <a:r>
              <a:rPr kumimoji="1" lang="zh-CN" altLang="zh-CN">
                <a:solidFill>
                  <a:srgbClr val="FF0000"/>
                </a:solidFill>
              </a:rPr>
              <a:t>全球性</a:t>
            </a:r>
            <a:r>
              <a:rPr kumimoji="1" lang="zh-CN" altLang="en-US"/>
              <a:t>的，</a:t>
            </a:r>
            <a:r>
              <a:rPr kumimoji="1" lang="zh-CN" altLang="zh-CN"/>
              <a:t>又叫</a:t>
            </a:r>
            <a:r>
              <a:rPr kumimoji="1" lang="zh-CN" altLang="zh-CN">
                <a:solidFill>
                  <a:srgbClr val="FF0000"/>
                </a:solidFill>
              </a:rPr>
              <a:t>生物地球化学循环</a:t>
            </a:r>
            <a:r>
              <a:rPr kumimoji="1" lang="zh-CN" altLang="zh-CN"/>
              <a:t>。</a:t>
            </a:r>
            <a:endParaRPr kumimoji="1" lang="zh-CN" altLang="en-US"/>
          </a:p>
        </p:txBody>
      </p:sp>
      <p:pic>
        <p:nvPicPr>
          <p:cNvPr id="14340" name="Picture 4" descr="1216004">
            <a:extLst>
              <a:ext uri="{FF2B5EF4-FFF2-40B4-BE49-F238E27FC236}">
                <a16:creationId xmlns:a16="http://schemas.microsoft.com/office/drawing/2014/main" id="{A337DB31-9268-49DF-9B4C-282F1788A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652963"/>
            <a:ext cx="7951787" cy="1152525"/>
          </a:xfrm>
          <a:prstGeom prst="rect">
            <a:avLst/>
          </a:prstGeom>
          <a:noFill/>
          <a:ln w="3175">
            <a:solidFill>
              <a:srgbClr val="000000"/>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8">
            <a:extLst>
              <a:ext uri="{FF2B5EF4-FFF2-40B4-BE49-F238E27FC236}">
                <a16:creationId xmlns:a16="http://schemas.microsoft.com/office/drawing/2014/main" id="{C03A7EAC-D3D4-4D57-A6B7-3A8F912C89D2}"/>
              </a:ext>
            </a:extLst>
          </p:cNvPr>
          <p:cNvSpPr>
            <a:spLocks noGrp="1" noChangeArrowheads="1"/>
          </p:cNvSpPr>
          <p:nvPr>
            <p:ph type="body" idx="4294967295"/>
          </p:nvPr>
        </p:nvSpPr>
        <p:spPr>
          <a:xfrm>
            <a:off x="827088" y="2954338"/>
            <a:ext cx="8101012" cy="2439987"/>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marL="0" indent="0" eaLnBrk="1" hangingPunct="1">
              <a:lnSpc>
                <a:spcPct val="140000"/>
              </a:lnSpc>
              <a:spcBef>
                <a:spcPct val="10000"/>
              </a:spcBef>
              <a:buClrTx/>
              <a:buFontTx/>
              <a:buNone/>
            </a:pPr>
            <a:r>
              <a:rPr lang="zh-CN" altLang="en-US" sz="2800"/>
              <a:t>        一个池塘，一块农田，一条河流，一片森林等都可以各自成为一个生态系统。地球上的全部生物及其无机环境的总和，构成地球上最大的生态系统</a:t>
            </a:r>
            <a:r>
              <a:rPr lang="en-US" altLang="zh-CN" sz="2800"/>
              <a:t>——</a:t>
            </a:r>
            <a:r>
              <a:rPr lang="zh-CN" altLang="en-US" sz="2800">
                <a:solidFill>
                  <a:srgbClr val="FF0000"/>
                </a:solidFill>
              </a:rPr>
              <a:t>生物圈</a:t>
            </a:r>
            <a:r>
              <a:rPr lang="zh-CN" altLang="en-US" sz="2800"/>
              <a:t>。</a:t>
            </a:r>
          </a:p>
        </p:txBody>
      </p:sp>
      <p:grpSp>
        <p:nvGrpSpPr>
          <p:cNvPr id="27651" name="Group 20">
            <a:extLst>
              <a:ext uri="{FF2B5EF4-FFF2-40B4-BE49-F238E27FC236}">
                <a16:creationId xmlns:a16="http://schemas.microsoft.com/office/drawing/2014/main" id="{B826816A-B53C-4233-8565-1E7489204344}"/>
              </a:ext>
            </a:extLst>
          </p:cNvPr>
          <p:cNvGrpSpPr>
            <a:grpSpLocks/>
          </p:cNvGrpSpPr>
          <p:nvPr/>
        </p:nvGrpSpPr>
        <p:grpSpPr bwMode="auto">
          <a:xfrm>
            <a:off x="684213" y="2978150"/>
            <a:ext cx="792162" cy="949325"/>
            <a:chOff x="1066" y="2211"/>
            <a:chExt cx="499" cy="598"/>
          </a:xfrm>
        </p:grpSpPr>
        <p:pic>
          <p:nvPicPr>
            <p:cNvPr id="27660" name="Picture 15" descr="1">
              <a:extLst>
                <a:ext uri="{FF2B5EF4-FFF2-40B4-BE49-F238E27FC236}">
                  <a16:creationId xmlns:a16="http://schemas.microsoft.com/office/drawing/2014/main" id="{80EA01FA-65DC-4760-B57A-F7A44A7D3531}"/>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1066" y="2211"/>
              <a:ext cx="499"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Text Box 17">
              <a:extLst>
                <a:ext uri="{FF2B5EF4-FFF2-40B4-BE49-F238E27FC236}">
                  <a16:creationId xmlns:a16="http://schemas.microsoft.com/office/drawing/2014/main" id="{B7CBE5C4-889F-4810-A1DC-690E95E722BA}"/>
                </a:ext>
              </a:extLst>
            </p:cNvPr>
            <p:cNvSpPr txBox="1">
              <a:spLocks noChangeArrowheads="1"/>
            </p:cNvSpPr>
            <p:nvPr/>
          </p:nvSpPr>
          <p:spPr bwMode="gray">
            <a:xfrm>
              <a:off x="1269" y="2273"/>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2</a:t>
              </a:r>
            </a:p>
          </p:txBody>
        </p:sp>
      </p:grpSp>
      <p:sp>
        <p:nvSpPr>
          <p:cNvPr id="27652" name="Rectangle 10">
            <a:extLst>
              <a:ext uri="{FF2B5EF4-FFF2-40B4-BE49-F238E27FC236}">
                <a16:creationId xmlns:a16="http://schemas.microsoft.com/office/drawing/2014/main" id="{5EB4D6FA-0AA1-4A44-89D9-5242796453E0}"/>
              </a:ext>
            </a:extLst>
          </p:cNvPr>
          <p:cNvSpPr>
            <a:spLocks noChangeArrowheads="1"/>
          </p:cNvSpPr>
          <p:nvPr/>
        </p:nvSpPr>
        <p:spPr bwMode="auto">
          <a:xfrm>
            <a:off x="698500" y="1484313"/>
            <a:ext cx="8121650"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pPr>
            <a:r>
              <a:rPr lang="zh-CN" altLang="en-US" sz="2800" b="1">
                <a:solidFill>
                  <a:srgbClr val="660066"/>
                </a:solidFill>
                <a:latin typeface="微软雅黑" panose="020B0503020204020204" pitchFamily="34" charset="-122"/>
                <a:ea typeface="微软雅黑" panose="020B0503020204020204" pitchFamily="34" charset="-122"/>
              </a:rPr>
              <a:t>        生物群落</a:t>
            </a:r>
            <a:r>
              <a:rPr lang="zh-CN" altLang="en-US" sz="2800" b="1">
                <a:latin typeface="微软雅黑" panose="020B0503020204020204" pitchFamily="34" charset="-122"/>
                <a:ea typeface="微软雅黑" panose="020B0503020204020204" pitchFamily="34" charset="-122"/>
              </a:rPr>
              <a:t>与</a:t>
            </a:r>
            <a:r>
              <a:rPr lang="zh-CN" altLang="en-US" sz="2800" b="1">
                <a:solidFill>
                  <a:srgbClr val="660066"/>
                </a:solidFill>
                <a:latin typeface="微软雅黑" panose="020B0503020204020204" pitchFamily="34" charset="-122"/>
                <a:ea typeface="微软雅黑" panose="020B0503020204020204" pitchFamily="34" charset="-122"/>
              </a:rPr>
              <a:t>无机环境</a:t>
            </a:r>
            <a:r>
              <a:rPr lang="zh-CN" altLang="en-US" sz="2800" b="1">
                <a:latin typeface="微软雅黑" panose="020B0503020204020204" pitchFamily="34" charset="-122"/>
                <a:ea typeface="微软雅黑" panose="020B0503020204020204" pitchFamily="34" charset="-122"/>
              </a:rPr>
              <a:t>相互作用而形成的统一整体，叫做</a:t>
            </a:r>
            <a:r>
              <a:rPr lang="zh-CN" altLang="en-US" sz="2800" b="1">
                <a:solidFill>
                  <a:srgbClr val="FF0000"/>
                </a:solidFill>
                <a:latin typeface="微软雅黑" panose="020B0503020204020204" pitchFamily="34" charset="-122"/>
                <a:ea typeface="微软雅黑" panose="020B0503020204020204" pitchFamily="34" charset="-122"/>
              </a:rPr>
              <a:t>生态系统</a:t>
            </a:r>
            <a:r>
              <a:rPr lang="zh-CN" altLang="en-US" sz="2800" b="1">
                <a:latin typeface="微软雅黑" panose="020B0503020204020204" pitchFamily="34" charset="-122"/>
                <a:ea typeface="微软雅黑" panose="020B0503020204020204" pitchFamily="34" charset="-122"/>
              </a:rPr>
              <a:t>。</a:t>
            </a:r>
          </a:p>
        </p:txBody>
      </p:sp>
      <p:grpSp>
        <p:nvGrpSpPr>
          <p:cNvPr id="27653" name="Group 19">
            <a:extLst>
              <a:ext uri="{FF2B5EF4-FFF2-40B4-BE49-F238E27FC236}">
                <a16:creationId xmlns:a16="http://schemas.microsoft.com/office/drawing/2014/main" id="{500A2F02-4E4C-4F50-B9E8-A999264910B0}"/>
              </a:ext>
            </a:extLst>
          </p:cNvPr>
          <p:cNvGrpSpPr>
            <a:grpSpLocks/>
          </p:cNvGrpSpPr>
          <p:nvPr/>
        </p:nvGrpSpPr>
        <p:grpSpPr bwMode="auto">
          <a:xfrm>
            <a:off x="684213" y="1585913"/>
            <a:ext cx="792162" cy="949325"/>
            <a:chOff x="1059" y="1671"/>
            <a:chExt cx="499" cy="598"/>
          </a:xfrm>
        </p:grpSpPr>
        <p:pic>
          <p:nvPicPr>
            <p:cNvPr id="27658" name="Picture 11" descr="1">
              <a:extLst>
                <a:ext uri="{FF2B5EF4-FFF2-40B4-BE49-F238E27FC236}">
                  <a16:creationId xmlns:a16="http://schemas.microsoft.com/office/drawing/2014/main" id="{64D2936B-CC6F-4921-BAAB-E5E31471405C}"/>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1059" y="1671"/>
              <a:ext cx="499"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Text Box 12">
              <a:extLst>
                <a:ext uri="{FF2B5EF4-FFF2-40B4-BE49-F238E27FC236}">
                  <a16:creationId xmlns:a16="http://schemas.microsoft.com/office/drawing/2014/main" id="{5C2F7FAC-0E6F-4E9F-8662-721C9BDC0071}"/>
                </a:ext>
              </a:extLst>
            </p:cNvPr>
            <p:cNvSpPr txBox="1">
              <a:spLocks noChangeArrowheads="1"/>
            </p:cNvSpPr>
            <p:nvPr/>
          </p:nvSpPr>
          <p:spPr bwMode="gray">
            <a:xfrm>
              <a:off x="1261" y="17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1</a:t>
              </a:r>
            </a:p>
          </p:txBody>
        </p:sp>
      </p:grpSp>
      <p:sp>
        <p:nvSpPr>
          <p:cNvPr id="27654" name="标题 2">
            <a:extLst>
              <a:ext uri="{FF2B5EF4-FFF2-40B4-BE49-F238E27FC236}">
                <a16:creationId xmlns:a16="http://schemas.microsoft.com/office/drawing/2014/main" id="{AC73CA1E-76AE-40C6-9281-D7BCF8EA0AED}"/>
              </a:ext>
            </a:extLst>
          </p:cNvPr>
          <p:cNvSpPr txBox="1">
            <a:spLocks noChangeArrowheads="1"/>
          </p:cNvSpPr>
          <p:nvPr/>
        </p:nvSpPr>
        <p:spPr bwMode="auto">
          <a:xfrm>
            <a:off x="315913" y="188913"/>
            <a:ext cx="8534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 indent="1588">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53975" indent="1588">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53975" indent="1588">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3pPr>
            <a:lvl4pPr marL="53975" indent="1588">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4pPr>
            <a:lvl5pPr marL="53975" indent="1588">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5pPr>
            <a:lvl6pPr marL="511175" indent="1588"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6pPr>
            <a:lvl7pPr marL="968375" indent="1588"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7pPr>
            <a:lvl8pPr marL="1425575" indent="1588"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8pPr>
            <a:lvl9pPr marL="1882775" indent="1588"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spcBef>
                <a:spcPct val="0"/>
              </a:spcBef>
              <a:spcAft>
                <a:spcPct val="0"/>
              </a:spcAft>
              <a:buClrTx/>
              <a:buFontTx/>
              <a:buNone/>
            </a:pPr>
            <a:r>
              <a:rPr lang="zh-CN" altLang="en-US" sz="4000">
                <a:solidFill>
                  <a:schemeClr val="bg2"/>
                </a:solidFill>
              </a:rPr>
              <a:t>一、生态系统的范围</a:t>
            </a:r>
          </a:p>
        </p:txBody>
      </p:sp>
      <p:pic>
        <p:nvPicPr>
          <p:cNvPr id="11" name="Picture 25" descr="1">
            <a:extLst>
              <a:ext uri="{FF2B5EF4-FFF2-40B4-BE49-F238E27FC236}">
                <a16:creationId xmlns:a16="http://schemas.microsoft.com/office/drawing/2014/main" id="{C9359DAC-207E-4D90-9772-27291198C69F}"/>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671513" y="5565775"/>
            <a:ext cx="792162"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26">
            <a:extLst>
              <a:ext uri="{FF2B5EF4-FFF2-40B4-BE49-F238E27FC236}">
                <a16:creationId xmlns:a16="http://schemas.microsoft.com/office/drawing/2014/main" id="{86B50BC0-4572-409F-9A8D-6A7660A41C75}"/>
              </a:ext>
            </a:extLst>
          </p:cNvPr>
          <p:cNvSpPr txBox="1">
            <a:spLocks noChangeArrowheads="1"/>
          </p:cNvSpPr>
          <p:nvPr/>
        </p:nvSpPr>
        <p:spPr bwMode="gray">
          <a:xfrm>
            <a:off x="993775" y="5700713"/>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3</a:t>
            </a:r>
          </a:p>
        </p:txBody>
      </p:sp>
      <p:sp>
        <p:nvSpPr>
          <p:cNvPr id="18" name="Text Box 27">
            <a:extLst>
              <a:ext uri="{FF2B5EF4-FFF2-40B4-BE49-F238E27FC236}">
                <a16:creationId xmlns:a16="http://schemas.microsoft.com/office/drawing/2014/main" id="{15C5F715-35FC-423B-AD51-AF780A1A0598}"/>
              </a:ext>
            </a:extLst>
          </p:cNvPr>
          <p:cNvSpPr txBox="1">
            <a:spLocks noChangeArrowheads="1"/>
          </p:cNvSpPr>
          <p:nvPr/>
        </p:nvSpPr>
        <p:spPr bwMode="auto">
          <a:xfrm>
            <a:off x="993775" y="5614988"/>
            <a:ext cx="7380288"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40000"/>
              </a:lnSpc>
              <a:spcBef>
                <a:spcPct val="10000"/>
              </a:spcBef>
            </a:pPr>
            <a:r>
              <a:rPr lang="zh-CN" altLang="en-US" sz="2800" b="1">
                <a:latin typeface="微软雅黑" panose="020B0503020204020204" pitchFamily="34" charset="-122"/>
                <a:ea typeface="微软雅黑" panose="020B0503020204020204" pitchFamily="34" charset="-122"/>
              </a:rPr>
              <a:t>可分成自然生态系统和人工生态系统。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pic_7192">
            <a:extLst>
              <a:ext uri="{FF2B5EF4-FFF2-40B4-BE49-F238E27FC236}">
                <a16:creationId xmlns:a16="http://schemas.microsoft.com/office/drawing/2014/main" id="{76231FCD-F284-465E-B308-E037F2A4B80F}"/>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655888" y="161925"/>
            <a:ext cx="6524625"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圆角 3">
            <a:extLst>
              <a:ext uri="{FF2B5EF4-FFF2-40B4-BE49-F238E27FC236}">
                <a16:creationId xmlns:a16="http://schemas.microsoft.com/office/drawing/2014/main" id="{5B64944C-C530-4CE1-900F-1F235D6D5749}"/>
              </a:ext>
            </a:extLst>
          </p:cNvPr>
          <p:cNvSpPr/>
          <p:nvPr/>
        </p:nvSpPr>
        <p:spPr>
          <a:xfrm>
            <a:off x="3995738" y="688975"/>
            <a:ext cx="2232025" cy="652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40" name="Rectangle 4">
            <a:extLst>
              <a:ext uri="{FF2B5EF4-FFF2-40B4-BE49-F238E27FC236}">
                <a16:creationId xmlns:a16="http://schemas.microsoft.com/office/drawing/2014/main" id="{82139ED0-2355-4FC4-9682-8C60F8B96A54}"/>
              </a:ext>
            </a:extLst>
          </p:cNvPr>
          <p:cNvSpPr>
            <a:spLocks noChangeArrowheads="1"/>
          </p:cNvSpPr>
          <p:nvPr/>
        </p:nvSpPr>
        <p:spPr bwMode="auto">
          <a:xfrm>
            <a:off x="68263" y="1700213"/>
            <a:ext cx="2700337"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zh-CN" sz="2800" b="1">
                <a:latin typeface="微软雅黑" panose="020B0503020204020204" pitchFamily="34" charset="-122"/>
                <a:ea typeface="微软雅黑" panose="020B0503020204020204" pitchFamily="34" charset="-122"/>
              </a:rPr>
              <a:t>碳是有机</a:t>
            </a:r>
            <a:r>
              <a:rPr lang="zh-CN" altLang="en-US" sz="2800" b="1">
                <a:latin typeface="微软雅黑" panose="020B0503020204020204" pitchFamily="34" charset="-122"/>
                <a:ea typeface="微软雅黑" panose="020B0503020204020204" pitchFamily="34" charset="-122"/>
              </a:rPr>
              <a:t>化合物</a:t>
            </a:r>
            <a:r>
              <a:rPr lang="zh-CN" altLang="zh-CN" sz="2800" b="1">
                <a:latin typeface="微软雅黑" panose="020B0503020204020204" pitchFamily="34" charset="-122"/>
                <a:ea typeface="微软雅黑" panose="020B0503020204020204" pitchFamily="34" charset="-122"/>
              </a:rPr>
              <a:t>的“基本骨架”，没有碳就没有生命。碳在无机环境与生物群落之间是以</a:t>
            </a:r>
            <a:r>
              <a:rPr lang="zh-CN" altLang="zh-CN" sz="2800" b="1">
                <a:solidFill>
                  <a:srgbClr val="FF0000"/>
                </a:solidFill>
                <a:latin typeface="微软雅黑" panose="020B0503020204020204" pitchFamily="34" charset="-122"/>
                <a:ea typeface="微软雅黑" panose="020B0503020204020204" pitchFamily="34" charset="-122"/>
              </a:rPr>
              <a:t>CO</a:t>
            </a:r>
            <a:r>
              <a:rPr lang="zh-CN" altLang="zh-CN" sz="2800" b="1" baseline="-25000">
                <a:solidFill>
                  <a:srgbClr val="FF0000"/>
                </a:solidFill>
                <a:latin typeface="微软雅黑" panose="020B0503020204020204" pitchFamily="34" charset="-122"/>
                <a:ea typeface="微软雅黑" panose="020B0503020204020204" pitchFamily="34" charset="-122"/>
              </a:rPr>
              <a:t>2</a:t>
            </a:r>
            <a:r>
              <a:rPr lang="zh-CN" altLang="zh-CN" sz="2800" b="1">
                <a:latin typeface="微软雅黑" panose="020B0503020204020204" pitchFamily="34" charset="-122"/>
                <a:ea typeface="微软雅黑" panose="020B0503020204020204" pitchFamily="34" charset="-122"/>
              </a:rPr>
              <a:t>的形式进行循环的。</a:t>
            </a:r>
          </a:p>
        </p:txBody>
      </p:sp>
      <p:sp>
        <p:nvSpPr>
          <p:cNvPr id="2" name="矩形 1">
            <a:extLst>
              <a:ext uri="{FF2B5EF4-FFF2-40B4-BE49-F238E27FC236}">
                <a16:creationId xmlns:a16="http://schemas.microsoft.com/office/drawing/2014/main" id="{308EEB65-272E-43B8-A15B-1F5D282ACD22}"/>
              </a:ext>
            </a:extLst>
          </p:cNvPr>
          <p:cNvSpPr/>
          <p:nvPr/>
        </p:nvSpPr>
        <p:spPr>
          <a:xfrm>
            <a:off x="467544" y="304200"/>
            <a:ext cx="1914238" cy="769441"/>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zh-CN" altLang="en-US" sz="4400" b="1" dirty="0">
                <a:solidFill>
                  <a:schemeClr val="tx1"/>
                </a:solidFill>
                <a:latin typeface="微软雅黑" panose="020B0503020204020204" pitchFamily="34" charset="-122"/>
                <a:ea typeface="微软雅黑" panose="020B0503020204020204" pitchFamily="34" charset="-122"/>
              </a:rPr>
              <a:t>碳循环</a:t>
            </a:r>
            <a:endParaRPr lang="zh-CN" altLang="en-US" sz="4400" dirty="0"/>
          </a:p>
        </p:txBody>
      </p:sp>
      <p:sp>
        <p:nvSpPr>
          <p:cNvPr id="15368" name="文本框 2">
            <a:extLst>
              <a:ext uri="{FF2B5EF4-FFF2-40B4-BE49-F238E27FC236}">
                <a16:creationId xmlns:a16="http://schemas.microsoft.com/office/drawing/2014/main" id="{26647631-32D2-4101-A7FF-363CE99605B7}"/>
              </a:ext>
            </a:extLst>
          </p:cNvPr>
          <p:cNvSpPr txBox="1">
            <a:spLocks noChangeArrowheads="1"/>
          </p:cNvSpPr>
          <p:nvPr/>
        </p:nvSpPr>
        <p:spPr bwMode="auto">
          <a:xfrm>
            <a:off x="3924300" y="830263"/>
            <a:ext cx="2376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b="1">
                <a:latin typeface="微软雅黑" panose="020B0503020204020204" pitchFamily="34" charset="-122"/>
                <a:ea typeface="微软雅黑" panose="020B0503020204020204" pitchFamily="34" charset="-122"/>
              </a:rPr>
              <a:t>大气中的</a:t>
            </a:r>
            <a:r>
              <a:rPr lang="en-US" altLang="zh-CN" sz="2000" b="1">
                <a:latin typeface="微软雅黑" panose="020B0503020204020204" pitchFamily="34" charset="-122"/>
                <a:ea typeface="微软雅黑" panose="020B0503020204020204" pitchFamily="34" charset="-122"/>
              </a:rPr>
              <a:t>CO</a:t>
            </a:r>
            <a:r>
              <a:rPr lang="en-US" altLang="zh-CN" sz="2000" b="1" baseline="-25000">
                <a:latin typeface="微软雅黑" panose="020B0503020204020204" pitchFamily="34" charset="-122"/>
                <a:ea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rPr>
              <a:t>库</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1F29A6FD-65EE-4771-A27E-36A2ACBF6B21}"/>
              </a:ext>
            </a:extLst>
          </p:cNvPr>
          <p:cNvGrpSpPr>
            <a:grpSpLocks/>
          </p:cNvGrpSpPr>
          <p:nvPr/>
        </p:nvGrpSpPr>
        <p:grpSpPr bwMode="auto">
          <a:xfrm>
            <a:off x="684213" y="1425575"/>
            <a:ext cx="9070975" cy="4740275"/>
            <a:chOff x="340" y="300"/>
            <a:chExt cx="5805" cy="3442"/>
          </a:xfrm>
        </p:grpSpPr>
        <p:sp>
          <p:nvSpPr>
            <p:cNvPr id="16393" name="Text Box 3">
              <a:extLst>
                <a:ext uri="{FF2B5EF4-FFF2-40B4-BE49-F238E27FC236}">
                  <a16:creationId xmlns:a16="http://schemas.microsoft.com/office/drawing/2014/main" id="{F579C4B6-C8A0-44D4-9956-AAA8DDD1E698}"/>
                </a:ext>
              </a:extLst>
            </p:cNvPr>
            <p:cNvSpPr txBox="1">
              <a:spLocks noChangeArrowheads="1"/>
            </p:cNvSpPr>
            <p:nvPr/>
          </p:nvSpPr>
          <p:spPr bwMode="auto">
            <a:xfrm>
              <a:off x="4422" y="1253"/>
              <a:ext cx="1723"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t>⑦</a:t>
              </a:r>
            </a:p>
          </p:txBody>
        </p:sp>
        <p:grpSp>
          <p:nvGrpSpPr>
            <p:cNvPr id="16394" name="Group 4">
              <a:extLst>
                <a:ext uri="{FF2B5EF4-FFF2-40B4-BE49-F238E27FC236}">
                  <a16:creationId xmlns:a16="http://schemas.microsoft.com/office/drawing/2014/main" id="{F220DE74-E4F9-47D8-A181-03ADAAD71E78}"/>
                </a:ext>
              </a:extLst>
            </p:cNvPr>
            <p:cNvGrpSpPr>
              <a:grpSpLocks/>
            </p:cNvGrpSpPr>
            <p:nvPr/>
          </p:nvGrpSpPr>
          <p:grpSpPr bwMode="auto">
            <a:xfrm>
              <a:off x="340" y="300"/>
              <a:ext cx="5216" cy="3442"/>
              <a:chOff x="340" y="300"/>
              <a:chExt cx="5216" cy="3442"/>
            </a:xfrm>
          </p:grpSpPr>
          <p:sp>
            <p:nvSpPr>
              <p:cNvPr id="16395" name="Text Box 5">
                <a:extLst>
                  <a:ext uri="{FF2B5EF4-FFF2-40B4-BE49-F238E27FC236}">
                    <a16:creationId xmlns:a16="http://schemas.microsoft.com/office/drawing/2014/main" id="{F4871C4E-AF28-4574-BBD5-A9AC83CEF6A0}"/>
                  </a:ext>
                </a:extLst>
              </p:cNvPr>
              <p:cNvSpPr txBox="1">
                <a:spLocks noChangeArrowheads="1"/>
              </p:cNvSpPr>
              <p:nvPr/>
            </p:nvSpPr>
            <p:spPr bwMode="auto">
              <a:xfrm>
                <a:off x="1791" y="300"/>
                <a:ext cx="372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 </a:t>
                </a:r>
                <a:r>
                  <a:rPr lang="zh-CN" altLang="en-US" sz="3600" b="1"/>
                  <a:t>大气中的</a:t>
                </a:r>
                <a:r>
                  <a:rPr lang="en-US" altLang="zh-CN" sz="3600" b="1"/>
                  <a:t>CO</a:t>
                </a:r>
                <a:r>
                  <a:rPr lang="en-US" altLang="zh-CN" sz="3600" b="1" baseline="-25000"/>
                  <a:t>2</a:t>
                </a:r>
              </a:p>
            </p:txBody>
          </p:sp>
          <p:sp>
            <p:nvSpPr>
              <p:cNvPr id="16396" name="Text Box 6">
                <a:extLst>
                  <a:ext uri="{FF2B5EF4-FFF2-40B4-BE49-F238E27FC236}">
                    <a16:creationId xmlns:a16="http://schemas.microsoft.com/office/drawing/2014/main" id="{13CCBE7F-E985-45E5-87AE-AF2003130AA1}"/>
                  </a:ext>
                </a:extLst>
              </p:cNvPr>
              <p:cNvSpPr txBox="1">
                <a:spLocks noChangeArrowheads="1"/>
              </p:cNvSpPr>
              <p:nvPr/>
            </p:nvSpPr>
            <p:spPr bwMode="auto">
              <a:xfrm>
                <a:off x="1655" y="1206"/>
                <a:ext cx="2359"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3600" b="1"/>
                  <a:t>C        A         B </a:t>
                </a:r>
              </a:p>
            </p:txBody>
          </p:sp>
          <p:sp>
            <p:nvSpPr>
              <p:cNvPr id="16397" name="Text Box 7">
                <a:extLst>
                  <a:ext uri="{FF2B5EF4-FFF2-40B4-BE49-F238E27FC236}">
                    <a16:creationId xmlns:a16="http://schemas.microsoft.com/office/drawing/2014/main" id="{4E209352-61D8-4F4E-A102-532ED2B22B37}"/>
                  </a:ext>
                </a:extLst>
              </p:cNvPr>
              <p:cNvSpPr txBox="1">
                <a:spLocks noChangeArrowheads="1"/>
              </p:cNvSpPr>
              <p:nvPr/>
            </p:nvSpPr>
            <p:spPr bwMode="auto">
              <a:xfrm>
                <a:off x="1655" y="2023"/>
                <a:ext cx="136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3600" b="1"/>
                  <a:t>D</a:t>
                </a:r>
              </a:p>
            </p:txBody>
          </p:sp>
          <p:sp>
            <p:nvSpPr>
              <p:cNvPr id="16398" name="Text Box 8">
                <a:extLst>
                  <a:ext uri="{FF2B5EF4-FFF2-40B4-BE49-F238E27FC236}">
                    <a16:creationId xmlns:a16="http://schemas.microsoft.com/office/drawing/2014/main" id="{5CE767C7-C9EB-4472-9EA1-659F8C97138D}"/>
                  </a:ext>
                </a:extLst>
              </p:cNvPr>
              <p:cNvSpPr txBox="1">
                <a:spLocks noChangeArrowheads="1"/>
              </p:cNvSpPr>
              <p:nvPr/>
            </p:nvSpPr>
            <p:spPr bwMode="auto">
              <a:xfrm>
                <a:off x="3742" y="1978"/>
                <a:ext cx="1814"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b="1"/>
                  <a:t>煤、石油等</a:t>
                </a:r>
              </a:p>
            </p:txBody>
          </p:sp>
          <p:sp>
            <p:nvSpPr>
              <p:cNvPr id="16399" name="Rectangle 9">
                <a:extLst>
                  <a:ext uri="{FF2B5EF4-FFF2-40B4-BE49-F238E27FC236}">
                    <a16:creationId xmlns:a16="http://schemas.microsoft.com/office/drawing/2014/main" id="{E57AE242-1FCE-4B57-9161-46571E6472E5}"/>
                  </a:ext>
                </a:extLst>
              </p:cNvPr>
              <p:cNvSpPr>
                <a:spLocks noChangeArrowheads="1"/>
              </p:cNvSpPr>
              <p:nvPr/>
            </p:nvSpPr>
            <p:spPr bwMode="auto">
              <a:xfrm>
                <a:off x="703" y="1286"/>
                <a:ext cx="378"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t>⑥</a:t>
                </a:r>
              </a:p>
            </p:txBody>
          </p:sp>
          <p:sp>
            <p:nvSpPr>
              <p:cNvPr id="16400" name="Line 10">
                <a:extLst>
                  <a:ext uri="{FF2B5EF4-FFF2-40B4-BE49-F238E27FC236}">
                    <a16:creationId xmlns:a16="http://schemas.microsoft.com/office/drawing/2014/main" id="{05CB60C6-FB7D-4DDE-92E0-87F2A65D1747}"/>
                  </a:ext>
                </a:extLst>
              </p:cNvPr>
              <p:cNvSpPr>
                <a:spLocks noChangeShapeType="1"/>
              </p:cNvSpPr>
              <p:nvPr/>
            </p:nvSpPr>
            <p:spPr bwMode="auto">
              <a:xfrm flipV="1">
                <a:off x="1791" y="845"/>
                <a:ext cx="545"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1" name="Line 11">
                <a:extLst>
                  <a:ext uri="{FF2B5EF4-FFF2-40B4-BE49-F238E27FC236}">
                    <a16:creationId xmlns:a16="http://schemas.microsoft.com/office/drawing/2014/main" id="{245264DD-371A-4D6C-A1BC-66E749937BD0}"/>
                  </a:ext>
                </a:extLst>
              </p:cNvPr>
              <p:cNvSpPr>
                <a:spLocks noChangeShapeType="1"/>
              </p:cNvSpPr>
              <p:nvPr/>
            </p:nvSpPr>
            <p:spPr bwMode="auto">
              <a:xfrm>
                <a:off x="4649" y="2069"/>
                <a:ext cx="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2" name="Line 12">
                <a:extLst>
                  <a:ext uri="{FF2B5EF4-FFF2-40B4-BE49-F238E27FC236}">
                    <a16:creationId xmlns:a16="http://schemas.microsoft.com/office/drawing/2014/main" id="{49E524E0-41FB-4EC1-8183-6E90B93464B0}"/>
                  </a:ext>
                </a:extLst>
              </p:cNvPr>
              <p:cNvSpPr>
                <a:spLocks noChangeShapeType="1"/>
              </p:cNvSpPr>
              <p:nvPr/>
            </p:nvSpPr>
            <p:spPr bwMode="auto">
              <a:xfrm flipV="1">
                <a:off x="4604" y="1616"/>
                <a:ext cx="0" cy="3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3" name="Line 13">
                <a:extLst>
                  <a:ext uri="{FF2B5EF4-FFF2-40B4-BE49-F238E27FC236}">
                    <a16:creationId xmlns:a16="http://schemas.microsoft.com/office/drawing/2014/main" id="{FAF0E2C8-DB8F-4070-92F7-C50A258A96AB}"/>
                  </a:ext>
                </a:extLst>
              </p:cNvPr>
              <p:cNvSpPr>
                <a:spLocks noChangeShapeType="1"/>
              </p:cNvSpPr>
              <p:nvPr/>
            </p:nvSpPr>
            <p:spPr bwMode="auto">
              <a:xfrm>
                <a:off x="460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4" name="Line 14">
                <a:extLst>
                  <a:ext uri="{FF2B5EF4-FFF2-40B4-BE49-F238E27FC236}">
                    <a16:creationId xmlns:a16="http://schemas.microsoft.com/office/drawing/2014/main" id="{2C973F93-2576-4C69-938C-6E8D74DFED3C}"/>
                  </a:ext>
                </a:extLst>
              </p:cNvPr>
              <p:cNvSpPr>
                <a:spLocks noChangeShapeType="1"/>
              </p:cNvSpPr>
              <p:nvPr/>
            </p:nvSpPr>
            <p:spPr bwMode="auto">
              <a:xfrm flipH="1">
                <a:off x="3742" y="527"/>
                <a:ext cx="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5" name="Line 15">
                <a:extLst>
                  <a:ext uri="{FF2B5EF4-FFF2-40B4-BE49-F238E27FC236}">
                    <a16:creationId xmlns:a16="http://schemas.microsoft.com/office/drawing/2014/main" id="{A16EBAF1-B43A-459C-8EC8-614ADBCECDEF}"/>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6" name="Line 16">
                <a:extLst>
                  <a:ext uri="{FF2B5EF4-FFF2-40B4-BE49-F238E27FC236}">
                    <a16:creationId xmlns:a16="http://schemas.microsoft.com/office/drawing/2014/main" id="{BAB72B94-3BE5-48CB-9A9F-F9F2996A2ECB}"/>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7" name="Line 17">
                <a:extLst>
                  <a:ext uri="{FF2B5EF4-FFF2-40B4-BE49-F238E27FC236}">
                    <a16:creationId xmlns:a16="http://schemas.microsoft.com/office/drawing/2014/main" id="{F0EFAF4D-FF98-422A-A692-5E4DE106750F}"/>
                  </a:ext>
                </a:extLst>
              </p:cNvPr>
              <p:cNvSpPr>
                <a:spLocks noChangeShapeType="1"/>
              </p:cNvSpPr>
              <p:nvPr/>
            </p:nvSpPr>
            <p:spPr bwMode="auto">
              <a:xfrm flipV="1">
                <a:off x="88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8" name="Line 18">
                <a:extLst>
                  <a:ext uri="{FF2B5EF4-FFF2-40B4-BE49-F238E27FC236}">
                    <a16:creationId xmlns:a16="http://schemas.microsoft.com/office/drawing/2014/main" id="{649D0148-121B-41BD-8A23-53A07C6A04A1}"/>
                  </a:ext>
                </a:extLst>
              </p:cNvPr>
              <p:cNvSpPr>
                <a:spLocks noChangeShapeType="1"/>
              </p:cNvSpPr>
              <p:nvPr/>
            </p:nvSpPr>
            <p:spPr bwMode="auto">
              <a:xfrm>
                <a:off x="884" y="527"/>
                <a:ext cx="99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9" name="Line 19">
                <a:extLst>
                  <a:ext uri="{FF2B5EF4-FFF2-40B4-BE49-F238E27FC236}">
                    <a16:creationId xmlns:a16="http://schemas.microsoft.com/office/drawing/2014/main" id="{3637AB48-3632-42FC-A522-CA536D13C853}"/>
                  </a:ext>
                </a:extLst>
              </p:cNvPr>
              <p:cNvSpPr>
                <a:spLocks noChangeShapeType="1"/>
              </p:cNvSpPr>
              <p:nvPr/>
            </p:nvSpPr>
            <p:spPr bwMode="auto">
              <a:xfrm flipV="1">
                <a:off x="2653" y="799"/>
                <a:ext cx="0" cy="4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0" name="Line 20">
                <a:extLst>
                  <a:ext uri="{FF2B5EF4-FFF2-40B4-BE49-F238E27FC236}">
                    <a16:creationId xmlns:a16="http://schemas.microsoft.com/office/drawing/2014/main" id="{D25A4EB0-64B7-49D2-B160-E34224688324}"/>
                  </a:ext>
                </a:extLst>
              </p:cNvPr>
              <p:cNvSpPr>
                <a:spLocks noChangeShapeType="1"/>
              </p:cNvSpPr>
              <p:nvPr/>
            </p:nvSpPr>
            <p:spPr bwMode="auto">
              <a:xfrm flipH="1" flipV="1">
                <a:off x="3288" y="799"/>
                <a:ext cx="272"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1" name="Line 21">
                <a:extLst>
                  <a:ext uri="{FF2B5EF4-FFF2-40B4-BE49-F238E27FC236}">
                    <a16:creationId xmlns:a16="http://schemas.microsoft.com/office/drawing/2014/main" id="{F6EB14B3-93C6-4CDE-8D6C-34AD7FBED3F2}"/>
                  </a:ext>
                </a:extLst>
              </p:cNvPr>
              <p:cNvSpPr>
                <a:spLocks noChangeShapeType="1"/>
              </p:cNvSpPr>
              <p:nvPr/>
            </p:nvSpPr>
            <p:spPr bwMode="auto">
              <a:xfrm>
                <a:off x="3334" y="754"/>
                <a:ext cx="318"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Line 22">
                <a:extLst>
                  <a:ext uri="{FF2B5EF4-FFF2-40B4-BE49-F238E27FC236}">
                    <a16:creationId xmlns:a16="http://schemas.microsoft.com/office/drawing/2014/main" id="{400F11AE-8BF6-4772-9559-DD332E7C1DC3}"/>
                  </a:ext>
                </a:extLst>
              </p:cNvPr>
              <p:cNvSpPr>
                <a:spLocks noChangeShapeType="1"/>
              </p:cNvSpPr>
              <p:nvPr/>
            </p:nvSpPr>
            <p:spPr bwMode="auto">
              <a:xfrm flipH="1">
                <a:off x="1973" y="1570"/>
                <a:ext cx="680" cy="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3" name="Line 23">
                <a:extLst>
                  <a:ext uri="{FF2B5EF4-FFF2-40B4-BE49-F238E27FC236}">
                    <a16:creationId xmlns:a16="http://schemas.microsoft.com/office/drawing/2014/main" id="{AE83E455-A061-4E7F-B845-5389CC8950C3}"/>
                  </a:ext>
                </a:extLst>
              </p:cNvPr>
              <p:cNvSpPr>
                <a:spLocks noChangeShapeType="1"/>
              </p:cNvSpPr>
              <p:nvPr/>
            </p:nvSpPr>
            <p:spPr bwMode="auto">
              <a:xfrm flipH="1">
                <a:off x="2018" y="1525"/>
                <a:ext cx="1542"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4" name="Line 24">
                <a:extLst>
                  <a:ext uri="{FF2B5EF4-FFF2-40B4-BE49-F238E27FC236}">
                    <a16:creationId xmlns:a16="http://schemas.microsoft.com/office/drawing/2014/main" id="{B1C57798-C019-4C05-B456-82A6243F2453}"/>
                  </a:ext>
                </a:extLst>
              </p:cNvPr>
              <p:cNvSpPr>
                <a:spLocks noChangeShapeType="1"/>
              </p:cNvSpPr>
              <p:nvPr/>
            </p:nvSpPr>
            <p:spPr bwMode="auto">
              <a:xfrm flipH="1">
                <a:off x="1973" y="1389"/>
                <a:ext cx="5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5" name="Line 25">
                <a:extLst>
                  <a:ext uri="{FF2B5EF4-FFF2-40B4-BE49-F238E27FC236}">
                    <a16:creationId xmlns:a16="http://schemas.microsoft.com/office/drawing/2014/main" id="{0AA915DC-8DD7-41F9-89AE-DE391C954FF3}"/>
                  </a:ext>
                </a:extLst>
              </p:cNvPr>
              <p:cNvSpPr>
                <a:spLocks noChangeShapeType="1"/>
              </p:cNvSpPr>
              <p:nvPr/>
            </p:nvSpPr>
            <p:spPr bwMode="auto">
              <a:xfrm flipH="1" flipV="1">
                <a:off x="2789" y="1389"/>
                <a:ext cx="63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6" name="Line 26">
                <a:extLst>
                  <a:ext uri="{FF2B5EF4-FFF2-40B4-BE49-F238E27FC236}">
                    <a16:creationId xmlns:a16="http://schemas.microsoft.com/office/drawing/2014/main" id="{E09D4CCE-FD50-4C5A-A6A3-8269A584C3E1}"/>
                  </a:ext>
                </a:extLst>
              </p:cNvPr>
              <p:cNvSpPr>
                <a:spLocks noChangeShapeType="1"/>
              </p:cNvSpPr>
              <p:nvPr/>
            </p:nvSpPr>
            <p:spPr bwMode="auto">
              <a:xfrm>
                <a:off x="1791" y="1570"/>
                <a:ext cx="0" cy="5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7" name="Rectangle 27">
                <a:extLst>
                  <a:ext uri="{FF2B5EF4-FFF2-40B4-BE49-F238E27FC236}">
                    <a16:creationId xmlns:a16="http://schemas.microsoft.com/office/drawing/2014/main" id="{31DE450A-557F-4B82-81B7-F94229CD9559}"/>
                  </a:ext>
                </a:extLst>
              </p:cNvPr>
              <p:cNvSpPr>
                <a:spLocks noChangeArrowheads="1"/>
              </p:cNvSpPr>
              <p:nvPr/>
            </p:nvSpPr>
            <p:spPr bwMode="auto">
              <a:xfrm>
                <a:off x="2640" y="776"/>
                <a:ext cx="37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①</a:t>
                </a:r>
              </a:p>
            </p:txBody>
          </p:sp>
          <p:sp>
            <p:nvSpPr>
              <p:cNvPr id="16418" name="Rectangle 28">
                <a:extLst>
                  <a:ext uri="{FF2B5EF4-FFF2-40B4-BE49-F238E27FC236}">
                    <a16:creationId xmlns:a16="http://schemas.microsoft.com/office/drawing/2014/main" id="{98DDD27C-5062-4B5A-904C-E9D93470D04D}"/>
                  </a:ext>
                </a:extLst>
              </p:cNvPr>
              <p:cNvSpPr>
                <a:spLocks noChangeArrowheads="1"/>
              </p:cNvSpPr>
              <p:nvPr/>
            </p:nvSpPr>
            <p:spPr bwMode="auto">
              <a:xfrm>
                <a:off x="3061" y="798"/>
                <a:ext cx="31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②</a:t>
                </a:r>
              </a:p>
            </p:txBody>
          </p:sp>
          <p:sp>
            <p:nvSpPr>
              <p:cNvPr id="16419" name="Rectangle 29">
                <a:extLst>
                  <a:ext uri="{FF2B5EF4-FFF2-40B4-BE49-F238E27FC236}">
                    <a16:creationId xmlns:a16="http://schemas.microsoft.com/office/drawing/2014/main" id="{9420A737-C135-4808-B7D3-E39E960820F2}"/>
                  </a:ext>
                </a:extLst>
              </p:cNvPr>
              <p:cNvSpPr>
                <a:spLocks noChangeArrowheads="1"/>
              </p:cNvSpPr>
              <p:nvPr/>
            </p:nvSpPr>
            <p:spPr bwMode="auto">
              <a:xfrm>
                <a:off x="3467" y="754"/>
                <a:ext cx="37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③</a:t>
                </a:r>
              </a:p>
            </p:txBody>
          </p:sp>
          <p:sp>
            <p:nvSpPr>
              <p:cNvPr id="16420" name="Rectangle 30">
                <a:extLst>
                  <a:ext uri="{FF2B5EF4-FFF2-40B4-BE49-F238E27FC236}">
                    <a16:creationId xmlns:a16="http://schemas.microsoft.com/office/drawing/2014/main" id="{F5E282A0-C6A9-43C1-906E-4FF6176F8F6C}"/>
                  </a:ext>
                </a:extLst>
              </p:cNvPr>
              <p:cNvSpPr>
                <a:spLocks noChangeArrowheads="1"/>
              </p:cNvSpPr>
              <p:nvPr/>
            </p:nvSpPr>
            <p:spPr bwMode="auto">
              <a:xfrm>
                <a:off x="1743" y="754"/>
                <a:ext cx="37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④</a:t>
                </a:r>
              </a:p>
            </p:txBody>
          </p:sp>
          <p:sp>
            <p:nvSpPr>
              <p:cNvPr id="16421" name="Line 31">
                <a:extLst>
                  <a:ext uri="{FF2B5EF4-FFF2-40B4-BE49-F238E27FC236}">
                    <a16:creationId xmlns:a16="http://schemas.microsoft.com/office/drawing/2014/main" id="{AEE01810-A36D-441F-873D-A6959C463A66}"/>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2" name="Line 32">
                <a:extLst>
                  <a:ext uri="{FF2B5EF4-FFF2-40B4-BE49-F238E27FC236}">
                    <a16:creationId xmlns:a16="http://schemas.microsoft.com/office/drawing/2014/main" id="{0C169342-D847-4176-AF8E-A9F02FD62706}"/>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3" name="Line 33">
                <a:extLst>
                  <a:ext uri="{FF2B5EF4-FFF2-40B4-BE49-F238E27FC236}">
                    <a16:creationId xmlns:a16="http://schemas.microsoft.com/office/drawing/2014/main" id="{C040FD09-5EA8-4038-9DA2-2DFDAE62FB0D}"/>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4" name="Line 34">
                <a:extLst>
                  <a:ext uri="{FF2B5EF4-FFF2-40B4-BE49-F238E27FC236}">
                    <a16:creationId xmlns:a16="http://schemas.microsoft.com/office/drawing/2014/main" id="{0542891A-EC6A-4093-BAC5-8DCD9B36AE19}"/>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425" name="Group 35">
                <a:extLst>
                  <a:ext uri="{FF2B5EF4-FFF2-40B4-BE49-F238E27FC236}">
                    <a16:creationId xmlns:a16="http://schemas.microsoft.com/office/drawing/2014/main" id="{5AD343CE-7F0E-42D4-AF2C-A7481F855B6E}"/>
                  </a:ext>
                </a:extLst>
              </p:cNvPr>
              <p:cNvGrpSpPr>
                <a:grpSpLocks/>
              </p:cNvGrpSpPr>
              <p:nvPr/>
            </p:nvGrpSpPr>
            <p:grpSpPr bwMode="auto">
              <a:xfrm>
                <a:off x="884" y="1616"/>
                <a:ext cx="817" cy="635"/>
                <a:chOff x="884" y="1616"/>
                <a:chExt cx="817" cy="635"/>
              </a:xfrm>
            </p:grpSpPr>
            <p:sp>
              <p:nvSpPr>
                <p:cNvPr id="16439" name="Line 36">
                  <a:extLst>
                    <a:ext uri="{FF2B5EF4-FFF2-40B4-BE49-F238E27FC236}">
                      <a16:creationId xmlns:a16="http://schemas.microsoft.com/office/drawing/2014/main" id="{25FEF99D-EF8A-456D-8614-3D1A1DB601B0}"/>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0" name="Line 37">
                  <a:extLst>
                    <a:ext uri="{FF2B5EF4-FFF2-40B4-BE49-F238E27FC236}">
                      <a16:creationId xmlns:a16="http://schemas.microsoft.com/office/drawing/2014/main" id="{858703C1-40CD-4172-8F8B-DA57B1C69B8C}"/>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426" name="Group 38">
                <a:extLst>
                  <a:ext uri="{FF2B5EF4-FFF2-40B4-BE49-F238E27FC236}">
                    <a16:creationId xmlns:a16="http://schemas.microsoft.com/office/drawing/2014/main" id="{212C7BC9-6E14-4285-A197-C54947B5C552}"/>
                  </a:ext>
                </a:extLst>
              </p:cNvPr>
              <p:cNvGrpSpPr>
                <a:grpSpLocks/>
              </p:cNvGrpSpPr>
              <p:nvPr/>
            </p:nvGrpSpPr>
            <p:grpSpPr bwMode="auto">
              <a:xfrm>
                <a:off x="884" y="527"/>
                <a:ext cx="998" cy="771"/>
                <a:chOff x="884" y="527"/>
                <a:chExt cx="998" cy="771"/>
              </a:xfrm>
            </p:grpSpPr>
            <p:sp>
              <p:nvSpPr>
                <p:cNvPr id="16437" name="Line 39">
                  <a:extLst>
                    <a:ext uri="{FF2B5EF4-FFF2-40B4-BE49-F238E27FC236}">
                      <a16:creationId xmlns:a16="http://schemas.microsoft.com/office/drawing/2014/main" id="{2D7FB874-C6BB-44A3-88D9-DF110932663F}"/>
                    </a:ext>
                  </a:extLst>
                </p:cNvPr>
                <p:cNvSpPr>
                  <a:spLocks noChangeShapeType="1"/>
                </p:cNvSpPr>
                <p:nvPr/>
              </p:nvSpPr>
              <p:spPr bwMode="auto">
                <a:xfrm flipV="1">
                  <a:off x="88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8" name="Line 40">
                  <a:extLst>
                    <a:ext uri="{FF2B5EF4-FFF2-40B4-BE49-F238E27FC236}">
                      <a16:creationId xmlns:a16="http://schemas.microsoft.com/office/drawing/2014/main" id="{F30E3860-D8F2-46A2-9AB4-EF8DC834D762}"/>
                    </a:ext>
                  </a:extLst>
                </p:cNvPr>
                <p:cNvSpPr>
                  <a:spLocks noChangeShapeType="1"/>
                </p:cNvSpPr>
                <p:nvPr/>
              </p:nvSpPr>
              <p:spPr bwMode="auto">
                <a:xfrm>
                  <a:off x="884" y="527"/>
                  <a:ext cx="99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27" name="Line 41">
                <a:extLst>
                  <a:ext uri="{FF2B5EF4-FFF2-40B4-BE49-F238E27FC236}">
                    <a16:creationId xmlns:a16="http://schemas.microsoft.com/office/drawing/2014/main" id="{4EC243BB-2D9D-43BF-9A38-5D8A28CF7E61}"/>
                  </a:ext>
                </a:extLst>
              </p:cNvPr>
              <p:cNvSpPr>
                <a:spLocks noChangeShapeType="1"/>
              </p:cNvSpPr>
              <p:nvPr/>
            </p:nvSpPr>
            <p:spPr bwMode="auto">
              <a:xfrm flipV="1">
                <a:off x="4604" y="1570"/>
                <a:ext cx="0"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8" name="Line 42">
                <a:extLst>
                  <a:ext uri="{FF2B5EF4-FFF2-40B4-BE49-F238E27FC236}">
                    <a16:creationId xmlns:a16="http://schemas.microsoft.com/office/drawing/2014/main" id="{78779B88-27E2-4059-9887-1A9EFFCB7D72}"/>
                  </a:ext>
                </a:extLst>
              </p:cNvPr>
              <p:cNvSpPr>
                <a:spLocks noChangeShapeType="1"/>
              </p:cNvSpPr>
              <p:nvPr/>
            </p:nvSpPr>
            <p:spPr bwMode="auto">
              <a:xfrm>
                <a:off x="460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9" name="Line 43">
                <a:extLst>
                  <a:ext uri="{FF2B5EF4-FFF2-40B4-BE49-F238E27FC236}">
                    <a16:creationId xmlns:a16="http://schemas.microsoft.com/office/drawing/2014/main" id="{B26A00AD-6FEB-4D43-A642-B96563DDFD3E}"/>
                  </a:ext>
                </a:extLst>
              </p:cNvPr>
              <p:cNvSpPr>
                <a:spLocks noChangeShapeType="1"/>
              </p:cNvSpPr>
              <p:nvPr/>
            </p:nvSpPr>
            <p:spPr bwMode="auto">
              <a:xfrm flipH="1">
                <a:off x="3742" y="527"/>
                <a:ext cx="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0" name="Text Box 44">
                <a:extLst>
                  <a:ext uri="{FF2B5EF4-FFF2-40B4-BE49-F238E27FC236}">
                    <a16:creationId xmlns:a16="http://schemas.microsoft.com/office/drawing/2014/main" id="{6453EC66-2998-49F1-9041-C05286A0A74F}"/>
                  </a:ext>
                </a:extLst>
              </p:cNvPr>
              <p:cNvSpPr txBox="1">
                <a:spLocks noChangeArrowheads="1"/>
              </p:cNvSpPr>
              <p:nvPr/>
            </p:nvSpPr>
            <p:spPr bwMode="auto">
              <a:xfrm>
                <a:off x="1247" y="3476"/>
                <a:ext cx="190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p>
            </p:txBody>
          </p:sp>
          <p:sp>
            <p:nvSpPr>
              <p:cNvPr id="16431" name="Text Box 45">
                <a:extLst>
                  <a:ext uri="{FF2B5EF4-FFF2-40B4-BE49-F238E27FC236}">
                    <a16:creationId xmlns:a16="http://schemas.microsoft.com/office/drawing/2014/main" id="{5E05EEC3-BAC9-4225-8078-97210366B076}"/>
                  </a:ext>
                </a:extLst>
              </p:cNvPr>
              <p:cNvSpPr txBox="1">
                <a:spLocks noChangeArrowheads="1"/>
              </p:cNvSpPr>
              <p:nvPr/>
            </p:nvSpPr>
            <p:spPr bwMode="auto">
              <a:xfrm>
                <a:off x="1066" y="3295"/>
                <a:ext cx="13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p>
            </p:txBody>
          </p:sp>
          <p:sp>
            <p:nvSpPr>
              <p:cNvPr id="16432" name="Text Box 46">
                <a:extLst>
                  <a:ext uri="{FF2B5EF4-FFF2-40B4-BE49-F238E27FC236}">
                    <a16:creationId xmlns:a16="http://schemas.microsoft.com/office/drawing/2014/main" id="{839C2C75-DF2F-46C5-AC82-30E5ACED6E97}"/>
                  </a:ext>
                </a:extLst>
              </p:cNvPr>
              <p:cNvSpPr txBox="1">
                <a:spLocks noChangeArrowheads="1"/>
              </p:cNvSpPr>
              <p:nvPr/>
            </p:nvSpPr>
            <p:spPr bwMode="auto">
              <a:xfrm>
                <a:off x="340" y="3340"/>
                <a:ext cx="244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p>
            </p:txBody>
          </p:sp>
          <p:sp>
            <p:nvSpPr>
              <p:cNvPr id="16433" name="Text Box 47">
                <a:extLst>
                  <a:ext uri="{FF2B5EF4-FFF2-40B4-BE49-F238E27FC236}">
                    <a16:creationId xmlns:a16="http://schemas.microsoft.com/office/drawing/2014/main" id="{0825795D-6E65-49A6-886B-0923EC37C6BB}"/>
                  </a:ext>
                </a:extLst>
              </p:cNvPr>
              <p:cNvSpPr txBox="1">
                <a:spLocks noChangeArrowheads="1"/>
              </p:cNvSpPr>
              <p:nvPr/>
            </p:nvSpPr>
            <p:spPr bwMode="auto">
              <a:xfrm>
                <a:off x="1156" y="3384"/>
                <a:ext cx="14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16434" name="Text Box 48">
                <a:extLst>
                  <a:ext uri="{FF2B5EF4-FFF2-40B4-BE49-F238E27FC236}">
                    <a16:creationId xmlns:a16="http://schemas.microsoft.com/office/drawing/2014/main" id="{BD6026A1-2D61-413F-A725-A467AC1E6A43}"/>
                  </a:ext>
                </a:extLst>
              </p:cNvPr>
              <p:cNvSpPr txBox="1">
                <a:spLocks noChangeArrowheads="1"/>
              </p:cNvSpPr>
              <p:nvPr/>
            </p:nvSpPr>
            <p:spPr bwMode="auto">
              <a:xfrm>
                <a:off x="2109" y="1025"/>
                <a:ext cx="45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t>⑤</a:t>
                </a:r>
              </a:p>
            </p:txBody>
          </p:sp>
          <p:sp>
            <p:nvSpPr>
              <p:cNvPr id="16435" name="Rectangle 49">
                <a:extLst>
                  <a:ext uri="{FF2B5EF4-FFF2-40B4-BE49-F238E27FC236}">
                    <a16:creationId xmlns:a16="http://schemas.microsoft.com/office/drawing/2014/main" id="{DA2684A5-01F9-4506-AAE5-68CEAA188212}"/>
                  </a:ext>
                </a:extLst>
              </p:cNvPr>
              <p:cNvSpPr>
                <a:spLocks noChangeArrowheads="1"/>
              </p:cNvSpPr>
              <p:nvPr/>
            </p:nvSpPr>
            <p:spPr bwMode="auto">
              <a:xfrm>
                <a:off x="3787" y="1979"/>
                <a:ext cx="1497" cy="54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436" name="Rectangle 50">
                <a:extLst>
                  <a:ext uri="{FF2B5EF4-FFF2-40B4-BE49-F238E27FC236}">
                    <a16:creationId xmlns:a16="http://schemas.microsoft.com/office/drawing/2014/main" id="{9D51FAD6-5788-4C26-A2DF-6E6A7DF41FDF}"/>
                  </a:ext>
                </a:extLst>
              </p:cNvPr>
              <p:cNvSpPr>
                <a:spLocks noChangeArrowheads="1"/>
              </p:cNvSpPr>
              <p:nvPr/>
            </p:nvSpPr>
            <p:spPr bwMode="auto">
              <a:xfrm>
                <a:off x="1927" y="346"/>
                <a:ext cx="1769" cy="40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sp>
        <p:nvSpPr>
          <p:cNvPr id="16387" name="Text Box 51">
            <a:extLst>
              <a:ext uri="{FF2B5EF4-FFF2-40B4-BE49-F238E27FC236}">
                <a16:creationId xmlns:a16="http://schemas.microsoft.com/office/drawing/2014/main" id="{37FDC424-7909-4B83-8974-A22641A332A4}"/>
              </a:ext>
            </a:extLst>
          </p:cNvPr>
          <p:cNvSpPr txBox="1">
            <a:spLocks noChangeArrowheads="1"/>
          </p:cNvSpPr>
          <p:nvPr/>
        </p:nvSpPr>
        <p:spPr bwMode="auto">
          <a:xfrm>
            <a:off x="107950" y="317500"/>
            <a:ext cx="77041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b="1">
                <a:latin typeface="微软雅黑" panose="020B0503020204020204" pitchFamily="34" charset="-122"/>
                <a:ea typeface="微软雅黑" panose="020B0503020204020204" pitchFamily="34" charset="-122"/>
              </a:rPr>
              <a:t>下图是碳循环的图解</a:t>
            </a:r>
          </a:p>
        </p:txBody>
      </p:sp>
      <p:sp>
        <p:nvSpPr>
          <p:cNvPr id="64564" name="Text Box 52">
            <a:extLst>
              <a:ext uri="{FF2B5EF4-FFF2-40B4-BE49-F238E27FC236}">
                <a16:creationId xmlns:a16="http://schemas.microsoft.com/office/drawing/2014/main" id="{CF29D768-BD93-42A3-A265-4935A6A4BEFC}"/>
              </a:ext>
            </a:extLst>
          </p:cNvPr>
          <p:cNvSpPr txBox="1">
            <a:spLocks noChangeArrowheads="1"/>
          </p:cNvSpPr>
          <p:nvPr/>
        </p:nvSpPr>
        <p:spPr bwMode="auto">
          <a:xfrm>
            <a:off x="360363" y="4205288"/>
            <a:ext cx="79216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b="1">
                <a:solidFill>
                  <a:srgbClr val="FF3300"/>
                </a:solidFill>
                <a:latin typeface="微软雅黑" panose="020B0503020204020204" pitchFamily="34" charset="-122"/>
                <a:ea typeface="微软雅黑" panose="020B0503020204020204" pitchFamily="34" charset="-122"/>
              </a:rPr>
              <a:t>思考：</a:t>
            </a:r>
          </a:p>
        </p:txBody>
      </p:sp>
      <p:sp>
        <p:nvSpPr>
          <p:cNvPr id="64565" name="Text Box 53">
            <a:extLst>
              <a:ext uri="{FF2B5EF4-FFF2-40B4-BE49-F238E27FC236}">
                <a16:creationId xmlns:a16="http://schemas.microsoft.com/office/drawing/2014/main" id="{B343BA1D-B3AA-419E-9A4F-0BABB87A576C}"/>
              </a:ext>
            </a:extLst>
          </p:cNvPr>
          <p:cNvSpPr txBox="1">
            <a:spLocks noChangeArrowheads="1"/>
          </p:cNvSpPr>
          <p:nvPr/>
        </p:nvSpPr>
        <p:spPr bwMode="auto">
          <a:xfrm>
            <a:off x="250825" y="4997450"/>
            <a:ext cx="87852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微软雅黑" panose="020B0503020204020204" pitchFamily="34" charset="-122"/>
                <a:ea typeface="微软雅黑" panose="020B0503020204020204" pitchFamily="34" charset="-122"/>
              </a:rPr>
              <a:t>1</a:t>
            </a:r>
            <a:r>
              <a:rPr lang="zh-CN" altLang="en-US" sz="2800" b="1">
                <a:latin typeface="微软雅黑" panose="020B0503020204020204" pitchFamily="34" charset="-122"/>
                <a:ea typeface="微软雅黑" panose="020B0503020204020204" pitchFamily="34" charset="-122"/>
              </a:rPr>
              <a:t>、从生态系统的成分看，</a:t>
            </a:r>
            <a:r>
              <a:rPr lang="en-US" altLang="zh-CN" sz="2800" b="1">
                <a:latin typeface="微软雅黑" panose="020B0503020204020204" pitchFamily="34" charset="-122"/>
                <a:ea typeface="微软雅黑" panose="020B0503020204020204" pitchFamily="34" charset="-122"/>
              </a:rPr>
              <a:t>A</a:t>
            </a:r>
            <a:r>
              <a:rPr lang="zh-CN" altLang="en-US" sz="2800" b="1">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B</a:t>
            </a:r>
            <a:r>
              <a:rPr lang="zh-CN" altLang="en-US" sz="2800" b="1">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C</a:t>
            </a:r>
            <a:r>
              <a:rPr lang="zh-CN" altLang="en-US" sz="2800" b="1">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D</a:t>
            </a:r>
            <a:r>
              <a:rPr lang="zh-CN" altLang="en-US" sz="2800" b="1">
                <a:latin typeface="微软雅黑" panose="020B0503020204020204" pitchFamily="34" charset="-122"/>
                <a:ea typeface="微软雅黑" panose="020B0503020204020204" pitchFamily="34" charset="-122"/>
              </a:rPr>
              <a:t>各代表什么生物？</a:t>
            </a:r>
          </a:p>
        </p:txBody>
      </p:sp>
      <p:sp>
        <p:nvSpPr>
          <p:cNvPr id="64566" name="Text Box 54">
            <a:extLst>
              <a:ext uri="{FF2B5EF4-FFF2-40B4-BE49-F238E27FC236}">
                <a16:creationId xmlns:a16="http://schemas.microsoft.com/office/drawing/2014/main" id="{B3BE3545-48F1-4CCB-836D-94CDF5919118}"/>
              </a:ext>
            </a:extLst>
          </p:cNvPr>
          <p:cNvSpPr txBox="1">
            <a:spLocks noChangeArrowheads="1"/>
          </p:cNvSpPr>
          <p:nvPr/>
        </p:nvSpPr>
        <p:spPr bwMode="auto">
          <a:xfrm>
            <a:off x="287338" y="6005513"/>
            <a:ext cx="8208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微软雅黑" panose="020B0503020204020204" pitchFamily="34" charset="-122"/>
                <a:ea typeface="微软雅黑" panose="020B0503020204020204" pitchFamily="34" charset="-122"/>
              </a:rPr>
              <a:t>2</a:t>
            </a:r>
            <a:r>
              <a:rPr lang="zh-CN" altLang="en-US" sz="2800" b="1">
                <a:latin typeface="微软雅黑" panose="020B0503020204020204" pitchFamily="34" charset="-122"/>
                <a:ea typeface="微软雅黑" panose="020B0503020204020204" pitchFamily="34" charset="-122"/>
              </a:rPr>
              <a:t>、碳分别以什么形式进入、离开生物群落？</a:t>
            </a:r>
          </a:p>
        </p:txBody>
      </p:sp>
      <p:sp>
        <p:nvSpPr>
          <p:cNvPr id="64567" name="Text Box 55">
            <a:extLst>
              <a:ext uri="{FF2B5EF4-FFF2-40B4-BE49-F238E27FC236}">
                <a16:creationId xmlns:a16="http://schemas.microsoft.com/office/drawing/2014/main" id="{081C0645-9B11-41A4-9D8D-3B03EC4CE8B1}"/>
              </a:ext>
            </a:extLst>
          </p:cNvPr>
          <p:cNvSpPr txBox="1">
            <a:spLocks noChangeArrowheads="1"/>
          </p:cNvSpPr>
          <p:nvPr/>
        </p:nvSpPr>
        <p:spPr bwMode="auto">
          <a:xfrm>
            <a:off x="1223963" y="5476875"/>
            <a:ext cx="608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F0000"/>
                </a:solidFill>
                <a:latin typeface="微软雅黑" panose="020B0503020204020204" pitchFamily="34" charset="-122"/>
                <a:ea typeface="微软雅黑" panose="020B0503020204020204" pitchFamily="34" charset="-122"/>
              </a:rPr>
              <a:t>初级消费者，生产者，次级消费者，分解者</a:t>
            </a:r>
          </a:p>
        </p:txBody>
      </p:sp>
      <p:sp>
        <p:nvSpPr>
          <p:cNvPr id="64568" name="Rectangle 56">
            <a:extLst>
              <a:ext uri="{FF2B5EF4-FFF2-40B4-BE49-F238E27FC236}">
                <a16:creationId xmlns:a16="http://schemas.microsoft.com/office/drawing/2014/main" id="{C31A1AE6-A8AA-4783-8D24-41FE8FEF7E3B}"/>
              </a:ext>
            </a:extLst>
          </p:cNvPr>
          <p:cNvSpPr>
            <a:spLocks noChangeArrowheads="1"/>
          </p:cNvSpPr>
          <p:nvPr/>
        </p:nvSpPr>
        <p:spPr bwMode="auto">
          <a:xfrm>
            <a:off x="7272338" y="6007100"/>
            <a:ext cx="1581150" cy="5238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微软雅黑" panose="020B0503020204020204" pitchFamily="34" charset="-122"/>
                <a:ea typeface="微软雅黑" panose="020B0503020204020204" pitchFamily="34" charset="-122"/>
              </a:rPr>
              <a:t>气体</a:t>
            </a:r>
            <a:r>
              <a:rPr lang="en-US" altLang="zh-CN" sz="2800" b="1">
                <a:solidFill>
                  <a:srgbClr val="FF0000"/>
                </a:solidFill>
                <a:latin typeface="微软雅黑" panose="020B0503020204020204" pitchFamily="34" charset="-122"/>
                <a:ea typeface="微软雅黑" panose="020B0503020204020204" pitchFamily="34" charset="-122"/>
              </a:rPr>
              <a:t>CO</a:t>
            </a:r>
            <a:r>
              <a:rPr lang="en-US" altLang="zh-CN" sz="2800" b="1" baseline="-25000">
                <a:solidFill>
                  <a:srgbClr val="FF0000"/>
                </a:solidFill>
                <a:latin typeface="微软雅黑" panose="020B0503020204020204" pitchFamily="34" charset="-122"/>
                <a:ea typeface="微软雅黑" panose="020B0503020204020204" pitchFamily="34" charset="-122"/>
              </a:rPr>
              <a:t>2</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564"/>
                                        </p:tgtEl>
                                        <p:attrNameLst>
                                          <p:attrName>style.visibility</p:attrName>
                                        </p:attrNameLst>
                                      </p:cBhvr>
                                      <p:to>
                                        <p:strVal val="visible"/>
                                      </p:to>
                                    </p:set>
                                    <p:animEffect transition="in" filter="blinds(horizontal)">
                                      <p:cBhvr>
                                        <p:cTn id="7" dur="500"/>
                                        <p:tgtEl>
                                          <p:spTgt spid="64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565"/>
                                        </p:tgtEl>
                                        <p:attrNameLst>
                                          <p:attrName>style.visibility</p:attrName>
                                        </p:attrNameLst>
                                      </p:cBhvr>
                                      <p:to>
                                        <p:strVal val="visible"/>
                                      </p:to>
                                    </p:set>
                                    <p:animEffect transition="in" filter="blinds(horizontal)">
                                      <p:cBhvr>
                                        <p:cTn id="12" dur="500"/>
                                        <p:tgtEl>
                                          <p:spTgt spid="645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4567"/>
                                        </p:tgtEl>
                                        <p:attrNameLst>
                                          <p:attrName>style.visibility</p:attrName>
                                        </p:attrNameLst>
                                      </p:cBhvr>
                                      <p:to>
                                        <p:strVal val="visible"/>
                                      </p:to>
                                    </p:set>
                                    <p:animEffect transition="in" filter="blinds(horizontal)">
                                      <p:cBhvr>
                                        <p:cTn id="17" dur="500"/>
                                        <p:tgtEl>
                                          <p:spTgt spid="645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4566"/>
                                        </p:tgtEl>
                                        <p:attrNameLst>
                                          <p:attrName>style.visibility</p:attrName>
                                        </p:attrNameLst>
                                      </p:cBhvr>
                                      <p:to>
                                        <p:strVal val="visible"/>
                                      </p:to>
                                    </p:set>
                                    <p:animEffect transition="in" filter="blinds(horizontal)">
                                      <p:cBhvr>
                                        <p:cTn id="22" dur="500"/>
                                        <p:tgtEl>
                                          <p:spTgt spid="645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4568"/>
                                        </p:tgtEl>
                                        <p:attrNameLst>
                                          <p:attrName>style.visibility</p:attrName>
                                        </p:attrNameLst>
                                      </p:cBhvr>
                                      <p:to>
                                        <p:strVal val="visible"/>
                                      </p:to>
                                    </p:set>
                                    <p:animEffect transition="in" filter="blinds(horizontal)">
                                      <p:cBhvr>
                                        <p:cTn id="27" dur="500"/>
                                        <p:tgtEl>
                                          <p:spTgt spid="64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64" grpId="0"/>
      <p:bldP spid="64565" grpId="0"/>
      <p:bldP spid="64566" grpId="0"/>
      <p:bldP spid="64567" grpId="0"/>
      <p:bldP spid="6456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2">
            <a:extLst>
              <a:ext uri="{FF2B5EF4-FFF2-40B4-BE49-F238E27FC236}">
                <a16:creationId xmlns:a16="http://schemas.microsoft.com/office/drawing/2014/main" id="{80D542B3-0219-49B5-9120-B48C0F2497D6}"/>
              </a:ext>
            </a:extLst>
          </p:cNvPr>
          <p:cNvGrpSpPr>
            <a:grpSpLocks/>
          </p:cNvGrpSpPr>
          <p:nvPr/>
        </p:nvGrpSpPr>
        <p:grpSpPr bwMode="auto">
          <a:xfrm>
            <a:off x="539750" y="692150"/>
            <a:ext cx="9070975" cy="4740275"/>
            <a:chOff x="340" y="300"/>
            <a:chExt cx="5805" cy="3442"/>
          </a:xfrm>
        </p:grpSpPr>
        <p:sp>
          <p:nvSpPr>
            <p:cNvPr id="17418" name="Text Box 3">
              <a:extLst>
                <a:ext uri="{FF2B5EF4-FFF2-40B4-BE49-F238E27FC236}">
                  <a16:creationId xmlns:a16="http://schemas.microsoft.com/office/drawing/2014/main" id="{F6BDDEC1-ABED-4DE8-8FAB-89C17395F717}"/>
                </a:ext>
              </a:extLst>
            </p:cNvPr>
            <p:cNvSpPr txBox="1">
              <a:spLocks noChangeArrowheads="1"/>
            </p:cNvSpPr>
            <p:nvPr/>
          </p:nvSpPr>
          <p:spPr bwMode="auto">
            <a:xfrm>
              <a:off x="4422" y="1253"/>
              <a:ext cx="1723"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t>⑦</a:t>
              </a:r>
            </a:p>
          </p:txBody>
        </p:sp>
        <p:grpSp>
          <p:nvGrpSpPr>
            <p:cNvPr id="17419" name="Group 4">
              <a:extLst>
                <a:ext uri="{FF2B5EF4-FFF2-40B4-BE49-F238E27FC236}">
                  <a16:creationId xmlns:a16="http://schemas.microsoft.com/office/drawing/2014/main" id="{520D0E2E-AC73-411A-8202-5FD27CC8C432}"/>
                </a:ext>
              </a:extLst>
            </p:cNvPr>
            <p:cNvGrpSpPr>
              <a:grpSpLocks/>
            </p:cNvGrpSpPr>
            <p:nvPr/>
          </p:nvGrpSpPr>
          <p:grpSpPr bwMode="auto">
            <a:xfrm>
              <a:off x="340" y="300"/>
              <a:ext cx="5216" cy="3442"/>
              <a:chOff x="340" y="300"/>
              <a:chExt cx="5216" cy="3442"/>
            </a:xfrm>
          </p:grpSpPr>
          <p:sp>
            <p:nvSpPr>
              <p:cNvPr id="17420" name="Text Box 5">
                <a:extLst>
                  <a:ext uri="{FF2B5EF4-FFF2-40B4-BE49-F238E27FC236}">
                    <a16:creationId xmlns:a16="http://schemas.microsoft.com/office/drawing/2014/main" id="{25A7E806-C1A3-4A5C-A03B-EFFFFB9A4BEF}"/>
                  </a:ext>
                </a:extLst>
              </p:cNvPr>
              <p:cNvSpPr txBox="1">
                <a:spLocks noChangeArrowheads="1"/>
              </p:cNvSpPr>
              <p:nvPr/>
            </p:nvSpPr>
            <p:spPr bwMode="auto">
              <a:xfrm>
                <a:off x="1791" y="300"/>
                <a:ext cx="372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 </a:t>
                </a:r>
                <a:r>
                  <a:rPr lang="zh-CN" altLang="en-US" sz="3600" b="1"/>
                  <a:t>大气中的</a:t>
                </a:r>
                <a:r>
                  <a:rPr lang="en-US" altLang="zh-CN" sz="3600" b="1"/>
                  <a:t>CO</a:t>
                </a:r>
                <a:r>
                  <a:rPr lang="en-US" altLang="zh-CN" sz="3600" b="1" baseline="-25000"/>
                  <a:t>2</a:t>
                </a:r>
              </a:p>
            </p:txBody>
          </p:sp>
          <p:sp>
            <p:nvSpPr>
              <p:cNvPr id="17421" name="Text Box 6">
                <a:extLst>
                  <a:ext uri="{FF2B5EF4-FFF2-40B4-BE49-F238E27FC236}">
                    <a16:creationId xmlns:a16="http://schemas.microsoft.com/office/drawing/2014/main" id="{E817E35A-1CCA-40E5-BE55-4F686FDE2E81}"/>
                  </a:ext>
                </a:extLst>
              </p:cNvPr>
              <p:cNvSpPr txBox="1">
                <a:spLocks noChangeArrowheads="1"/>
              </p:cNvSpPr>
              <p:nvPr/>
            </p:nvSpPr>
            <p:spPr bwMode="auto">
              <a:xfrm>
                <a:off x="1655" y="1206"/>
                <a:ext cx="2359"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3600" b="1"/>
                  <a:t>C        A         B </a:t>
                </a:r>
              </a:p>
            </p:txBody>
          </p:sp>
          <p:sp>
            <p:nvSpPr>
              <p:cNvPr id="17422" name="Text Box 7">
                <a:extLst>
                  <a:ext uri="{FF2B5EF4-FFF2-40B4-BE49-F238E27FC236}">
                    <a16:creationId xmlns:a16="http://schemas.microsoft.com/office/drawing/2014/main" id="{5BB78E80-288C-4B6C-B170-6CFBD9AFD9B9}"/>
                  </a:ext>
                </a:extLst>
              </p:cNvPr>
              <p:cNvSpPr txBox="1">
                <a:spLocks noChangeArrowheads="1"/>
              </p:cNvSpPr>
              <p:nvPr/>
            </p:nvSpPr>
            <p:spPr bwMode="auto">
              <a:xfrm>
                <a:off x="1655" y="2023"/>
                <a:ext cx="136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3600" b="1"/>
                  <a:t>D</a:t>
                </a:r>
              </a:p>
            </p:txBody>
          </p:sp>
          <p:sp>
            <p:nvSpPr>
              <p:cNvPr id="17423" name="Text Box 8">
                <a:extLst>
                  <a:ext uri="{FF2B5EF4-FFF2-40B4-BE49-F238E27FC236}">
                    <a16:creationId xmlns:a16="http://schemas.microsoft.com/office/drawing/2014/main" id="{8DFA60A9-C2E5-454E-82FD-652F14E0787D}"/>
                  </a:ext>
                </a:extLst>
              </p:cNvPr>
              <p:cNvSpPr txBox="1">
                <a:spLocks noChangeArrowheads="1"/>
              </p:cNvSpPr>
              <p:nvPr/>
            </p:nvSpPr>
            <p:spPr bwMode="auto">
              <a:xfrm>
                <a:off x="3742" y="1978"/>
                <a:ext cx="1814"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b="1"/>
                  <a:t>煤、石油等</a:t>
                </a:r>
              </a:p>
            </p:txBody>
          </p:sp>
          <p:sp>
            <p:nvSpPr>
              <p:cNvPr id="17424" name="Rectangle 9">
                <a:extLst>
                  <a:ext uri="{FF2B5EF4-FFF2-40B4-BE49-F238E27FC236}">
                    <a16:creationId xmlns:a16="http://schemas.microsoft.com/office/drawing/2014/main" id="{3F53D42C-5F0C-400A-9DC3-D645EE542421}"/>
                  </a:ext>
                </a:extLst>
              </p:cNvPr>
              <p:cNvSpPr>
                <a:spLocks noChangeArrowheads="1"/>
              </p:cNvSpPr>
              <p:nvPr/>
            </p:nvSpPr>
            <p:spPr bwMode="auto">
              <a:xfrm>
                <a:off x="703" y="1286"/>
                <a:ext cx="378"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t>⑥</a:t>
                </a:r>
              </a:p>
            </p:txBody>
          </p:sp>
          <p:sp>
            <p:nvSpPr>
              <p:cNvPr id="17425" name="Line 10">
                <a:extLst>
                  <a:ext uri="{FF2B5EF4-FFF2-40B4-BE49-F238E27FC236}">
                    <a16:creationId xmlns:a16="http://schemas.microsoft.com/office/drawing/2014/main" id="{78E69B3C-B366-45D1-A87F-F072B1103F9F}"/>
                  </a:ext>
                </a:extLst>
              </p:cNvPr>
              <p:cNvSpPr>
                <a:spLocks noChangeShapeType="1"/>
              </p:cNvSpPr>
              <p:nvPr/>
            </p:nvSpPr>
            <p:spPr bwMode="auto">
              <a:xfrm flipV="1">
                <a:off x="1791" y="845"/>
                <a:ext cx="545"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6" name="Line 11">
                <a:extLst>
                  <a:ext uri="{FF2B5EF4-FFF2-40B4-BE49-F238E27FC236}">
                    <a16:creationId xmlns:a16="http://schemas.microsoft.com/office/drawing/2014/main" id="{2CFBBB7D-79BC-4D03-A6B9-861138803E73}"/>
                  </a:ext>
                </a:extLst>
              </p:cNvPr>
              <p:cNvSpPr>
                <a:spLocks noChangeShapeType="1"/>
              </p:cNvSpPr>
              <p:nvPr/>
            </p:nvSpPr>
            <p:spPr bwMode="auto">
              <a:xfrm>
                <a:off x="4649" y="2069"/>
                <a:ext cx="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7" name="Line 12">
                <a:extLst>
                  <a:ext uri="{FF2B5EF4-FFF2-40B4-BE49-F238E27FC236}">
                    <a16:creationId xmlns:a16="http://schemas.microsoft.com/office/drawing/2014/main" id="{BED5C517-854B-4A9A-A867-CD707A9689D0}"/>
                  </a:ext>
                </a:extLst>
              </p:cNvPr>
              <p:cNvSpPr>
                <a:spLocks noChangeShapeType="1"/>
              </p:cNvSpPr>
              <p:nvPr/>
            </p:nvSpPr>
            <p:spPr bwMode="auto">
              <a:xfrm flipV="1">
                <a:off x="4604" y="1616"/>
                <a:ext cx="0" cy="3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8" name="Line 13">
                <a:extLst>
                  <a:ext uri="{FF2B5EF4-FFF2-40B4-BE49-F238E27FC236}">
                    <a16:creationId xmlns:a16="http://schemas.microsoft.com/office/drawing/2014/main" id="{997233B0-0515-4F35-B89D-FA85B4DF7D0E}"/>
                  </a:ext>
                </a:extLst>
              </p:cNvPr>
              <p:cNvSpPr>
                <a:spLocks noChangeShapeType="1"/>
              </p:cNvSpPr>
              <p:nvPr/>
            </p:nvSpPr>
            <p:spPr bwMode="auto">
              <a:xfrm>
                <a:off x="460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9" name="Line 14">
                <a:extLst>
                  <a:ext uri="{FF2B5EF4-FFF2-40B4-BE49-F238E27FC236}">
                    <a16:creationId xmlns:a16="http://schemas.microsoft.com/office/drawing/2014/main" id="{179B6212-E107-4392-9FFB-4B7669030C47}"/>
                  </a:ext>
                </a:extLst>
              </p:cNvPr>
              <p:cNvSpPr>
                <a:spLocks noChangeShapeType="1"/>
              </p:cNvSpPr>
              <p:nvPr/>
            </p:nvSpPr>
            <p:spPr bwMode="auto">
              <a:xfrm flipH="1">
                <a:off x="3742" y="527"/>
                <a:ext cx="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0" name="Line 15">
                <a:extLst>
                  <a:ext uri="{FF2B5EF4-FFF2-40B4-BE49-F238E27FC236}">
                    <a16:creationId xmlns:a16="http://schemas.microsoft.com/office/drawing/2014/main" id="{59317160-CB64-4A69-A287-BF298BE2FC49}"/>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1" name="Line 16">
                <a:extLst>
                  <a:ext uri="{FF2B5EF4-FFF2-40B4-BE49-F238E27FC236}">
                    <a16:creationId xmlns:a16="http://schemas.microsoft.com/office/drawing/2014/main" id="{3E28CCCA-6A68-4DB5-8F2D-4A22B3E1BCF3}"/>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2" name="Line 17">
                <a:extLst>
                  <a:ext uri="{FF2B5EF4-FFF2-40B4-BE49-F238E27FC236}">
                    <a16:creationId xmlns:a16="http://schemas.microsoft.com/office/drawing/2014/main" id="{157FE9EE-79D0-43E7-BEEA-23FD71B6221E}"/>
                  </a:ext>
                </a:extLst>
              </p:cNvPr>
              <p:cNvSpPr>
                <a:spLocks noChangeShapeType="1"/>
              </p:cNvSpPr>
              <p:nvPr/>
            </p:nvSpPr>
            <p:spPr bwMode="auto">
              <a:xfrm flipV="1">
                <a:off x="88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3" name="Line 18">
                <a:extLst>
                  <a:ext uri="{FF2B5EF4-FFF2-40B4-BE49-F238E27FC236}">
                    <a16:creationId xmlns:a16="http://schemas.microsoft.com/office/drawing/2014/main" id="{8B1E3495-9950-4FF1-B8BA-C6FB1325C99F}"/>
                  </a:ext>
                </a:extLst>
              </p:cNvPr>
              <p:cNvSpPr>
                <a:spLocks noChangeShapeType="1"/>
              </p:cNvSpPr>
              <p:nvPr/>
            </p:nvSpPr>
            <p:spPr bwMode="auto">
              <a:xfrm>
                <a:off x="884" y="527"/>
                <a:ext cx="99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4" name="Line 19">
                <a:extLst>
                  <a:ext uri="{FF2B5EF4-FFF2-40B4-BE49-F238E27FC236}">
                    <a16:creationId xmlns:a16="http://schemas.microsoft.com/office/drawing/2014/main" id="{16533648-5A79-4A8B-B546-65B79D09F49D}"/>
                  </a:ext>
                </a:extLst>
              </p:cNvPr>
              <p:cNvSpPr>
                <a:spLocks noChangeShapeType="1"/>
              </p:cNvSpPr>
              <p:nvPr/>
            </p:nvSpPr>
            <p:spPr bwMode="auto">
              <a:xfrm flipV="1">
                <a:off x="2653" y="799"/>
                <a:ext cx="0" cy="4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5" name="Line 20">
                <a:extLst>
                  <a:ext uri="{FF2B5EF4-FFF2-40B4-BE49-F238E27FC236}">
                    <a16:creationId xmlns:a16="http://schemas.microsoft.com/office/drawing/2014/main" id="{3093330D-8013-4CA0-B14F-C955C04155EC}"/>
                  </a:ext>
                </a:extLst>
              </p:cNvPr>
              <p:cNvSpPr>
                <a:spLocks noChangeShapeType="1"/>
              </p:cNvSpPr>
              <p:nvPr/>
            </p:nvSpPr>
            <p:spPr bwMode="auto">
              <a:xfrm flipH="1" flipV="1">
                <a:off x="3288" y="799"/>
                <a:ext cx="272"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6" name="Line 21">
                <a:extLst>
                  <a:ext uri="{FF2B5EF4-FFF2-40B4-BE49-F238E27FC236}">
                    <a16:creationId xmlns:a16="http://schemas.microsoft.com/office/drawing/2014/main" id="{1244FA47-4B23-4D1C-9F46-E73954580000}"/>
                  </a:ext>
                </a:extLst>
              </p:cNvPr>
              <p:cNvSpPr>
                <a:spLocks noChangeShapeType="1"/>
              </p:cNvSpPr>
              <p:nvPr/>
            </p:nvSpPr>
            <p:spPr bwMode="auto">
              <a:xfrm>
                <a:off x="3334" y="754"/>
                <a:ext cx="318"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7" name="Line 22">
                <a:extLst>
                  <a:ext uri="{FF2B5EF4-FFF2-40B4-BE49-F238E27FC236}">
                    <a16:creationId xmlns:a16="http://schemas.microsoft.com/office/drawing/2014/main" id="{BE2567C9-665E-4AE5-A362-74D3A057FC2A}"/>
                  </a:ext>
                </a:extLst>
              </p:cNvPr>
              <p:cNvSpPr>
                <a:spLocks noChangeShapeType="1"/>
              </p:cNvSpPr>
              <p:nvPr/>
            </p:nvSpPr>
            <p:spPr bwMode="auto">
              <a:xfrm flipH="1">
                <a:off x="1973" y="1570"/>
                <a:ext cx="680" cy="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8" name="Line 23">
                <a:extLst>
                  <a:ext uri="{FF2B5EF4-FFF2-40B4-BE49-F238E27FC236}">
                    <a16:creationId xmlns:a16="http://schemas.microsoft.com/office/drawing/2014/main" id="{893AEA06-537D-43D4-83C0-5B16115ED3EA}"/>
                  </a:ext>
                </a:extLst>
              </p:cNvPr>
              <p:cNvSpPr>
                <a:spLocks noChangeShapeType="1"/>
              </p:cNvSpPr>
              <p:nvPr/>
            </p:nvSpPr>
            <p:spPr bwMode="auto">
              <a:xfrm flipH="1">
                <a:off x="2018" y="1525"/>
                <a:ext cx="1542"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9" name="Line 24">
                <a:extLst>
                  <a:ext uri="{FF2B5EF4-FFF2-40B4-BE49-F238E27FC236}">
                    <a16:creationId xmlns:a16="http://schemas.microsoft.com/office/drawing/2014/main" id="{9179113F-33F5-4B8E-AE59-2DB3E20581C3}"/>
                  </a:ext>
                </a:extLst>
              </p:cNvPr>
              <p:cNvSpPr>
                <a:spLocks noChangeShapeType="1"/>
              </p:cNvSpPr>
              <p:nvPr/>
            </p:nvSpPr>
            <p:spPr bwMode="auto">
              <a:xfrm flipH="1">
                <a:off x="1973" y="1389"/>
                <a:ext cx="5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0" name="Line 25">
                <a:extLst>
                  <a:ext uri="{FF2B5EF4-FFF2-40B4-BE49-F238E27FC236}">
                    <a16:creationId xmlns:a16="http://schemas.microsoft.com/office/drawing/2014/main" id="{4F338636-B58B-4F34-8DEE-AA8A3178AEDE}"/>
                  </a:ext>
                </a:extLst>
              </p:cNvPr>
              <p:cNvSpPr>
                <a:spLocks noChangeShapeType="1"/>
              </p:cNvSpPr>
              <p:nvPr/>
            </p:nvSpPr>
            <p:spPr bwMode="auto">
              <a:xfrm flipH="1" flipV="1">
                <a:off x="2789" y="1389"/>
                <a:ext cx="63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1" name="Line 26">
                <a:extLst>
                  <a:ext uri="{FF2B5EF4-FFF2-40B4-BE49-F238E27FC236}">
                    <a16:creationId xmlns:a16="http://schemas.microsoft.com/office/drawing/2014/main" id="{6AA23AF0-CBF8-4D52-8F9D-940719600391}"/>
                  </a:ext>
                </a:extLst>
              </p:cNvPr>
              <p:cNvSpPr>
                <a:spLocks noChangeShapeType="1"/>
              </p:cNvSpPr>
              <p:nvPr/>
            </p:nvSpPr>
            <p:spPr bwMode="auto">
              <a:xfrm>
                <a:off x="1791" y="1570"/>
                <a:ext cx="0" cy="5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2" name="Rectangle 27">
                <a:extLst>
                  <a:ext uri="{FF2B5EF4-FFF2-40B4-BE49-F238E27FC236}">
                    <a16:creationId xmlns:a16="http://schemas.microsoft.com/office/drawing/2014/main" id="{600612C1-7F2A-4C1C-B11E-06C7F329CFE7}"/>
                  </a:ext>
                </a:extLst>
              </p:cNvPr>
              <p:cNvSpPr>
                <a:spLocks noChangeArrowheads="1"/>
              </p:cNvSpPr>
              <p:nvPr/>
            </p:nvSpPr>
            <p:spPr bwMode="auto">
              <a:xfrm>
                <a:off x="2640" y="776"/>
                <a:ext cx="37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①</a:t>
                </a:r>
              </a:p>
            </p:txBody>
          </p:sp>
          <p:sp>
            <p:nvSpPr>
              <p:cNvPr id="17443" name="Rectangle 28">
                <a:extLst>
                  <a:ext uri="{FF2B5EF4-FFF2-40B4-BE49-F238E27FC236}">
                    <a16:creationId xmlns:a16="http://schemas.microsoft.com/office/drawing/2014/main" id="{47074965-3681-4A29-B5CA-C70288F4E8A0}"/>
                  </a:ext>
                </a:extLst>
              </p:cNvPr>
              <p:cNvSpPr>
                <a:spLocks noChangeArrowheads="1"/>
              </p:cNvSpPr>
              <p:nvPr/>
            </p:nvSpPr>
            <p:spPr bwMode="auto">
              <a:xfrm>
                <a:off x="3061" y="798"/>
                <a:ext cx="31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②</a:t>
                </a:r>
              </a:p>
            </p:txBody>
          </p:sp>
          <p:sp>
            <p:nvSpPr>
              <p:cNvPr id="17444" name="Rectangle 29">
                <a:extLst>
                  <a:ext uri="{FF2B5EF4-FFF2-40B4-BE49-F238E27FC236}">
                    <a16:creationId xmlns:a16="http://schemas.microsoft.com/office/drawing/2014/main" id="{9B607EAA-B13B-4645-9BE2-6D41EBEEDF8C}"/>
                  </a:ext>
                </a:extLst>
              </p:cNvPr>
              <p:cNvSpPr>
                <a:spLocks noChangeArrowheads="1"/>
              </p:cNvSpPr>
              <p:nvPr/>
            </p:nvSpPr>
            <p:spPr bwMode="auto">
              <a:xfrm>
                <a:off x="3467" y="754"/>
                <a:ext cx="37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③</a:t>
                </a:r>
              </a:p>
            </p:txBody>
          </p:sp>
          <p:sp>
            <p:nvSpPr>
              <p:cNvPr id="17445" name="Rectangle 30">
                <a:extLst>
                  <a:ext uri="{FF2B5EF4-FFF2-40B4-BE49-F238E27FC236}">
                    <a16:creationId xmlns:a16="http://schemas.microsoft.com/office/drawing/2014/main" id="{F897B6AB-855B-4BB0-8C4F-DC5F01F95B1A}"/>
                  </a:ext>
                </a:extLst>
              </p:cNvPr>
              <p:cNvSpPr>
                <a:spLocks noChangeArrowheads="1"/>
              </p:cNvSpPr>
              <p:nvPr/>
            </p:nvSpPr>
            <p:spPr bwMode="auto">
              <a:xfrm>
                <a:off x="1743" y="754"/>
                <a:ext cx="37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④</a:t>
                </a:r>
              </a:p>
            </p:txBody>
          </p:sp>
          <p:sp>
            <p:nvSpPr>
              <p:cNvPr id="17446" name="Line 31">
                <a:extLst>
                  <a:ext uri="{FF2B5EF4-FFF2-40B4-BE49-F238E27FC236}">
                    <a16:creationId xmlns:a16="http://schemas.microsoft.com/office/drawing/2014/main" id="{37214527-4FE0-4391-BD49-CD6A945062B0}"/>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7" name="Line 32">
                <a:extLst>
                  <a:ext uri="{FF2B5EF4-FFF2-40B4-BE49-F238E27FC236}">
                    <a16:creationId xmlns:a16="http://schemas.microsoft.com/office/drawing/2014/main" id="{5E4CDFEE-8FEA-4967-AB50-A80E64FB2C95}"/>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8" name="Line 33">
                <a:extLst>
                  <a:ext uri="{FF2B5EF4-FFF2-40B4-BE49-F238E27FC236}">
                    <a16:creationId xmlns:a16="http://schemas.microsoft.com/office/drawing/2014/main" id="{B052B205-9517-4483-9EF5-550AAA8B54F0}"/>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9" name="Line 34">
                <a:extLst>
                  <a:ext uri="{FF2B5EF4-FFF2-40B4-BE49-F238E27FC236}">
                    <a16:creationId xmlns:a16="http://schemas.microsoft.com/office/drawing/2014/main" id="{F3657795-98EE-4E17-B6CA-C619AAFD13B0}"/>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450" name="Group 35">
                <a:extLst>
                  <a:ext uri="{FF2B5EF4-FFF2-40B4-BE49-F238E27FC236}">
                    <a16:creationId xmlns:a16="http://schemas.microsoft.com/office/drawing/2014/main" id="{617236CA-BB85-40E4-BF80-5AE4D4F48CB8}"/>
                  </a:ext>
                </a:extLst>
              </p:cNvPr>
              <p:cNvGrpSpPr>
                <a:grpSpLocks/>
              </p:cNvGrpSpPr>
              <p:nvPr/>
            </p:nvGrpSpPr>
            <p:grpSpPr bwMode="auto">
              <a:xfrm>
                <a:off x="884" y="1616"/>
                <a:ext cx="817" cy="635"/>
                <a:chOff x="884" y="1616"/>
                <a:chExt cx="817" cy="635"/>
              </a:xfrm>
            </p:grpSpPr>
            <p:sp>
              <p:nvSpPr>
                <p:cNvPr id="17464" name="Line 36">
                  <a:extLst>
                    <a:ext uri="{FF2B5EF4-FFF2-40B4-BE49-F238E27FC236}">
                      <a16:creationId xmlns:a16="http://schemas.microsoft.com/office/drawing/2014/main" id="{0DFED4B5-18E7-4854-86BC-C0C7E4C13D6B}"/>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65" name="Line 37">
                  <a:extLst>
                    <a:ext uri="{FF2B5EF4-FFF2-40B4-BE49-F238E27FC236}">
                      <a16:creationId xmlns:a16="http://schemas.microsoft.com/office/drawing/2014/main" id="{A2912E95-D6EF-470C-984B-139AC6D7DBEE}"/>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451" name="Group 38">
                <a:extLst>
                  <a:ext uri="{FF2B5EF4-FFF2-40B4-BE49-F238E27FC236}">
                    <a16:creationId xmlns:a16="http://schemas.microsoft.com/office/drawing/2014/main" id="{0E4FD9C6-8ACC-48C0-8E4F-1BAF24A9E7A4}"/>
                  </a:ext>
                </a:extLst>
              </p:cNvPr>
              <p:cNvGrpSpPr>
                <a:grpSpLocks/>
              </p:cNvGrpSpPr>
              <p:nvPr/>
            </p:nvGrpSpPr>
            <p:grpSpPr bwMode="auto">
              <a:xfrm>
                <a:off x="884" y="527"/>
                <a:ext cx="998" cy="771"/>
                <a:chOff x="884" y="527"/>
                <a:chExt cx="998" cy="771"/>
              </a:xfrm>
            </p:grpSpPr>
            <p:sp>
              <p:nvSpPr>
                <p:cNvPr id="17462" name="Line 39">
                  <a:extLst>
                    <a:ext uri="{FF2B5EF4-FFF2-40B4-BE49-F238E27FC236}">
                      <a16:creationId xmlns:a16="http://schemas.microsoft.com/office/drawing/2014/main" id="{B161CC49-CA58-4B7F-AE2B-46EB332C95B7}"/>
                    </a:ext>
                  </a:extLst>
                </p:cNvPr>
                <p:cNvSpPr>
                  <a:spLocks noChangeShapeType="1"/>
                </p:cNvSpPr>
                <p:nvPr/>
              </p:nvSpPr>
              <p:spPr bwMode="auto">
                <a:xfrm flipV="1">
                  <a:off x="88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63" name="Line 40">
                  <a:extLst>
                    <a:ext uri="{FF2B5EF4-FFF2-40B4-BE49-F238E27FC236}">
                      <a16:creationId xmlns:a16="http://schemas.microsoft.com/office/drawing/2014/main" id="{ADD6F063-D89F-4051-8D9F-3B0B78DA8E89}"/>
                    </a:ext>
                  </a:extLst>
                </p:cNvPr>
                <p:cNvSpPr>
                  <a:spLocks noChangeShapeType="1"/>
                </p:cNvSpPr>
                <p:nvPr/>
              </p:nvSpPr>
              <p:spPr bwMode="auto">
                <a:xfrm>
                  <a:off x="884" y="527"/>
                  <a:ext cx="99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452" name="Line 41">
                <a:extLst>
                  <a:ext uri="{FF2B5EF4-FFF2-40B4-BE49-F238E27FC236}">
                    <a16:creationId xmlns:a16="http://schemas.microsoft.com/office/drawing/2014/main" id="{1F8D5B27-4B9A-4457-9E05-5669177AADF3}"/>
                  </a:ext>
                </a:extLst>
              </p:cNvPr>
              <p:cNvSpPr>
                <a:spLocks noChangeShapeType="1"/>
              </p:cNvSpPr>
              <p:nvPr/>
            </p:nvSpPr>
            <p:spPr bwMode="auto">
              <a:xfrm flipV="1">
                <a:off x="4604" y="1570"/>
                <a:ext cx="0"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3" name="Line 42">
                <a:extLst>
                  <a:ext uri="{FF2B5EF4-FFF2-40B4-BE49-F238E27FC236}">
                    <a16:creationId xmlns:a16="http://schemas.microsoft.com/office/drawing/2014/main" id="{640775E2-372C-4995-8711-7D665BD51E72}"/>
                  </a:ext>
                </a:extLst>
              </p:cNvPr>
              <p:cNvSpPr>
                <a:spLocks noChangeShapeType="1"/>
              </p:cNvSpPr>
              <p:nvPr/>
            </p:nvSpPr>
            <p:spPr bwMode="auto">
              <a:xfrm>
                <a:off x="460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4" name="Line 43">
                <a:extLst>
                  <a:ext uri="{FF2B5EF4-FFF2-40B4-BE49-F238E27FC236}">
                    <a16:creationId xmlns:a16="http://schemas.microsoft.com/office/drawing/2014/main" id="{FDA1920B-E044-49D8-9395-62DEE2F3A067}"/>
                  </a:ext>
                </a:extLst>
              </p:cNvPr>
              <p:cNvSpPr>
                <a:spLocks noChangeShapeType="1"/>
              </p:cNvSpPr>
              <p:nvPr/>
            </p:nvSpPr>
            <p:spPr bwMode="auto">
              <a:xfrm flipH="1">
                <a:off x="3742" y="527"/>
                <a:ext cx="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5" name="Text Box 44">
                <a:extLst>
                  <a:ext uri="{FF2B5EF4-FFF2-40B4-BE49-F238E27FC236}">
                    <a16:creationId xmlns:a16="http://schemas.microsoft.com/office/drawing/2014/main" id="{12684FB4-DF66-406D-844D-815B0486AA0C}"/>
                  </a:ext>
                </a:extLst>
              </p:cNvPr>
              <p:cNvSpPr txBox="1">
                <a:spLocks noChangeArrowheads="1"/>
              </p:cNvSpPr>
              <p:nvPr/>
            </p:nvSpPr>
            <p:spPr bwMode="auto">
              <a:xfrm>
                <a:off x="1247" y="3476"/>
                <a:ext cx="190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p>
            </p:txBody>
          </p:sp>
          <p:sp>
            <p:nvSpPr>
              <p:cNvPr id="17456" name="Text Box 45">
                <a:extLst>
                  <a:ext uri="{FF2B5EF4-FFF2-40B4-BE49-F238E27FC236}">
                    <a16:creationId xmlns:a16="http://schemas.microsoft.com/office/drawing/2014/main" id="{572208EF-2467-4A87-A9E5-240DDCCE5EC1}"/>
                  </a:ext>
                </a:extLst>
              </p:cNvPr>
              <p:cNvSpPr txBox="1">
                <a:spLocks noChangeArrowheads="1"/>
              </p:cNvSpPr>
              <p:nvPr/>
            </p:nvSpPr>
            <p:spPr bwMode="auto">
              <a:xfrm>
                <a:off x="1066" y="3295"/>
                <a:ext cx="13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p>
            </p:txBody>
          </p:sp>
          <p:sp>
            <p:nvSpPr>
              <p:cNvPr id="17457" name="Text Box 46">
                <a:extLst>
                  <a:ext uri="{FF2B5EF4-FFF2-40B4-BE49-F238E27FC236}">
                    <a16:creationId xmlns:a16="http://schemas.microsoft.com/office/drawing/2014/main" id="{EB778ADE-547F-4F12-9895-2000439E17F9}"/>
                  </a:ext>
                </a:extLst>
              </p:cNvPr>
              <p:cNvSpPr txBox="1">
                <a:spLocks noChangeArrowheads="1"/>
              </p:cNvSpPr>
              <p:nvPr/>
            </p:nvSpPr>
            <p:spPr bwMode="auto">
              <a:xfrm>
                <a:off x="340" y="3340"/>
                <a:ext cx="244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p>
            </p:txBody>
          </p:sp>
          <p:sp>
            <p:nvSpPr>
              <p:cNvPr id="17458" name="Text Box 47">
                <a:extLst>
                  <a:ext uri="{FF2B5EF4-FFF2-40B4-BE49-F238E27FC236}">
                    <a16:creationId xmlns:a16="http://schemas.microsoft.com/office/drawing/2014/main" id="{AA210D23-07C5-4314-A754-229969466B20}"/>
                  </a:ext>
                </a:extLst>
              </p:cNvPr>
              <p:cNvSpPr txBox="1">
                <a:spLocks noChangeArrowheads="1"/>
              </p:cNvSpPr>
              <p:nvPr/>
            </p:nvSpPr>
            <p:spPr bwMode="auto">
              <a:xfrm>
                <a:off x="1156" y="3384"/>
                <a:ext cx="14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17459" name="Text Box 48">
                <a:extLst>
                  <a:ext uri="{FF2B5EF4-FFF2-40B4-BE49-F238E27FC236}">
                    <a16:creationId xmlns:a16="http://schemas.microsoft.com/office/drawing/2014/main" id="{217BD393-4C1F-4501-8C24-9C10A14C9C58}"/>
                  </a:ext>
                </a:extLst>
              </p:cNvPr>
              <p:cNvSpPr txBox="1">
                <a:spLocks noChangeArrowheads="1"/>
              </p:cNvSpPr>
              <p:nvPr/>
            </p:nvSpPr>
            <p:spPr bwMode="auto">
              <a:xfrm>
                <a:off x="2109" y="1025"/>
                <a:ext cx="45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t>⑤</a:t>
                </a:r>
              </a:p>
            </p:txBody>
          </p:sp>
          <p:sp>
            <p:nvSpPr>
              <p:cNvPr id="17460" name="Rectangle 49">
                <a:extLst>
                  <a:ext uri="{FF2B5EF4-FFF2-40B4-BE49-F238E27FC236}">
                    <a16:creationId xmlns:a16="http://schemas.microsoft.com/office/drawing/2014/main" id="{2422720F-C3A2-4686-8128-1DC504700D41}"/>
                  </a:ext>
                </a:extLst>
              </p:cNvPr>
              <p:cNvSpPr>
                <a:spLocks noChangeArrowheads="1"/>
              </p:cNvSpPr>
              <p:nvPr/>
            </p:nvSpPr>
            <p:spPr bwMode="auto">
              <a:xfrm>
                <a:off x="3787" y="1979"/>
                <a:ext cx="1497" cy="54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461" name="Rectangle 50">
                <a:extLst>
                  <a:ext uri="{FF2B5EF4-FFF2-40B4-BE49-F238E27FC236}">
                    <a16:creationId xmlns:a16="http://schemas.microsoft.com/office/drawing/2014/main" id="{3DE11EFB-08E7-49C2-85E3-7A47B11D05DF}"/>
                  </a:ext>
                </a:extLst>
              </p:cNvPr>
              <p:cNvSpPr>
                <a:spLocks noChangeArrowheads="1"/>
              </p:cNvSpPr>
              <p:nvPr/>
            </p:nvSpPr>
            <p:spPr bwMode="auto">
              <a:xfrm>
                <a:off x="1927" y="346"/>
                <a:ext cx="1769" cy="40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sp>
        <p:nvSpPr>
          <p:cNvPr id="17411" name="Text Box 51">
            <a:extLst>
              <a:ext uri="{FF2B5EF4-FFF2-40B4-BE49-F238E27FC236}">
                <a16:creationId xmlns:a16="http://schemas.microsoft.com/office/drawing/2014/main" id="{5277AC1C-0F9C-4B6E-BD63-F45D5F7B1F80}"/>
              </a:ext>
            </a:extLst>
          </p:cNvPr>
          <p:cNvSpPr txBox="1">
            <a:spLocks noChangeArrowheads="1"/>
          </p:cNvSpPr>
          <p:nvPr/>
        </p:nvSpPr>
        <p:spPr bwMode="auto">
          <a:xfrm>
            <a:off x="468313" y="3789363"/>
            <a:ext cx="8280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latin typeface="微软雅黑" panose="020B0503020204020204" pitchFamily="34" charset="-122"/>
              <a:ea typeface="微软雅黑" panose="020B0503020204020204" pitchFamily="34" charset="-122"/>
            </a:endParaRPr>
          </a:p>
        </p:txBody>
      </p:sp>
      <p:sp>
        <p:nvSpPr>
          <p:cNvPr id="65588" name="Text Box 52">
            <a:extLst>
              <a:ext uri="{FF2B5EF4-FFF2-40B4-BE49-F238E27FC236}">
                <a16:creationId xmlns:a16="http://schemas.microsoft.com/office/drawing/2014/main" id="{E9DCBC40-4A1D-434B-B48C-3825EC9D1632}"/>
              </a:ext>
            </a:extLst>
          </p:cNvPr>
          <p:cNvSpPr txBox="1">
            <a:spLocks noChangeArrowheads="1"/>
          </p:cNvSpPr>
          <p:nvPr/>
        </p:nvSpPr>
        <p:spPr bwMode="auto">
          <a:xfrm>
            <a:off x="107950" y="3924300"/>
            <a:ext cx="9036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微软雅黑" panose="020B0503020204020204" pitchFamily="34" charset="-122"/>
                <a:ea typeface="微软雅黑" panose="020B0503020204020204" pitchFamily="34" charset="-122"/>
              </a:rPr>
              <a:t>3</a:t>
            </a:r>
            <a:r>
              <a:rPr lang="zh-CN" altLang="en-US" sz="2800" b="1">
                <a:latin typeface="微软雅黑" panose="020B0503020204020204" pitchFamily="34" charset="-122"/>
                <a:ea typeface="微软雅黑" panose="020B0503020204020204" pitchFamily="34" charset="-122"/>
              </a:rPr>
              <a:t>、大气中的</a:t>
            </a:r>
            <a:r>
              <a:rPr lang="en-US" altLang="zh-CN" sz="2800" b="1">
                <a:latin typeface="微软雅黑" panose="020B0503020204020204" pitchFamily="34" charset="-122"/>
                <a:ea typeface="微软雅黑" panose="020B0503020204020204" pitchFamily="34" charset="-122"/>
              </a:rPr>
              <a:t>CO</a:t>
            </a:r>
            <a:r>
              <a:rPr lang="en-US" altLang="zh-CN" sz="2800" b="1" baseline="-25000">
                <a:latin typeface="微软雅黑" panose="020B0503020204020204" pitchFamily="34" charset="-122"/>
                <a:ea typeface="微软雅黑" panose="020B0503020204020204" pitchFamily="34" charset="-122"/>
              </a:rPr>
              <a:t>2</a:t>
            </a:r>
            <a:r>
              <a:rPr lang="zh-CN" altLang="en-US" sz="2800" b="1">
                <a:latin typeface="微软雅黑" panose="020B0503020204020204" pitchFamily="34" charset="-122"/>
                <a:ea typeface="微软雅黑" panose="020B0503020204020204" pitchFamily="34" charset="-122"/>
              </a:rPr>
              <a:t>进入生物群落主要依赖于</a:t>
            </a:r>
            <a:r>
              <a:rPr lang="en-US" altLang="zh-CN" sz="2800" b="1" u="sng">
                <a:latin typeface="微软雅黑" panose="020B0503020204020204" pitchFamily="34" charset="-122"/>
                <a:ea typeface="微软雅黑" panose="020B0503020204020204" pitchFamily="34" charset="-122"/>
              </a:rPr>
              <a:t>(   )       </a:t>
            </a:r>
            <a:r>
              <a:rPr lang="zh-CN" altLang="en-US" sz="2800" b="1">
                <a:latin typeface="微软雅黑" panose="020B0503020204020204" pitchFamily="34" charset="-122"/>
                <a:ea typeface="微软雅黑" panose="020B0503020204020204" pitchFamily="34" charset="-122"/>
              </a:rPr>
              <a:t>作用。</a:t>
            </a:r>
          </a:p>
        </p:txBody>
      </p:sp>
      <p:sp>
        <p:nvSpPr>
          <p:cNvPr id="65589" name="Text Box 53">
            <a:extLst>
              <a:ext uri="{FF2B5EF4-FFF2-40B4-BE49-F238E27FC236}">
                <a16:creationId xmlns:a16="http://schemas.microsoft.com/office/drawing/2014/main" id="{694CA54C-BC3A-4477-AAB8-AC76620EA53E}"/>
              </a:ext>
            </a:extLst>
          </p:cNvPr>
          <p:cNvSpPr txBox="1">
            <a:spLocks noChangeArrowheads="1"/>
          </p:cNvSpPr>
          <p:nvPr/>
        </p:nvSpPr>
        <p:spPr bwMode="auto">
          <a:xfrm>
            <a:off x="107950" y="4870450"/>
            <a:ext cx="9036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微软雅黑" panose="020B0503020204020204" pitchFamily="34" charset="-122"/>
                <a:ea typeface="微软雅黑" panose="020B0503020204020204" pitchFamily="34" charset="-122"/>
              </a:rPr>
              <a:t>4</a:t>
            </a:r>
            <a:r>
              <a:rPr lang="zh-CN" altLang="en-US" sz="2800" b="1">
                <a:latin typeface="微软雅黑" panose="020B0503020204020204" pitchFamily="34" charset="-122"/>
                <a:ea typeface="微软雅黑" panose="020B0503020204020204" pitchFamily="34" charset="-122"/>
              </a:rPr>
              <a:t>、碳从生物群落回到大气中主要依靠</a:t>
            </a:r>
            <a:r>
              <a:rPr lang="zh-CN" altLang="en-US" sz="2800" b="1" u="sng">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作用。</a:t>
            </a:r>
          </a:p>
        </p:txBody>
      </p:sp>
      <p:sp>
        <p:nvSpPr>
          <p:cNvPr id="65590" name="Text Box 54">
            <a:extLst>
              <a:ext uri="{FF2B5EF4-FFF2-40B4-BE49-F238E27FC236}">
                <a16:creationId xmlns:a16="http://schemas.microsoft.com/office/drawing/2014/main" id="{B26BFF97-BCA6-4621-957E-D9642DCA09BF}"/>
              </a:ext>
            </a:extLst>
          </p:cNvPr>
          <p:cNvSpPr txBox="1">
            <a:spLocks noChangeArrowheads="1"/>
          </p:cNvSpPr>
          <p:nvPr/>
        </p:nvSpPr>
        <p:spPr bwMode="auto">
          <a:xfrm>
            <a:off x="107950" y="5722938"/>
            <a:ext cx="9036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微软雅黑" panose="020B0503020204020204" pitchFamily="34" charset="-122"/>
                <a:ea typeface="微软雅黑" panose="020B0503020204020204" pitchFamily="34" charset="-122"/>
              </a:rPr>
              <a:t>5</a:t>
            </a:r>
            <a:r>
              <a:rPr lang="zh-CN" altLang="en-US" sz="2800" b="1">
                <a:latin typeface="微软雅黑" panose="020B0503020204020204" pitchFamily="34" charset="-122"/>
                <a:ea typeface="微软雅黑" panose="020B0503020204020204" pitchFamily="34" charset="-122"/>
              </a:rPr>
              <a:t>、限制我国西北地区③过程总量的主要非生物因素</a:t>
            </a:r>
            <a:r>
              <a:rPr lang="zh-CN" altLang="en-US" sz="2800" b="1" u="sng">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a:t>
            </a:r>
          </a:p>
        </p:txBody>
      </p:sp>
      <p:sp>
        <p:nvSpPr>
          <p:cNvPr id="65591" name="Rectangle 55">
            <a:extLst>
              <a:ext uri="{FF2B5EF4-FFF2-40B4-BE49-F238E27FC236}">
                <a16:creationId xmlns:a16="http://schemas.microsoft.com/office/drawing/2014/main" id="{F69455BA-566D-4A0F-BD6D-5618B66198FE}"/>
              </a:ext>
            </a:extLst>
          </p:cNvPr>
          <p:cNvSpPr>
            <a:spLocks noChangeArrowheads="1"/>
          </p:cNvSpPr>
          <p:nvPr/>
        </p:nvSpPr>
        <p:spPr bwMode="auto">
          <a:xfrm>
            <a:off x="6804025" y="3916363"/>
            <a:ext cx="13700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微软雅黑" panose="020B0503020204020204" pitchFamily="34" charset="-122"/>
                <a:ea typeface="微软雅黑" panose="020B0503020204020204" pitchFamily="34" charset="-122"/>
              </a:rPr>
              <a:t>③ 光合</a:t>
            </a:r>
          </a:p>
        </p:txBody>
      </p:sp>
      <p:sp>
        <p:nvSpPr>
          <p:cNvPr id="65592" name="Text Box 56">
            <a:extLst>
              <a:ext uri="{FF2B5EF4-FFF2-40B4-BE49-F238E27FC236}">
                <a16:creationId xmlns:a16="http://schemas.microsoft.com/office/drawing/2014/main" id="{B3295384-C1F6-4B78-B6BE-31D0E3AA792B}"/>
              </a:ext>
            </a:extLst>
          </p:cNvPr>
          <p:cNvSpPr txBox="1">
            <a:spLocks noChangeArrowheads="1"/>
          </p:cNvSpPr>
          <p:nvPr/>
        </p:nvSpPr>
        <p:spPr bwMode="auto">
          <a:xfrm>
            <a:off x="6088063" y="484663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微软雅黑" panose="020B0503020204020204" pitchFamily="34" charset="-122"/>
                <a:ea typeface="微软雅黑" panose="020B0503020204020204" pitchFamily="34" charset="-122"/>
              </a:rPr>
              <a:t>呼吸</a:t>
            </a:r>
          </a:p>
        </p:txBody>
      </p:sp>
      <p:sp>
        <p:nvSpPr>
          <p:cNvPr id="65593" name="Text Box 57">
            <a:extLst>
              <a:ext uri="{FF2B5EF4-FFF2-40B4-BE49-F238E27FC236}">
                <a16:creationId xmlns:a16="http://schemas.microsoft.com/office/drawing/2014/main" id="{EC8A0E6F-F960-44E9-BB63-88FDABD19A4D}"/>
              </a:ext>
            </a:extLst>
          </p:cNvPr>
          <p:cNvSpPr txBox="1">
            <a:spLocks noChangeArrowheads="1"/>
          </p:cNvSpPr>
          <p:nvPr/>
        </p:nvSpPr>
        <p:spPr bwMode="auto">
          <a:xfrm>
            <a:off x="8348663" y="5692775"/>
            <a:ext cx="541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微软雅黑" panose="020B0503020204020204" pitchFamily="34" charset="-122"/>
                <a:ea typeface="微软雅黑" panose="020B0503020204020204" pitchFamily="34" charset="-122"/>
              </a:rPr>
              <a:t>水</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88"/>
                                        </p:tgtEl>
                                        <p:attrNameLst>
                                          <p:attrName>style.visibility</p:attrName>
                                        </p:attrNameLst>
                                      </p:cBhvr>
                                      <p:to>
                                        <p:strVal val="visible"/>
                                      </p:to>
                                    </p:set>
                                    <p:animEffect transition="in" filter="blinds(horizontal)">
                                      <p:cBhvr>
                                        <p:cTn id="7" dur="500"/>
                                        <p:tgtEl>
                                          <p:spTgt spid="655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591"/>
                                        </p:tgtEl>
                                        <p:attrNameLst>
                                          <p:attrName>style.visibility</p:attrName>
                                        </p:attrNameLst>
                                      </p:cBhvr>
                                      <p:to>
                                        <p:strVal val="visible"/>
                                      </p:to>
                                    </p:set>
                                    <p:animEffect transition="in" filter="blinds(horizontal)">
                                      <p:cBhvr>
                                        <p:cTn id="12" dur="500"/>
                                        <p:tgtEl>
                                          <p:spTgt spid="655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589"/>
                                        </p:tgtEl>
                                        <p:attrNameLst>
                                          <p:attrName>style.visibility</p:attrName>
                                        </p:attrNameLst>
                                      </p:cBhvr>
                                      <p:to>
                                        <p:strVal val="visible"/>
                                      </p:to>
                                    </p:set>
                                    <p:animEffect transition="in" filter="blinds(horizontal)">
                                      <p:cBhvr>
                                        <p:cTn id="17" dur="500"/>
                                        <p:tgtEl>
                                          <p:spTgt spid="655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592"/>
                                        </p:tgtEl>
                                        <p:attrNameLst>
                                          <p:attrName>style.visibility</p:attrName>
                                        </p:attrNameLst>
                                      </p:cBhvr>
                                      <p:to>
                                        <p:strVal val="visible"/>
                                      </p:to>
                                    </p:set>
                                    <p:animEffect transition="in" filter="blinds(horizontal)">
                                      <p:cBhvr>
                                        <p:cTn id="22" dur="500"/>
                                        <p:tgtEl>
                                          <p:spTgt spid="655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5590"/>
                                        </p:tgtEl>
                                        <p:attrNameLst>
                                          <p:attrName>style.visibility</p:attrName>
                                        </p:attrNameLst>
                                      </p:cBhvr>
                                      <p:to>
                                        <p:strVal val="visible"/>
                                      </p:to>
                                    </p:set>
                                    <p:animEffect transition="in" filter="blinds(horizontal)">
                                      <p:cBhvr>
                                        <p:cTn id="27" dur="500"/>
                                        <p:tgtEl>
                                          <p:spTgt spid="655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5593"/>
                                        </p:tgtEl>
                                        <p:attrNameLst>
                                          <p:attrName>style.visibility</p:attrName>
                                        </p:attrNameLst>
                                      </p:cBhvr>
                                      <p:to>
                                        <p:strVal val="visible"/>
                                      </p:to>
                                    </p:set>
                                    <p:animEffect transition="in" filter="blinds(horizontal)">
                                      <p:cBhvr>
                                        <p:cTn id="32" dur="500"/>
                                        <p:tgtEl>
                                          <p:spTgt spid="65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8" grpId="0"/>
      <p:bldP spid="65589" grpId="0"/>
      <p:bldP spid="65590" grpId="0"/>
      <p:bldP spid="65591" grpId="0"/>
      <p:bldP spid="65592" grpId="0"/>
      <p:bldP spid="6559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a:extLst>
              <a:ext uri="{FF2B5EF4-FFF2-40B4-BE49-F238E27FC236}">
                <a16:creationId xmlns:a16="http://schemas.microsoft.com/office/drawing/2014/main" id="{2EABDEB0-A758-4FE9-AA0B-4095B49BCE71}"/>
              </a:ext>
            </a:extLst>
          </p:cNvPr>
          <p:cNvGrpSpPr>
            <a:grpSpLocks/>
          </p:cNvGrpSpPr>
          <p:nvPr/>
        </p:nvGrpSpPr>
        <p:grpSpPr bwMode="auto">
          <a:xfrm>
            <a:off x="468313" y="908050"/>
            <a:ext cx="9070975" cy="4740275"/>
            <a:chOff x="340" y="300"/>
            <a:chExt cx="5805" cy="3442"/>
          </a:xfrm>
        </p:grpSpPr>
        <p:sp>
          <p:nvSpPr>
            <p:cNvPr id="18437" name="Text Box 3">
              <a:extLst>
                <a:ext uri="{FF2B5EF4-FFF2-40B4-BE49-F238E27FC236}">
                  <a16:creationId xmlns:a16="http://schemas.microsoft.com/office/drawing/2014/main" id="{6CDA31DF-68E6-47BC-B003-62595E518DBD}"/>
                </a:ext>
              </a:extLst>
            </p:cNvPr>
            <p:cNvSpPr txBox="1">
              <a:spLocks noChangeArrowheads="1"/>
            </p:cNvSpPr>
            <p:nvPr/>
          </p:nvSpPr>
          <p:spPr bwMode="auto">
            <a:xfrm>
              <a:off x="4422" y="1253"/>
              <a:ext cx="1723"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t>⑦</a:t>
              </a:r>
            </a:p>
          </p:txBody>
        </p:sp>
        <p:grpSp>
          <p:nvGrpSpPr>
            <p:cNvPr id="18438" name="Group 4">
              <a:extLst>
                <a:ext uri="{FF2B5EF4-FFF2-40B4-BE49-F238E27FC236}">
                  <a16:creationId xmlns:a16="http://schemas.microsoft.com/office/drawing/2014/main" id="{30F5366A-F834-4CF5-8430-150F1BC945C9}"/>
                </a:ext>
              </a:extLst>
            </p:cNvPr>
            <p:cNvGrpSpPr>
              <a:grpSpLocks/>
            </p:cNvGrpSpPr>
            <p:nvPr/>
          </p:nvGrpSpPr>
          <p:grpSpPr bwMode="auto">
            <a:xfrm>
              <a:off x="340" y="300"/>
              <a:ext cx="5216" cy="3442"/>
              <a:chOff x="340" y="300"/>
              <a:chExt cx="5216" cy="3442"/>
            </a:xfrm>
          </p:grpSpPr>
          <p:sp>
            <p:nvSpPr>
              <p:cNvPr id="18439" name="Text Box 5">
                <a:extLst>
                  <a:ext uri="{FF2B5EF4-FFF2-40B4-BE49-F238E27FC236}">
                    <a16:creationId xmlns:a16="http://schemas.microsoft.com/office/drawing/2014/main" id="{A0A93F37-7014-4F2F-B137-C0E37CD2B8E5}"/>
                  </a:ext>
                </a:extLst>
              </p:cNvPr>
              <p:cNvSpPr txBox="1">
                <a:spLocks noChangeArrowheads="1"/>
              </p:cNvSpPr>
              <p:nvPr/>
            </p:nvSpPr>
            <p:spPr bwMode="auto">
              <a:xfrm>
                <a:off x="1791" y="300"/>
                <a:ext cx="372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 </a:t>
                </a:r>
                <a:r>
                  <a:rPr lang="zh-CN" altLang="en-US" sz="3600" b="1"/>
                  <a:t>大气中的</a:t>
                </a:r>
                <a:r>
                  <a:rPr lang="en-US" altLang="zh-CN" sz="3600" b="1"/>
                  <a:t>CO</a:t>
                </a:r>
                <a:r>
                  <a:rPr lang="en-US" altLang="zh-CN" sz="3600" b="1" baseline="-25000"/>
                  <a:t>2</a:t>
                </a:r>
              </a:p>
            </p:txBody>
          </p:sp>
          <p:sp>
            <p:nvSpPr>
              <p:cNvPr id="18440" name="Text Box 6">
                <a:extLst>
                  <a:ext uri="{FF2B5EF4-FFF2-40B4-BE49-F238E27FC236}">
                    <a16:creationId xmlns:a16="http://schemas.microsoft.com/office/drawing/2014/main" id="{D6AF7D4E-D389-4FD7-B38C-7B3AD6029B93}"/>
                  </a:ext>
                </a:extLst>
              </p:cNvPr>
              <p:cNvSpPr txBox="1">
                <a:spLocks noChangeArrowheads="1"/>
              </p:cNvSpPr>
              <p:nvPr/>
            </p:nvSpPr>
            <p:spPr bwMode="auto">
              <a:xfrm>
                <a:off x="1655" y="1206"/>
                <a:ext cx="2359"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3600" b="1"/>
                  <a:t>C        A         B </a:t>
                </a:r>
              </a:p>
            </p:txBody>
          </p:sp>
          <p:sp>
            <p:nvSpPr>
              <p:cNvPr id="18441" name="Text Box 7">
                <a:extLst>
                  <a:ext uri="{FF2B5EF4-FFF2-40B4-BE49-F238E27FC236}">
                    <a16:creationId xmlns:a16="http://schemas.microsoft.com/office/drawing/2014/main" id="{496849BC-278B-4652-9CBB-F3675AFFD11B}"/>
                  </a:ext>
                </a:extLst>
              </p:cNvPr>
              <p:cNvSpPr txBox="1">
                <a:spLocks noChangeArrowheads="1"/>
              </p:cNvSpPr>
              <p:nvPr/>
            </p:nvSpPr>
            <p:spPr bwMode="auto">
              <a:xfrm>
                <a:off x="1655" y="2023"/>
                <a:ext cx="136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3600" b="1"/>
                  <a:t>D</a:t>
                </a:r>
              </a:p>
            </p:txBody>
          </p:sp>
          <p:sp>
            <p:nvSpPr>
              <p:cNvPr id="18442" name="Text Box 8">
                <a:extLst>
                  <a:ext uri="{FF2B5EF4-FFF2-40B4-BE49-F238E27FC236}">
                    <a16:creationId xmlns:a16="http://schemas.microsoft.com/office/drawing/2014/main" id="{67854F73-0404-4553-94C1-44999B33BFC1}"/>
                  </a:ext>
                </a:extLst>
              </p:cNvPr>
              <p:cNvSpPr txBox="1">
                <a:spLocks noChangeArrowheads="1"/>
              </p:cNvSpPr>
              <p:nvPr/>
            </p:nvSpPr>
            <p:spPr bwMode="auto">
              <a:xfrm>
                <a:off x="3742" y="1978"/>
                <a:ext cx="1814"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b="1"/>
                  <a:t>煤、石油等</a:t>
                </a:r>
              </a:p>
            </p:txBody>
          </p:sp>
          <p:sp>
            <p:nvSpPr>
              <p:cNvPr id="18443" name="Rectangle 9">
                <a:extLst>
                  <a:ext uri="{FF2B5EF4-FFF2-40B4-BE49-F238E27FC236}">
                    <a16:creationId xmlns:a16="http://schemas.microsoft.com/office/drawing/2014/main" id="{7A6D0C8A-6C2A-49A2-8DBD-543FFEBB1FBD}"/>
                  </a:ext>
                </a:extLst>
              </p:cNvPr>
              <p:cNvSpPr>
                <a:spLocks noChangeArrowheads="1"/>
              </p:cNvSpPr>
              <p:nvPr/>
            </p:nvSpPr>
            <p:spPr bwMode="auto">
              <a:xfrm>
                <a:off x="703" y="1286"/>
                <a:ext cx="378"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t>⑥</a:t>
                </a:r>
              </a:p>
            </p:txBody>
          </p:sp>
          <p:sp>
            <p:nvSpPr>
              <p:cNvPr id="18444" name="Line 10">
                <a:extLst>
                  <a:ext uri="{FF2B5EF4-FFF2-40B4-BE49-F238E27FC236}">
                    <a16:creationId xmlns:a16="http://schemas.microsoft.com/office/drawing/2014/main" id="{CB649CBF-B2C3-4AC3-91DA-D563E3440C0D}"/>
                  </a:ext>
                </a:extLst>
              </p:cNvPr>
              <p:cNvSpPr>
                <a:spLocks noChangeShapeType="1"/>
              </p:cNvSpPr>
              <p:nvPr/>
            </p:nvSpPr>
            <p:spPr bwMode="auto">
              <a:xfrm flipV="1">
                <a:off x="1791" y="845"/>
                <a:ext cx="545"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5" name="Line 11">
                <a:extLst>
                  <a:ext uri="{FF2B5EF4-FFF2-40B4-BE49-F238E27FC236}">
                    <a16:creationId xmlns:a16="http://schemas.microsoft.com/office/drawing/2014/main" id="{9BAB4A7F-8826-415D-9E9A-32C2900D8F40}"/>
                  </a:ext>
                </a:extLst>
              </p:cNvPr>
              <p:cNvSpPr>
                <a:spLocks noChangeShapeType="1"/>
              </p:cNvSpPr>
              <p:nvPr/>
            </p:nvSpPr>
            <p:spPr bwMode="auto">
              <a:xfrm>
                <a:off x="4649" y="2069"/>
                <a:ext cx="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6" name="Line 12">
                <a:extLst>
                  <a:ext uri="{FF2B5EF4-FFF2-40B4-BE49-F238E27FC236}">
                    <a16:creationId xmlns:a16="http://schemas.microsoft.com/office/drawing/2014/main" id="{90341EC4-E1F7-4AB6-BD35-A269950960CF}"/>
                  </a:ext>
                </a:extLst>
              </p:cNvPr>
              <p:cNvSpPr>
                <a:spLocks noChangeShapeType="1"/>
              </p:cNvSpPr>
              <p:nvPr/>
            </p:nvSpPr>
            <p:spPr bwMode="auto">
              <a:xfrm flipV="1">
                <a:off x="4604" y="1616"/>
                <a:ext cx="0" cy="3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7" name="Line 13">
                <a:extLst>
                  <a:ext uri="{FF2B5EF4-FFF2-40B4-BE49-F238E27FC236}">
                    <a16:creationId xmlns:a16="http://schemas.microsoft.com/office/drawing/2014/main" id="{0B858AD9-F7FC-44E7-A852-74BFFF8C6037}"/>
                  </a:ext>
                </a:extLst>
              </p:cNvPr>
              <p:cNvSpPr>
                <a:spLocks noChangeShapeType="1"/>
              </p:cNvSpPr>
              <p:nvPr/>
            </p:nvSpPr>
            <p:spPr bwMode="auto">
              <a:xfrm>
                <a:off x="460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8" name="Line 14">
                <a:extLst>
                  <a:ext uri="{FF2B5EF4-FFF2-40B4-BE49-F238E27FC236}">
                    <a16:creationId xmlns:a16="http://schemas.microsoft.com/office/drawing/2014/main" id="{921BE6B5-AF51-447C-AC34-6EE66021290B}"/>
                  </a:ext>
                </a:extLst>
              </p:cNvPr>
              <p:cNvSpPr>
                <a:spLocks noChangeShapeType="1"/>
              </p:cNvSpPr>
              <p:nvPr/>
            </p:nvSpPr>
            <p:spPr bwMode="auto">
              <a:xfrm flipH="1">
                <a:off x="3742" y="527"/>
                <a:ext cx="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9" name="Line 15">
                <a:extLst>
                  <a:ext uri="{FF2B5EF4-FFF2-40B4-BE49-F238E27FC236}">
                    <a16:creationId xmlns:a16="http://schemas.microsoft.com/office/drawing/2014/main" id="{AFFB8067-D21E-4366-82CD-55C58A4A7F05}"/>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0" name="Line 16">
                <a:extLst>
                  <a:ext uri="{FF2B5EF4-FFF2-40B4-BE49-F238E27FC236}">
                    <a16:creationId xmlns:a16="http://schemas.microsoft.com/office/drawing/2014/main" id="{62D49E1A-611C-441A-A263-CC66DF437224}"/>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1" name="Line 17">
                <a:extLst>
                  <a:ext uri="{FF2B5EF4-FFF2-40B4-BE49-F238E27FC236}">
                    <a16:creationId xmlns:a16="http://schemas.microsoft.com/office/drawing/2014/main" id="{1C32D76A-AFFC-452E-A8C2-87DBCEB85910}"/>
                  </a:ext>
                </a:extLst>
              </p:cNvPr>
              <p:cNvSpPr>
                <a:spLocks noChangeShapeType="1"/>
              </p:cNvSpPr>
              <p:nvPr/>
            </p:nvSpPr>
            <p:spPr bwMode="auto">
              <a:xfrm flipV="1">
                <a:off x="88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2" name="Line 18">
                <a:extLst>
                  <a:ext uri="{FF2B5EF4-FFF2-40B4-BE49-F238E27FC236}">
                    <a16:creationId xmlns:a16="http://schemas.microsoft.com/office/drawing/2014/main" id="{96836894-C693-4B2A-BA5C-398367FD9C26}"/>
                  </a:ext>
                </a:extLst>
              </p:cNvPr>
              <p:cNvSpPr>
                <a:spLocks noChangeShapeType="1"/>
              </p:cNvSpPr>
              <p:nvPr/>
            </p:nvSpPr>
            <p:spPr bwMode="auto">
              <a:xfrm>
                <a:off x="884" y="527"/>
                <a:ext cx="99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3" name="Line 19">
                <a:extLst>
                  <a:ext uri="{FF2B5EF4-FFF2-40B4-BE49-F238E27FC236}">
                    <a16:creationId xmlns:a16="http://schemas.microsoft.com/office/drawing/2014/main" id="{63E46431-3C58-4D3C-B808-3DE578E2007F}"/>
                  </a:ext>
                </a:extLst>
              </p:cNvPr>
              <p:cNvSpPr>
                <a:spLocks noChangeShapeType="1"/>
              </p:cNvSpPr>
              <p:nvPr/>
            </p:nvSpPr>
            <p:spPr bwMode="auto">
              <a:xfrm flipV="1">
                <a:off x="2653" y="799"/>
                <a:ext cx="0" cy="4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4" name="Line 20">
                <a:extLst>
                  <a:ext uri="{FF2B5EF4-FFF2-40B4-BE49-F238E27FC236}">
                    <a16:creationId xmlns:a16="http://schemas.microsoft.com/office/drawing/2014/main" id="{181C3D4C-7154-415D-8B71-EBEAE9353A84}"/>
                  </a:ext>
                </a:extLst>
              </p:cNvPr>
              <p:cNvSpPr>
                <a:spLocks noChangeShapeType="1"/>
              </p:cNvSpPr>
              <p:nvPr/>
            </p:nvSpPr>
            <p:spPr bwMode="auto">
              <a:xfrm flipH="1" flipV="1">
                <a:off x="3288" y="799"/>
                <a:ext cx="272"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5" name="Line 21">
                <a:extLst>
                  <a:ext uri="{FF2B5EF4-FFF2-40B4-BE49-F238E27FC236}">
                    <a16:creationId xmlns:a16="http://schemas.microsoft.com/office/drawing/2014/main" id="{9B6CBEEF-F6D4-492C-BB82-623BD2450BFC}"/>
                  </a:ext>
                </a:extLst>
              </p:cNvPr>
              <p:cNvSpPr>
                <a:spLocks noChangeShapeType="1"/>
              </p:cNvSpPr>
              <p:nvPr/>
            </p:nvSpPr>
            <p:spPr bwMode="auto">
              <a:xfrm>
                <a:off x="3334" y="754"/>
                <a:ext cx="318"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6" name="Line 22">
                <a:extLst>
                  <a:ext uri="{FF2B5EF4-FFF2-40B4-BE49-F238E27FC236}">
                    <a16:creationId xmlns:a16="http://schemas.microsoft.com/office/drawing/2014/main" id="{24A39DC5-2E0F-4B3F-B7BC-FC186044DFFC}"/>
                  </a:ext>
                </a:extLst>
              </p:cNvPr>
              <p:cNvSpPr>
                <a:spLocks noChangeShapeType="1"/>
              </p:cNvSpPr>
              <p:nvPr/>
            </p:nvSpPr>
            <p:spPr bwMode="auto">
              <a:xfrm flipH="1">
                <a:off x="1973" y="1570"/>
                <a:ext cx="680" cy="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7" name="Line 23">
                <a:extLst>
                  <a:ext uri="{FF2B5EF4-FFF2-40B4-BE49-F238E27FC236}">
                    <a16:creationId xmlns:a16="http://schemas.microsoft.com/office/drawing/2014/main" id="{8B523742-C49B-40D1-880D-D4154C23A996}"/>
                  </a:ext>
                </a:extLst>
              </p:cNvPr>
              <p:cNvSpPr>
                <a:spLocks noChangeShapeType="1"/>
              </p:cNvSpPr>
              <p:nvPr/>
            </p:nvSpPr>
            <p:spPr bwMode="auto">
              <a:xfrm flipH="1">
                <a:off x="2018" y="1525"/>
                <a:ext cx="1542"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8" name="Line 24">
                <a:extLst>
                  <a:ext uri="{FF2B5EF4-FFF2-40B4-BE49-F238E27FC236}">
                    <a16:creationId xmlns:a16="http://schemas.microsoft.com/office/drawing/2014/main" id="{BF056EAE-3E57-4365-83F4-F315EF6D6927}"/>
                  </a:ext>
                </a:extLst>
              </p:cNvPr>
              <p:cNvSpPr>
                <a:spLocks noChangeShapeType="1"/>
              </p:cNvSpPr>
              <p:nvPr/>
            </p:nvSpPr>
            <p:spPr bwMode="auto">
              <a:xfrm flipH="1">
                <a:off x="1973" y="1389"/>
                <a:ext cx="58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9" name="Line 25">
                <a:extLst>
                  <a:ext uri="{FF2B5EF4-FFF2-40B4-BE49-F238E27FC236}">
                    <a16:creationId xmlns:a16="http://schemas.microsoft.com/office/drawing/2014/main" id="{6E8CB9F8-A72F-4E31-B2F3-8C6C10480E5F}"/>
                  </a:ext>
                </a:extLst>
              </p:cNvPr>
              <p:cNvSpPr>
                <a:spLocks noChangeShapeType="1"/>
              </p:cNvSpPr>
              <p:nvPr/>
            </p:nvSpPr>
            <p:spPr bwMode="auto">
              <a:xfrm flipH="1" flipV="1">
                <a:off x="2789" y="1389"/>
                <a:ext cx="63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0" name="Line 26">
                <a:extLst>
                  <a:ext uri="{FF2B5EF4-FFF2-40B4-BE49-F238E27FC236}">
                    <a16:creationId xmlns:a16="http://schemas.microsoft.com/office/drawing/2014/main" id="{76792DAA-B677-41EF-A228-B83E480E7A5D}"/>
                  </a:ext>
                </a:extLst>
              </p:cNvPr>
              <p:cNvSpPr>
                <a:spLocks noChangeShapeType="1"/>
              </p:cNvSpPr>
              <p:nvPr/>
            </p:nvSpPr>
            <p:spPr bwMode="auto">
              <a:xfrm>
                <a:off x="1791" y="1570"/>
                <a:ext cx="0" cy="5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1" name="Rectangle 27">
                <a:extLst>
                  <a:ext uri="{FF2B5EF4-FFF2-40B4-BE49-F238E27FC236}">
                    <a16:creationId xmlns:a16="http://schemas.microsoft.com/office/drawing/2014/main" id="{9B5F8AAF-6BDA-4504-825A-ECCF8CF6640D}"/>
                  </a:ext>
                </a:extLst>
              </p:cNvPr>
              <p:cNvSpPr>
                <a:spLocks noChangeArrowheads="1"/>
              </p:cNvSpPr>
              <p:nvPr/>
            </p:nvSpPr>
            <p:spPr bwMode="auto">
              <a:xfrm>
                <a:off x="2640" y="776"/>
                <a:ext cx="379"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①</a:t>
                </a:r>
              </a:p>
            </p:txBody>
          </p:sp>
          <p:sp>
            <p:nvSpPr>
              <p:cNvPr id="18462" name="Rectangle 28">
                <a:extLst>
                  <a:ext uri="{FF2B5EF4-FFF2-40B4-BE49-F238E27FC236}">
                    <a16:creationId xmlns:a16="http://schemas.microsoft.com/office/drawing/2014/main" id="{AD5DA419-5EF4-4E62-93ED-89F7F77DAA56}"/>
                  </a:ext>
                </a:extLst>
              </p:cNvPr>
              <p:cNvSpPr>
                <a:spLocks noChangeArrowheads="1"/>
              </p:cNvSpPr>
              <p:nvPr/>
            </p:nvSpPr>
            <p:spPr bwMode="auto">
              <a:xfrm>
                <a:off x="3061" y="798"/>
                <a:ext cx="31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②</a:t>
                </a:r>
              </a:p>
            </p:txBody>
          </p:sp>
          <p:sp>
            <p:nvSpPr>
              <p:cNvPr id="18463" name="Rectangle 29">
                <a:extLst>
                  <a:ext uri="{FF2B5EF4-FFF2-40B4-BE49-F238E27FC236}">
                    <a16:creationId xmlns:a16="http://schemas.microsoft.com/office/drawing/2014/main" id="{18DA66DA-A25C-4275-876B-AC571CB1CCF3}"/>
                  </a:ext>
                </a:extLst>
              </p:cNvPr>
              <p:cNvSpPr>
                <a:spLocks noChangeArrowheads="1"/>
              </p:cNvSpPr>
              <p:nvPr/>
            </p:nvSpPr>
            <p:spPr bwMode="auto">
              <a:xfrm>
                <a:off x="3467" y="754"/>
                <a:ext cx="37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③</a:t>
                </a:r>
              </a:p>
            </p:txBody>
          </p:sp>
          <p:sp>
            <p:nvSpPr>
              <p:cNvPr id="18464" name="Rectangle 30">
                <a:extLst>
                  <a:ext uri="{FF2B5EF4-FFF2-40B4-BE49-F238E27FC236}">
                    <a16:creationId xmlns:a16="http://schemas.microsoft.com/office/drawing/2014/main" id="{93160E42-CE50-4ACF-8577-DE6EEFB28119}"/>
                  </a:ext>
                </a:extLst>
              </p:cNvPr>
              <p:cNvSpPr>
                <a:spLocks noChangeArrowheads="1"/>
              </p:cNvSpPr>
              <p:nvPr/>
            </p:nvSpPr>
            <p:spPr bwMode="auto">
              <a:xfrm>
                <a:off x="1743" y="754"/>
                <a:ext cx="378"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④</a:t>
                </a:r>
              </a:p>
            </p:txBody>
          </p:sp>
          <p:sp>
            <p:nvSpPr>
              <p:cNvPr id="18465" name="Line 31">
                <a:extLst>
                  <a:ext uri="{FF2B5EF4-FFF2-40B4-BE49-F238E27FC236}">
                    <a16:creationId xmlns:a16="http://schemas.microsoft.com/office/drawing/2014/main" id="{F4DF4E55-D2C7-49D9-B344-F0C7C3F769B6}"/>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6" name="Line 32">
                <a:extLst>
                  <a:ext uri="{FF2B5EF4-FFF2-40B4-BE49-F238E27FC236}">
                    <a16:creationId xmlns:a16="http://schemas.microsoft.com/office/drawing/2014/main" id="{35DB5669-316C-4615-9858-A7FFF33A7817}"/>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7" name="Line 33">
                <a:extLst>
                  <a:ext uri="{FF2B5EF4-FFF2-40B4-BE49-F238E27FC236}">
                    <a16:creationId xmlns:a16="http://schemas.microsoft.com/office/drawing/2014/main" id="{8AB02BC6-1C66-47B8-93EE-FC85BDDF60D2}"/>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8" name="Line 34">
                <a:extLst>
                  <a:ext uri="{FF2B5EF4-FFF2-40B4-BE49-F238E27FC236}">
                    <a16:creationId xmlns:a16="http://schemas.microsoft.com/office/drawing/2014/main" id="{F005F089-1AB1-47ED-AE27-4A71BC78D559}"/>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469" name="Group 35">
                <a:extLst>
                  <a:ext uri="{FF2B5EF4-FFF2-40B4-BE49-F238E27FC236}">
                    <a16:creationId xmlns:a16="http://schemas.microsoft.com/office/drawing/2014/main" id="{F141648B-4079-4B68-BA77-A85710D19DCB}"/>
                  </a:ext>
                </a:extLst>
              </p:cNvPr>
              <p:cNvGrpSpPr>
                <a:grpSpLocks/>
              </p:cNvGrpSpPr>
              <p:nvPr/>
            </p:nvGrpSpPr>
            <p:grpSpPr bwMode="auto">
              <a:xfrm>
                <a:off x="884" y="1616"/>
                <a:ext cx="817" cy="635"/>
                <a:chOff x="884" y="1616"/>
                <a:chExt cx="817" cy="635"/>
              </a:xfrm>
            </p:grpSpPr>
            <p:sp>
              <p:nvSpPr>
                <p:cNvPr id="18483" name="Line 36">
                  <a:extLst>
                    <a:ext uri="{FF2B5EF4-FFF2-40B4-BE49-F238E27FC236}">
                      <a16:creationId xmlns:a16="http://schemas.microsoft.com/office/drawing/2014/main" id="{9BCADD5D-8767-4AB2-AB6C-6F0BDD3F88BD}"/>
                    </a:ext>
                  </a:extLst>
                </p:cNvPr>
                <p:cNvSpPr>
                  <a:spLocks noChangeShapeType="1"/>
                </p:cNvSpPr>
                <p:nvPr/>
              </p:nvSpPr>
              <p:spPr bwMode="auto">
                <a:xfrm flipH="1">
                  <a:off x="884" y="2251"/>
                  <a:ext cx="8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4" name="Line 37">
                  <a:extLst>
                    <a:ext uri="{FF2B5EF4-FFF2-40B4-BE49-F238E27FC236}">
                      <a16:creationId xmlns:a16="http://schemas.microsoft.com/office/drawing/2014/main" id="{D33E1C88-968E-4C21-BC6D-E7EC29E9143E}"/>
                    </a:ext>
                  </a:extLst>
                </p:cNvPr>
                <p:cNvSpPr>
                  <a:spLocks noChangeShapeType="1"/>
                </p:cNvSpPr>
                <p:nvPr/>
              </p:nvSpPr>
              <p:spPr bwMode="auto">
                <a:xfrm flipV="1">
                  <a:off x="884" y="1616"/>
                  <a:ext cx="0" cy="6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470" name="Group 38">
                <a:extLst>
                  <a:ext uri="{FF2B5EF4-FFF2-40B4-BE49-F238E27FC236}">
                    <a16:creationId xmlns:a16="http://schemas.microsoft.com/office/drawing/2014/main" id="{D5437EFF-9E17-4B7F-B7FB-7E531FDEFDF9}"/>
                  </a:ext>
                </a:extLst>
              </p:cNvPr>
              <p:cNvGrpSpPr>
                <a:grpSpLocks/>
              </p:cNvGrpSpPr>
              <p:nvPr/>
            </p:nvGrpSpPr>
            <p:grpSpPr bwMode="auto">
              <a:xfrm>
                <a:off x="884" y="527"/>
                <a:ext cx="998" cy="771"/>
                <a:chOff x="884" y="527"/>
                <a:chExt cx="998" cy="771"/>
              </a:xfrm>
            </p:grpSpPr>
            <p:sp>
              <p:nvSpPr>
                <p:cNvPr id="18481" name="Line 39">
                  <a:extLst>
                    <a:ext uri="{FF2B5EF4-FFF2-40B4-BE49-F238E27FC236}">
                      <a16:creationId xmlns:a16="http://schemas.microsoft.com/office/drawing/2014/main" id="{309F42A7-8662-4B81-A046-5AE25FE28715}"/>
                    </a:ext>
                  </a:extLst>
                </p:cNvPr>
                <p:cNvSpPr>
                  <a:spLocks noChangeShapeType="1"/>
                </p:cNvSpPr>
                <p:nvPr/>
              </p:nvSpPr>
              <p:spPr bwMode="auto">
                <a:xfrm flipV="1">
                  <a:off x="88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2" name="Line 40">
                  <a:extLst>
                    <a:ext uri="{FF2B5EF4-FFF2-40B4-BE49-F238E27FC236}">
                      <a16:creationId xmlns:a16="http://schemas.microsoft.com/office/drawing/2014/main" id="{CD69D3ED-3A01-4034-B7FD-1A8E90C7DB63}"/>
                    </a:ext>
                  </a:extLst>
                </p:cNvPr>
                <p:cNvSpPr>
                  <a:spLocks noChangeShapeType="1"/>
                </p:cNvSpPr>
                <p:nvPr/>
              </p:nvSpPr>
              <p:spPr bwMode="auto">
                <a:xfrm>
                  <a:off x="884" y="527"/>
                  <a:ext cx="99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471" name="Line 41">
                <a:extLst>
                  <a:ext uri="{FF2B5EF4-FFF2-40B4-BE49-F238E27FC236}">
                    <a16:creationId xmlns:a16="http://schemas.microsoft.com/office/drawing/2014/main" id="{1D76BDE5-CFE6-4752-BB4F-51AE292D20EC}"/>
                  </a:ext>
                </a:extLst>
              </p:cNvPr>
              <p:cNvSpPr>
                <a:spLocks noChangeShapeType="1"/>
              </p:cNvSpPr>
              <p:nvPr/>
            </p:nvSpPr>
            <p:spPr bwMode="auto">
              <a:xfrm flipV="1">
                <a:off x="4604" y="1570"/>
                <a:ext cx="0"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2" name="Line 42">
                <a:extLst>
                  <a:ext uri="{FF2B5EF4-FFF2-40B4-BE49-F238E27FC236}">
                    <a16:creationId xmlns:a16="http://schemas.microsoft.com/office/drawing/2014/main" id="{C4141D2F-4BFB-40B8-9797-3B23370A7339}"/>
                  </a:ext>
                </a:extLst>
              </p:cNvPr>
              <p:cNvSpPr>
                <a:spLocks noChangeShapeType="1"/>
              </p:cNvSpPr>
              <p:nvPr/>
            </p:nvSpPr>
            <p:spPr bwMode="auto">
              <a:xfrm>
                <a:off x="4604" y="527"/>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3" name="Line 43">
                <a:extLst>
                  <a:ext uri="{FF2B5EF4-FFF2-40B4-BE49-F238E27FC236}">
                    <a16:creationId xmlns:a16="http://schemas.microsoft.com/office/drawing/2014/main" id="{B70ACD0A-F2E6-4E39-94A0-49335678643F}"/>
                  </a:ext>
                </a:extLst>
              </p:cNvPr>
              <p:cNvSpPr>
                <a:spLocks noChangeShapeType="1"/>
              </p:cNvSpPr>
              <p:nvPr/>
            </p:nvSpPr>
            <p:spPr bwMode="auto">
              <a:xfrm flipH="1">
                <a:off x="3742" y="527"/>
                <a:ext cx="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4" name="Text Box 44">
                <a:extLst>
                  <a:ext uri="{FF2B5EF4-FFF2-40B4-BE49-F238E27FC236}">
                    <a16:creationId xmlns:a16="http://schemas.microsoft.com/office/drawing/2014/main" id="{A63292E3-F40F-404A-975C-4FB96C922316}"/>
                  </a:ext>
                </a:extLst>
              </p:cNvPr>
              <p:cNvSpPr txBox="1">
                <a:spLocks noChangeArrowheads="1"/>
              </p:cNvSpPr>
              <p:nvPr/>
            </p:nvSpPr>
            <p:spPr bwMode="auto">
              <a:xfrm>
                <a:off x="1247" y="3476"/>
                <a:ext cx="190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p>
            </p:txBody>
          </p:sp>
          <p:sp>
            <p:nvSpPr>
              <p:cNvPr id="18475" name="Text Box 45">
                <a:extLst>
                  <a:ext uri="{FF2B5EF4-FFF2-40B4-BE49-F238E27FC236}">
                    <a16:creationId xmlns:a16="http://schemas.microsoft.com/office/drawing/2014/main" id="{035EA801-3793-4D31-BD4B-B2147196DC04}"/>
                  </a:ext>
                </a:extLst>
              </p:cNvPr>
              <p:cNvSpPr txBox="1">
                <a:spLocks noChangeArrowheads="1"/>
              </p:cNvSpPr>
              <p:nvPr/>
            </p:nvSpPr>
            <p:spPr bwMode="auto">
              <a:xfrm>
                <a:off x="1066" y="3295"/>
                <a:ext cx="13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p>
            </p:txBody>
          </p:sp>
          <p:sp>
            <p:nvSpPr>
              <p:cNvPr id="18476" name="Text Box 46">
                <a:extLst>
                  <a:ext uri="{FF2B5EF4-FFF2-40B4-BE49-F238E27FC236}">
                    <a16:creationId xmlns:a16="http://schemas.microsoft.com/office/drawing/2014/main" id="{42476285-41B2-4B9E-BD24-B794C986EDAB}"/>
                  </a:ext>
                </a:extLst>
              </p:cNvPr>
              <p:cNvSpPr txBox="1">
                <a:spLocks noChangeArrowheads="1"/>
              </p:cNvSpPr>
              <p:nvPr/>
            </p:nvSpPr>
            <p:spPr bwMode="auto">
              <a:xfrm>
                <a:off x="340" y="3340"/>
                <a:ext cx="244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a:p>
            </p:txBody>
          </p:sp>
          <p:sp>
            <p:nvSpPr>
              <p:cNvPr id="18477" name="Text Box 47">
                <a:extLst>
                  <a:ext uri="{FF2B5EF4-FFF2-40B4-BE49-F238E27FC236}">
                    <a16:creationId xmlns:a16="http://schemas.microsoft.com/office/drawing/2014/main" id="{EF2DBB75-37B2-4A59-A867-E0CFF4DA0481}"/>
                  </a:ext>
                </a:extLst>
              </p:cNvPr>
              <p:cNvSpPr txBox="1">
                <a:spLocks noChangeArrowheads="1"/>
              </p:cNvSpPr>
              <p:nvPr/>
            </p:nvSpPr>
            <p:spPr bwMode="auto">
              <a:xfrm>
                <a:off x="1156" y="3384"/>
                <a:ext cx="14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18478" name="Text Box 48">
                <a:extLst>
                  <a:ext uri="{FF2B5EF4-FFF2-40B4-BE49-F238E27FC236}">
                    <a16:creationId xmlns:a16="http://schemas.microsoft.com/office/drawing/2014/main" id="{F0B1CA8E-EF02-4736-BA6D-5540A5F6E853}"/>
                  </a:ext>
                </a:extLst>
              </p:cNvPr>
              <p:cNvSpPr txBox="1">
                <a:spLocks noChangeArrowheads="1"/>
              </p:cNvSpPr>
              <p:nvPr/>
            </p:nvSpPr>
            <p:spPr bwMode="auto">
              <a:xfrm>
                <a:off x="2109" y="1025"/>
                <a:ext cx="45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t>⑤</a:t>
                </a:r>
              </a:p>
            </p:txBody>
          </p:sp>
          <p:sp>
            <p:nvSpPr>
              <p:cNvPr id="18479" name="Rectangle 49">
                <a:extLst>
                  <a:ext uri="{FF2B5EF4-FFF2-40B4-BE49-F238E27FC236}">
                    <a16:creationId xmlns:a16="http://schemas.microsoft.com/office/drawing/2014/main" id="{62488001-8608-44CB-AC5E-BDE5FCC1C869}"/>
                  </a:ext>
                </a:extLst>
              </p:cNvPr>
              <p:cNvSpPr>
                <a:spLocks noChangeArrowheads="1"/>
              </p:cNvSpPr>
              <p:nvPr/>
            </p:nvSpPr>
            <p:spPr bwMode="auto">
              <a:xfrm>
                <a:off x="3787" y="1979"/>
                <a:ext cx="1497" cy="54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480" name="Rectangle 50">
                <a:extLst>
                  <a:ext uri="{FF2B5EF4-FFF2-40B4-BE49-F238E27FC236}">
                    <a16:creationId xmlns:a16="http://schemas.microsoft.com/office/drawing/2014/main" id="{F0C78818-5933-4AF2-B7F7-8DE745E9D786}"/>
                  </a:ext>
                </a:extLst>
              </p:cNvPr>
              <p:cNvSpPr>
                <a:spLocks noChangeArrowheads="1"/>
              </p:cNvSpPr>
              <p:nvPr/>
            </p:nvSpPr>
            <p:spPr bwMode="auto">
              <a:xfrm>
                <a:off x="1927" y="346"/>
                <a:ext cx="1769" cy="40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sp>
        <p:nvSpPr>
          <p:cNvPr id="66611" name="Text Box 51">
            <a:extLst>
              <a:ext uri="{FF2B5EF4-FFF2-40B4-BE49-F238E27FC236}">
                <a16:creationId xmlns:a16="http://schemas.microsoft.com/office/drawing/2014/main" id="{6EF35E00-87C7-44F7-8C23-30D55DE8EA76}"/>
              </a:ext>
            </a:extLst>
          </p:cNvPr>
          <p:cNvSpPr txBox="1">
            <a:spLocks noChangeArrowheads="1"/>
          </p:cNvSpPr>
          <p:nvPr/>
        </p:nvSpPr>
        <p:spPr bwMode="auto">
          <a:xfrm>
            <a:off x="468313" y="4292600"/>
            <a:ext cx="83518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b="1">
                <a:latin typeface="微软雅黑" panose="020B0503020204020204" pitchFamily="34" charset="-122"/>
                <a:ea typeface="微软雅黑" panose="020B0503020204020204" pitchFamily="34" charset="-122"/>
              </a:rPr>
              <a:t>6</a:t>
            </a:r>
            <a:r>
              <a:rPr lang="zh-CN" altLang="en-US" b="1">
                <a:latin typeface="微软雅黑" panose="020B0503020204020204" pitchFamily="34" charset="-122"/>
                <a:ea typeface="微软雅黑" panose="020B0503020204020204" pitchFamily="34" charset="-122"/>
              </a:rPr>
              <a:t>、⑦过程的加剧将产生怎样的后果？</a:t>
            </a:r>
          </a:p>
        </p:txBody>
      </p:sp>
      <p:sp>
        <p:nvSpPr>
          <p:cNvPr id="66612" name="Text Box 52">
            <a:extLst>
              <a:ext uri="{FF2B5EF4-FFF2-40B4-BE49-F238E27FC236}">
                <a16:creationId xmlns:a16="http://schemas.microsoft.com/office/drawing/2014/main" id="{672A380E-8883-4B7C-ABB1-0D2F52C5D45E}"/>
              </a:ext>
            </a:extLst>
          </p:cNvPr>
          <p:cNvSpPr txBox="1">
            <a:spLocks noChangeArrowheads="1"/>
          </p:cNvSpPr>
          <p:nvPr/>
        </p:nvSpPr>
        <p:spPr bwMode="auto">
          <a:xfrm>
            <a:off x="900113" y="508476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solidFill>
                  <a:srgbClr val="FF0000"/>
                </a:solidFill>
                <a:latin typeface="微软雅黑" panose="020B0503020204020204" pitchFamily="34" charset="-122"/>
                <a:ea typeface="微软雅黑" panose="020B0503020204020204" pitchFamily="34" charset="-122"/>
              </a:rPr>
              <a:t>大气中</a:t>
            </a:r>
            <a:r>
              <a:rPr lang="en-US" altLang="zh-CN" b="1">
                <a:solidFill>
                  <a:srgbClr val="FF0000"/>
                </a:solidFill>
                <a:latin typeface="微软雅黑" panose="020B0503020204020204" pitchFamily="34" charset="-122"/>
                <a:ea typeface="微软雅黑" panose="020B0503020204020204" pitchFamily="34" charset="-122"/>
              </a:rPr>
              <a:t>CO</a:t>
            </a:r>
            <a:r>
              <a:rPr lang="en-US" altLang="zh-CN" b="1" baseline="-25000">
                <a:solidFill>
                  <a:srgbClr val="FF0000"/>
                </a:solidFill>
                <a:latin typeface="微软雅黑" panose="020B0503020204020204" pitchFamily="34" charset="-122"/>
                <a:ea typeface="微软雅黑" panose="020B0503020204020204" pitchFamily="34" charset="-122"/>
              </a:rPr>
              <a:t>2</a:t>
            </a:r>
            <a:r>
              <a:rPr lang="zh-CN" altLang="en-US" b="1">
                <a:solidFill>
                  <a:srgbClr val="FF0000"/>
                </a:solidFill>
                <a:latin typeface="微软雅黑" panose="020B0503020204020204" pitchFamily="34" charset="-122"/>
                <a:ea typeface="微软雅黑" panose="020B0503020204020204" pitchFamily="34" charset="-122"/>
              </a:rPr>
              <a:t>含量增加，导致温室效应。</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611"/>
                                        </p:tgtEl>
                                        <p:attrNameLst>
                                          <p:attrName>style.visibility</p:attrName>
                                        </p:attrNameLst>
                                      </p:cBhvr>
                                      <p:to>
                                        <p:strVal val="visible"/>
                                      </p:to>
                                    </p:set>
                                    <p:animEffect transition="in" filter="blinds(horizontal)">
                                      <p:cBhvr>
                                        <p:cTn id="7" dur="500"/>
                                        <p:tgtEl>
                                          <p:spTgt spid="666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612"/>
                                        </p:tgtEl>
                                        <p:attrNameLst>
                                          <p:attrName>style.visibility</p:attrName>
                                        </p:attrNameLst>
                                      </p:cBhvr>
                                      <p:to>
                                        <p:strVal val="visible"/>
                                      </p:to>
                                    </p:set>
                                    <p:animEffect transition="in" filter="blinds(horizontal)">
                                      <p:cBhvr>
                                        <p:cTn id="12" dur="500"/>
                                        <p:tgtEl>
                                          <p:spTgt spid="6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11" grpId="0"/>
      <p:bldP spid="6661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2f9cbdcc64a6c10301e928b7">
            <a:extLst>
              <a:ext uri="{FF2B5EF4-FFF2-40B4-BE49-F238E27FC236}">
                <a16:creationId xmlns:a16="http://schemas.microsoft.com/office/drawing/2014/main" id="{ABC39981-58A1-4665-A9CB-E7E50EE32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620713"/>
            <a:ext cx="7991475" cy="590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0b14ad198ddc367c43a9adf7">
            <a:extLst>
              <a:ext uri="{FF2B5EF4-FFF2-40B4-BE49-F238E27FC236}">
                <a16:creationId xmlns:a16="http://schemas.microsoft.com/office/drawing/2014/main" id="{539DB3BA-E0F3-48BE-B15C-2BC1E4074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a:extLst>
              <a:ext uri="{FF2B5EF4-FFF2-40B4-BE49-F238E27FC236}">
                <a16:creationId xmlns:a16="http://schemas.microsoft.com/office/drawing/2014/main" id="{50EE82EC-B264-4005-A5B2-6634F794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30" t="5333" r="2771" b="9236"/>
          <a:stretch>
            <a:fillRect/>
          </a:stretch>
        </p:blipFill>
        <p:spPr bwMode="auto">
          <a:xfrm>
            <a:off x="2051050" y="268288"/>
            <a:ext cx="5041900" cy="632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9" name="Picture 5" descr="2010113154019800">
            <a:extLst>
              <a:ext uri="{FF2B5EF4-FFF2-40B4-BE49-F238E27FC236}">
                <a16:creationId xmlns:a16="http://schemas.microsoft.com/office/drawing/2014/main" id="{8C7EFCFA-9CA0-495E-8FD9-072BCA21A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1cd4147b8ea5facd0bd1874c">
            <a:extLst>
              <a:ext uri="{FF2B5EF4-FFF2-40B4-BE49-F238E27FC236}">
                <a16:creationId xmlns:a16="http://schemas.microsoft.com/office/drawing/2014/main" id="{B4104735-F78A-460B-B11A-CDCA76957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8789"/>
                                        </p:tgtEl>
                                        <p:attrNameLst>
                                          <p:attrName>style.visibility</p:attrName>
                                        </p:attrNameLst>
                                      </p:cBhvr>
                                      <p:to>
                                        <p:strVal val="visible"/>
                                      </p:to>
                                    </p:set>
                                    <p:animEffect transition="in" filter="blinds(horizontal)">
                                      <p:cBhvr>
                                        <p:cTn id="7" dur="500"/>
                                        <p:tgtEl>
                                          <p:spTgt spid="1187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118789"/>
                                        </p:tgtEl>
                                      </p:cBhvr>
                                    </p:animEffect>
                                    <p:set>
                                      <p:cBhvr>
                                        <p:cTn id="12" dur="1" fill="hold">
                                          <p:stCondLst>
                                            <p:cond delay="499"/>
                                          </p:stCondLst>
                                        </p:cTn>
                                        <p:tgtEl>
                                          <p:spTgt spid="118789"/>
                                        </p:tgtEl>
                                        <p:attrNameLst>
                                          <p:attrName>style.visibility</p:attrName>
                                        </p:attrNameLst>
                                      </p:cBhvr>
                                      <p:to>
                                        <p:strVal val="hidden"/>
                                      </p:to>
                                    </p:se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118788"/>
                                        </p:tgtEl>
                                        <p:attrNameLst>
                                          <p:attrName>style.visibility</p:attrName>
                                        </p:attrNameLst>
                                      </p:cBhvr>
                                      <p:to>
                                        <p:strVal val="visible"/>
                                      </p:to>
                                    </p:set>
                                    <p:animEffect transition="in" filter="blinds(horizontal)">
                                      <p:cBhvr>
                                        <p:cTn id="16" dur="500"/>
                                        <p:tgtEl>
                                          <p:spTgt spid="118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85B3B84A-6FE8-4133-BEE9-1A3EDFA888B9}"/>
              </a:ext>
            </a:extLst>
          </p:cNvPr>
          <p:cNvSpPr txBox="1">
            <a:spLocks noChangeArrowheads="1"/>
          </p:cNvSpPr>
          <p:nvPr/>
        </p:nvSpPr>
        <p:spPr bwMode="auto">
          <a:xfrm>
            <a:off x="395288" y="4411663"/>
            <a:ext cx="8424862"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b="1">
                <a:latin typeface="微软雅黑" panose="020B0503020204020204" pitchFamily="34" charset="-122"/>
                <a:ea typeface="微软雅黑" panose="020B0503020204020204" pitchFamily="34" charset="-122"/>
              </a:rPr>
              <a:t>7</a:t>
            </a:r>
            <a:r>
              <a:rPr lang="zh-CN" altLang="en-US" b="1">
                <a:latin typeface="微软雅黑" panose="020B0503020204020204" pitchFamily="34" charset="-122"/>
                <a:ea typeface="微软雅黑" panose="020B0503020204020204" pitchFamily="34" charset="-122"/>
              </a:rPr>
              <a:t>、温室效应的控制不只是某一个国家的事情，为此</a:t>
            </a:r>
            <a:r>
              <a:rPr lang="en-US" altLang="zh-CN" b="1">
                <a:latin typeface="微软雅黑" panose="020B0503020204020204" pitchFamily="34" charset="-122"/>
                <a:ea typeface="微软雅黑" panose="020B0503020204020204" pitchFamily="34" charset="-122"/>
              </a:rPr>
              <a:t>1997</a:t>
            </a:r>
            <a:r>
              <a:rPr lang="zh-CN" altLang="en-US" b="1">
                <a:latin typeface="微软雅黑" panose="020B0503020204020204" pitchFamily="34" charset="-122"/>
                <a:ea typeface="微软雅黑" panose="020B0503020204020204" pitchFamily="34" charset="-122"/>
              </a:rPr>
              <a:t>年</a:t>
            </a:r>
            <a:r>
              <a:rPr lang="en-US" altLang="zh-CN" b="1">
                <a:latin typeface="微软雅黑" panose="020B0503020204020204" pitchFamily="34" charset="-122"/>
                <a:ea typeface="微软雅黑" panose="020B0503020204020204" pitchFamily="34" charset="-122"/>
              </a:rPr>
              <a:t>12</a:t>
            </a:r>
            <a:r>
              <a:rPr lang="zh-CN" altLang="en-US" b="1">
                <a:latin typeface="微软雅黑" panose="020B0503020204020204" pitchFamily="34" charset="-122"/>
                <a:ea typeface="微软雅黑" panose="020B0503020204020204" pitchFamily="34" charset="-122"/>
              </a:rPr>
              <a:t>月</a:t>
            </a:r>
            <a:r>
              <a:rPr lang="en-US" altLang="zh-CN" b="1">
                <a:latin typeface="微软雅黑" panose="020B0503020204020204" pitchFamily="34" charset="-122"/>
                <a:ea typeface="微软雅黑" panose="020B0503020204020204" pitchFamily="34" charset="-122"/>
              </a:rPr>
              <a:t>11</a:t>
            </a:r>
            <a:r>
              <a:rPr lang="zh-CN" altLang="en-US" b="1">
                <a:latin typeface="微软雅黑" panose="020B0503020204020204" pitchFamily="34" charset="-122"/>
                <a:ea typeface="微软雅黑" panose="020B0503020204020204" pitchFamily="34" charset="-122"/>
              </a:rPr>
              <a:t>日联合国在日本东京有关温室气体的排放签署了</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京都议定书</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，这基于物质循环具有</a:t>
            </a:r>
            <a:r>
              <a:rPr lang="en-US" altLang="zh-CN" b="1">
                <a:latin typeface="微软雅黑" panose="020B0503020204020204" pitchFamily="34" charset="-122"/>
                <a:ea typeface="微软雅黑" panose="020B0503020204020204" pitchFamily="34" charset="-122"/>
              </a:rPr>
              <a:t>_________</a:t>
            </a:r>
            <a:r>
              <a:rPr lang="zh-CN" altLang="en-US" b="1">
                <a:latin typeface="微软雅黑" panose="020B0503020204020204" pitchFamily="34" charset="-122"/>
                <a:ea typeface="微软雅黑" panose="020B0503020204020204" pitchFamily="34" charset="-122"/>
              </a:rPr>
              <a:t>的特点。</a:t>
            </a:r>
          </a:p>
        </p:txBody>
      </p:sp>
      <p:sp>
        <p:nvSpPr>
          <p:cNvPr id="67589" name="Text Box 5">
            <a:extLst>
              <a:ext uri="{FF2B5EF4-FFF2-40B4-BE49-F238E27FC236}">
                <a16:creationId xmlns:a16="http://schemas.microsoft.com/office/drawing/2014/main" id="{D5A067FA-0067-4AFD-BFFD-A3D537DDC8BF}"/>
              </a:ext>
            </a:extLst>
          </p:cNvPr>
          <p:cNvSpPr txBox="1">
            <a:spLocks noChangeArrowheads="1"/>
          </p:cNvSpPr>
          <p:nvPr/>
        </p:nvSpPr>
        <p:spPr bwMode="auto">
          <a:xfrm>
            <a:off x="2916238" y="5805488"/>
            <a:ext cx="25923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solidFill>
                  <a:srgbClr val="FF0000"/>
                </a:solidFill>
                <a:latin typeface="微软雅黑" panose="020B0503020204020204" pitchFamily="34" charset="-122"/>
                <a:ea typeface="微软雅黑" panose="020B0503020204020204" pitchFamily="34" charset="-122"/>
              </a:rPr>
              <a:t>全球性</a:t>
            </a:r>
          </a:p>
        </p:txBody>
      </p:sp>
      <p:pic>
        <p:nvPicPr>
          <p:cNvPr id="23556" name="Picture 6" descr="95afee1f3a0caccce0fe0bfb">
            <a:extLst>
              <a:ext uri="{FF2B5EF4-FFF2-40B4-BE49-F238E27FC236}">
                <a16:creationId xmlns:a16="http://schemas.microsoft.com/office/drawing/2014/main" id="{1FEB6C76-63ED-4354-8E27-70AC0B38E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0" y="87313"/>
            <a:ext cx="56515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blinds(horizontal)">
                                      <p:cBhvr>
                                        <p:cTn id="7" dur="500"/>
                                        <p:tgtEl>
                                          <p:spTgt spid="67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589"/>
                                        </p:tgtEl>
                                        <p:attrNameLst>
                                          <p:attrName>style.visibility</p:attrName>
                                        </p:attrNameLst>
                                      </p:cBhvr>
                                      <p:to>
                                        <p:strVal val="visible"/>
                                      </p:to>
                                    </p:set>
                                    <p:animEffect transition="in" filter="blinds(horizontal)">
                                      <p:cBhvr>
                                        <p:cTn id="12" dur="500"/>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8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a:extLst>
              <a:ext uri="{FF2B5EF4-FFF2-40B4-BE49-F238E27FC236}">
                <a16:creationId xmlns:a16="http://schemas.microsoft.com/office/drawing/2014/main" id="{02073330-EBA6-4DD5-8F2A-39DAEF382E5D}"/>
              </a:ext>
            </a:extLst>
          </p:cNvPr>
          <p:cNvSpPr>
            <a:spLocks noGrp="1" noChangeArrowheads="1"/>
          </p:cNvSpPr>
          <p:nvPr>
            <p:ph idx="4294967295"/>
          </p:nvPr>
        </p:nvSpPr>
        <p:spPr>
          <a:xfrm>
            <a:off x="395288" y="1773238"/>
            <a:ext cx="8569325" cy="2701925"/>
          </a:xfrm>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spcBef>
                <a:spcPct val="0"/>
              </a:spcBef>
              <a:buClrTx/>
              <a:buFont typeface="Wingdings" panose="05000000000000000000" pitchFamily="2" charset="2"/>
              <a:buChar char="Ø"/>
            </a:pPr>
            <a:r>
              <a:rPr kumimoji="1" lang="zh-CN" altLang="en-US"/>
              <a:t>减少煤、石油等化石燃料的燃烧，提高能效。</a:t>
            </a:r>
          </a:p>
          <a:p>
            <a:pPr eaLnBrk="1" hangingPunct="1">
              <a:buClrTx/>
              <a:buFont typeface="Wingdings" panose="05000000000000000000" pitchFamily="2" charset="2"/>
              <a:buChar char="Ø"/>
            </a:pPr>
            <a:r>
              <a:rPr kumimoji="1" lang="zh-CN" altLang="en-US"/>
              <a:t>开发新的洁净能源，如核能、太阳能、风能、水能等。</a:t>
            </a:r>
          </a:p>
          <a:p>
            <a:pPr eaLnBrk="1" hangingPunct="1">
              <a:buClrTx/>
              <a:buFont typeface="Wingdings" panose="05000000000000000000" pitchFamily="2" charset="2"/>
              <a:buChar char="Ø"/>
            </a:pPr>
            <a:r>
              <a:rPr kumimoji="1" lang="zh-CN" altLang="en-US"/>
              <a:t>大面积植树造林，降低空气中</a:t>
            </a:r>
            <a:r>
              <a:rPr kumimoji="1" lang="en-US" altLang="zh-CN"/>
              <a:t>CO</a:t>
            </a:r>
            <a:r>
              <a:rPr kumimoji="1" lang="en-US" altLang="zh-CN" baseline="-25000"/>
              <a:t>2</a:t>
            </a:r>
            <a:r>
              <a:rPr kumimoji="1" lang="zh-CN" altLang="en-US"/>
              <a:t>含量。</a:t>
            </a:r>
          </a:p>
        </p:txBody>
      </p:sp>
      <p:sp>
        <p:nvSpPr>
          <p:cNvPr id="24579" name="Text Box 4">
            <a:extLst>
              <a:ext uri="{FF2B5EF4-FFF2-40B4-BE49-F238E27FC236}">
                <a16:creationId xmlns:a16="http://schemas.microsoft.com/office/drawing/2014/main" id="{3586083E-F023-400F-B801-AF3190C48C40}"/>
              </a:ext>
            </a:extLst>
          </p:cNvPr>
          <p:cNvSpPr txBox="1">
            <a:spLocks noChangeArrowheads="1"/>
          </p:cNvSpPr>
          <p:nvPr/>
        </p:nvSpPr>
        <p:spPr bwMode="auto">
          <a:xfrm>
            <a:off x="250825" y="188913"/>
            <a:ext cx="59801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4000" b="1">
                <a:latin typeface="微软雅黑" panose="020B0503020204020204" pitchFamily="34" charset="-122"/>
                <a:ea typeface="微软雅黑" panose="020B0503020204020204" pitchFamily="34" charset="-122"/>
              </a:rPr>
              <a:t>如何解决“温室效应”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2" dur="500"/>
                                        <p:tgtEl>
                                          <p:spTgt spid="890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7" dur="500"/>
                                        <p:tgtEl>
                                          <p:spTgt spid="890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8" descr="d56b36348a1682025ab5f56c">
            <a:extLst>
              <a:ext uri="{FF2B5EF4-FFF2-40B4-BE49-F238E27FC236}">
                <a16:creationId xmlns:a16="http://schemas.microsoft.com/office/drawing/2014/main" id="{96CFA8C9-5088-4E3D-A9E5-F303E03C0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65175"/>
            <a:ext cx="7620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3">
            <a:extLst>
              <a:ext uri="{FF2B5EF4-FFF2-40B4-BE49-F238E27FC236}">
                <a16:creationId xmlns:a16="http://schemas.microsoft.com/office/drawing/2014/main" id="{8C3ECA34-573D-43BD-B8D8-647A736FEA4B}"/>
              </a:ext>
            </a:extLst>
          </p:cNvPr>
          <p:cNvSpPr>
            <a:spLocks noChangeArrowheads="1"/>
          </p:cNvSpPr>
          <p:nvPr/>
        </p:nvSpPr>
        <p:spPr bwMode="auto">
          <a:xfrm>
            <a:off x="107950" y="2341563"/>
            <a:ext cx="2032000"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自然生态系统</a:t>
            </a:r>
            <a:endParaRPr lang="zh-CN" altLang="en-US" sz="2400">
              <a:latin typeface="微软雅黑" panose="020B0503020204020204" pitchFamily="34" charset="-122"/>
              <a:ea typeface="微软雅黑" panose="020B0503020204020204" pitchFamily="34" charset="-122"/>
            </a:endParaRPr>
          </a:p>
        </p:txBody>
      </p:sp>
      <p:sp>
        <p:nvSpPr>
          <p:cNvPr id="29699" name="矩形 4">
            <a:extLst>
              <a:ext uri="{FF2B5EF4-FFF2-40B4-BE49-F238E27FC236}">
                <a16:creationId xmlns:a16="http://schemas.microsoft.com/office/drawing/2014/main" id="{B7D4B2FA-5616-4864-A55E-1E67259C7BBD}"/>
              </a:ext>
            </a:extLst>
          </p:cNvPr>
          <p:cNvSpPr>
            <a:spLocks noChangeArrowheads="1"/>
          </p:cNvSpPr>
          <p:nvPr/>
        </p:nvSpPr>
        <p:spPr bwMode="auto">
          <a:xfrm>
            <a:off x="107950" y="5343525"/>
            <a:ext cx="2032000"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人工生态系统</a:t>
            </a:r>
            <a:endParaRPr lang="zh-CN" altLang="en-US" sz="2400">
              <a:latin typeface="微软雅黑" panose="020B0503020204020204" pitchFamily="34" charset="-122"/>
              <a:ea typeface="微软雅黑" panose="020B0503020204020204" pitchFamily="34" charset="-122"/>
            </a:endParaRPr>
          </a:p>
        </p:txBody>
      </p:sp>
      <p:sp>
        <p:nvSpPr>
          <p:cNvPr id="29700" name="矩形 5">
            <a:extLst>
              <a:ext uri="{FF2B5EF4-FFF2-40B4-BE49-F238E27FC236}">
                <a16:creationId xmlns:a16="http://schemas.microsoft.com/office/drawing/2014/main" id="{54731A35-F576-4714-9163-B801BF3062A4}"/>
              </a:ext>
            </a:extLst>
          </p:cNvPr>
          <p:cNvSpPr>
            <a:spLocks noChangeArrowheads="1"/>
          </p:cNvSpPr>
          <p:nvPr/>
        </p:nvSpPr>
        <p:spPr bwMode="auto">
          <a:xfrm>
            <a:off x="4716463" y="982663"/>
            <a:ext cx="2030412"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海洋生态系统</a:t>
            </a:r>
            <a:endParaRPr lang="zh-CN" altLang="en-US" sz="2400">
              <a:latin typeface="微软雅黑" panose="020B0503020204020204" pitchFamily="34" charset="-122"/>
              <a:ea typeface="微软雅黑" panose="020B0503020204020204" pitchFamily="34" charset="-122"/>
            </a:endParaRPr>
          </a:p>
        </p:txBody>
      </p:sp>
      <p:sp>
        <p:nvSpPr>
          <p:cNvPr id="29701" name="矩形 6">
            <a:extLst>
              <a:ext uri="{FF2B5EF4-FFF2-40B4-BE49-F238E27FC236}">
                <a16:creationId xmlns:a16="http://schemas.microsoft.com/office/drawing/2014/main" id="{D9280646-EDE2-4E6E-8DB5-87C32CB4E508}"/>
              </a:ext>
            </a:extLst>
          </p:cNvPr>
          <p:cNvSpPr>
            <a:spLocks noChangeArrowheads="1"/>
          </p:cNvSpPr>
          <p:nvPr/>
        </p:nvSpPr>
        <p:spPr bwMode="auto">
          <a:xfrm>
            <a:off x="4716463" y="1703388"/>
            <a:ext cx="2030412"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淡水生态系统</a:t>
            </a:r>
            <a:endParaRPr lang="zh-CN" altLang="en-US" sz="2400">
              <a:latin typeface="微软雅黑" panose="020B0503020204020204" pitchFamily="34" charset="-122"/>
              <a:ea typeface="微软雅黑" panose="020B0503020204020204" pitchFamily="34" charset="-122"/>
            </a:endParaRPr>
          </a:p>
        </p:txBody>
      </p:sp>
      <p:sp>
        <p:nvSpPr>
          <p:cNvPr id="29702" name="矩形 7">
            <a:extLst>
              <a:ext uri="{FF2B5EF4-FFF2-40B4-BE49-F238E27FC236}">
                <a16:creationId xmlns:a16="http://schemas.microsoft.com/office/drawing/2014/main" id="{3432FC2D-17CA-4B40-B0E6-EDCD5AE1C929}"/>
              </a:ext>
            </a:extLst>
          </p:cNvPr>
          <p:cNvSpPr>
            <a:spLocks noChangeArrowheads="1"/>
          </p:cNvSpPr>
          <p:nvPr/>
        </p:nvSpPr>
        <p:spPr bwMode="auto">
          <a:xfrm>
            <a:off x="2416175" y="3332163"/>
            <a:ext cx="2030413"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陆地生态系统</a:t>
            </a:r>
            <a:endParaRPr lang="zh-CN" altLang="en-US" sz="2400">
              <a:latin typeface="微软雅黑" panose="020B0503020204020204" pitchFamily="34" charset="-122"/>
              <a:ea typeface="微软雅黑" panose="020B0503020204020204" pitchFamily="34" charset="-122"/>
            </a:endParaRPr>
          </a:p>
        </p:txBody>
      </p:sp>
      <p:sp>
        <p:nvSpPr>
          <p:cNvPr id="29703" name="矩形 8">
            <a:extLst>
              <a:ext uri="{FF2B5EF4-FFF2-40B4-BE49-F238E27FC236}">
                <a16:creationId xmlns:a16="http://schemas.microsoft.com/office/drawing/2014/main" id="{4709BDEA-ED71-44D0-9061-E908BEEB7192}"/>
              </a:ext>
            </a:extLst>
          </p:cNvPr>
          <p:cNvSpPr>
            <a:spLocks noChangeArrowheads="1"/>
          </p:cNvSpPr>
          <p:nvPr/>
        </p:nvSpPr>
        <p:spPr bwMode="auto">
          <a:xfrm>
            <a:off x="2416175" y="1446213"/>
            <a:ext cx="2030413"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水域生态系统</a:t>
            </a:r>
            <a:endParaRPr lang="zh-CN" altLang="en-US" sz="2400">
              <a:latin typeface="微软雅黑" panose="020B0503020204020204" pitchFamily="34" charset="-122"/>
              <a:ea typeface="微软雅黑" panose="020B0503020204020204" pitchFamily="34" charset="-122"/>
            </a:endParaRPr>
          </a:p>
        </p:txBody>
      </p:sp>
      <p:sp>
        <p:nvSpPr>
          <p:cNvPr id="29704" name="矩形 9">
            <a:extLst>
              <a:ext uri="{FF2B5EF4-FFF2-40B4-BE49-F238E27FC236}">
                <a16:creationId xmlns:a16="http://schemas.microsoft.com/office/drawing/2014/main" id="{BB901BA9-8BBC-4201-8527-BDFBBC684904}"/>
              </a:ext>
            </a:extLst>
          </p:cNvPr>
          <p:cNvSpPr>
            <a:spLocks noChangeArrowheads="1"/>
          </p:cNvSpPr>
          <p:nvPr/>
        </p:nvSpPr>
        <p:spPr bwMode="auto">
          <a:xfrm>
            <a:off x="4716463" y="3965575"/>
            <a:ext cx="2030412"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冻原生态系统</a:t>
            </a:r>
            <a:endParaRPr lang="zh-CN" altLang="en-US" sz="2400">
              <a:latin typeface="微软雅黑" panose="020B0503020204020204" pitchFamily="34" charset="-122"/>
              <a:ea typeface="微软雅黑" panose="020B0503020204020204" pitchFamily="34" charset="-122"/>
            </a:endParaRPr>
          </a:p>
        </p:txBody>
      </p:sp>
      <p:sp>
        <p:nvSpPr>
          <p:cNvPr id="29705" name="矩形 10">
            <a:extLst>
              <a:ext uri="{FF2B5EF4-FFF2-40B4-BE49-F238E27FC236}">
                <a16:creationId xmlns:a16="http://schemas.microsoft.com/office/drawing/2014/main" id="{8552D2E7-D435-42A7-B848-7DA978C37379}"/>
              </a:ext>
            </a:extLst>
          </p:cNvPr>
          <p:cNvSpPr>
            <a:spLocks noChangeArrowheads="1"/>
          </p:cNvSpPr>
          <p:nvPr/>
        </p:nvSpPr>
        <p:spPr bwMode="auto">
          <a:xfrm>
            <a:off x="4716463" y="3503613"/>
            <a:ext cx="2030412"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荒漠生态系统</a:t>
            </a:r>
            <a:endParaRPr lang="zh-CN" altLang="en-US" sz="2400">
              <a:latin typeface="微软雅黑" panose="020B0503020204020204" pitchFamily="34" charset="-122"/>
              <a:ea typeface="微软雅黑" panose="020B0503020204020204" pitchFamily="34" charset="-122"/>
            </a:endParaRPr>
          </a:p>
        </p:txBody>
      </p:sp>
      <p:sp>
        <p:nvSpPr>
          <p:cNvPr id="29706" name="矩形 11">
            <a:extLst>
              <a:ext uri="{FF2B5EF4-FFF2-40B4-BE49-F238E27FC236}">
                <a16:creationId xmlns:a16="http://schemas.microsoft.com/office/drawing/2014/main" id="{F04D8BAD-7175-4C0A-925E-31A8A50CEEF0}"/>
              </a:ext>
            </a:extLst>
          </p:cNvPr>
          <p:cNvSpPr>
            <a:spLocks noChangeArrowheads="1"/>
          </p:cNvSpPr>
          <p:nvPr/>
        </p:nvSpPr>
        <p:spPr bwMode="auto">
          <a:xfrm>
            <a:off x="4716463" y="3028950"/>
            <a:ext cx="2030412"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草原生态系统</a:t>
            </a:r>
            <a:endParaRPr lang="zh-CN" altLang="en-US" sz="2400">
              <a:latin typeface="微软雅黑" panose="020B0503020204020204" pitchFamily="34" charset="-122"/>
              <a:ea typeface="微软雅黑" panose="020B0503020204020204" pitchFamily="34" charset="-122"/>
            </a:endParaRPr>
          </a:p>
        </p:txBody>
      </p:sp>
      <p:sp>
        <p:nvSpPr>
          <p:cNvPr id="29707" name="矩形 12">
            <a:extLst>
              <a:ext uri="{FF2B5EF4-FFF2-40B4-BE49-F238E27FC236}">
                <a16:creationId xmlns:a16="http://schemas.microsoft.com/office/drawing/2014/main" id="{373D8901-3208-4408-B13B-A49530032F1C}"/>
              </a:ext>
            </a:extLst>
          </p:cNvPr>
          <p:cNvSpPr>
            <a:spLocks noChangeArrowheads="1"/>
          </p:cNvSpPr>
          <p:nvPr/>
        </p:nvSpPr>
        <p:spPr bwMode="auto">
          <a:xfrm>
            <a:off x="4716463" y="2589213"/>
            <a:ext cx="2030412"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森林生态系统</a:t>
            </a:r>
            <a:endParaRPr lang="zh-CN" altLang="en-US" sz="2400">
              <a:latin typeface="微软雅黑" panose="020B0503020204020204" pitchFamily="34" charset="-122"/>
              <a:ea typeface="微软雅黑" panose="020B0503020204020204" pitchFamily="34" charset="-122"/>
            </a:endParaRPr>
          </a:p>
        </p:txBody>
      </p:sp>
      <p:sp>
        <p:nvSpPr>
          <p:cNvPr id="29708" name="矩形 13">
            <a:extLst>
              <a:ext uri="{FF2B5EF4-FFF2-40B4-BE49-F238E27FC236}">
                <a16:creationId xmlns:a16="http://schemas.microsoft.com/office/drawing/2014/main" id="{9CC96325-8952-4D15-BB0F-F539552B885F}"/>
              </a:ext>
            </a:extLst>
          </p:cNvPr>
          <p:cNvSpPr>
            <a:spLocks noChangeArrowheads="1"/>
          </p:cNvSpPr>
          <p:nvPr/>
        </p:nvSpPr>
        <p:spPr bwMode="auto">
          <a:xfrm>
            <a:off x="2532063" y="6064250"/>
            <a:ext cx="2030412"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城市生态系统</a:t>
            </a:r>
            <a:endParaRPr lang="zh-CN" altLang="en-US" sz="2400">
              <a:latin typeface="微软雅黑" panose="020B0503020204020204" pitchFamily="34" charset="-122"/>
              <a:ea typeface="微软雅黑" panose="020B0503020204020204" pitchFamily="34" charset="-122"/>
            </a:endParaRPr>
          </a:p>
        </p:txBody>
      </p:sp>
      <p:sp>
        <p:nvSpPr>
          <p:cNvPr id="29709" name="矩形 14">
            <a:extLst>
              <a:ext uri="{FF2B5EF4-FFF2-40B4-BE49-F238E27FC236}">
                <a16:creationId xmlns:a16="http://schemas.microsoft.com/office/drawing/2014/main" id="{D2565AA3-D38B-4BDB-9510-C24B55B53756}"/>
              </a:ext>
            </a:extLst>
          </p:cNvPr>
          <p:cNvSpPr>
            <a:spLocks noChangeArrowheads="1"/>
          </p:cNvSpPr>
          <p:nvPr/>
        </p:nvSpPr>
        <p:spPr bwMode="auto">
          <a:xfrm>
            <a:off x="2532063" y="5588000"/>
            <a:ext cx="2338387"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人工林生态系统</a:t>
            </a:r>
            <a:endParaRPr lang="zh-CN" altLang="en-US" sz="2400">
              <a:latin typeface="微软雅黑" panose="020B0503020204020204" pitchFamily="34" charset="-122"/>
              <a:ea typeface="微软雅黑" panose="020B0503020204020204" pitchFamily="34" charset="-122"/>
            </a:endParaRPr>
          </a:p>
        </p:txBody>
      </p:sp>
      <p:sp>
        <p:nvSpPr>
          <p:cNvPr id="29710" name="矩形 15">
            <a:extLst>
              <a:ext uri="{FF2B5EF4-FFF2-40B4-BE49-F238E27FC236}">
                <a16:creationId xmlns:a16="http://schemas.microsoft.com/office/drawing/2014/main" id="{E6F08CF7-D6F6-4012-9EF2-620A310764C1}"/>
              </a:ext>
            </a:extLst>
          </p:cNvPr>
          <p:cNvSpPr>
            <a:spLocks noChangeArrowheads="1"/>
          </p:cNvSpPr>
          <p:nvPr/>
        </p:nvSpPr>
        <p:spPr bwMode="auto">
          <a:xfrm>
            <a:off x="2532063" y="5137150"/>
            <a:ext cx="2030412"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果园生态系统</a:t>
            </a:r>
            <a:endParaRPr lang="zh-CN" altLang="en-US" sz="2400">
              <a:latin typeface="微软雅黑" panose="020B0503020204020204" pitchFamily="34" charset="-122"/>
              <a:ea typeface="微软雅黑" panose="020B0503020204020204" pitchFamily="34" charset="-122"/>
            </a:endParaRPr>
          </a:p>
        </p:txBody>
      </p:sp>
      <p:sp>
        <p:nvSpPr>
          <p:cNvPr id="29711" name="矩形 16">
            <a:extLst>
              <a:ext uri="{FF2B5EF4-FFF2-40B4-BE49-F238E27FC236}">
                <a16:creationId xmlns:a16="http://schemas.microsoft.com/office/drawing/2014/main" id="{A221BD35-9192-4C72-B4D5-BC6FDCDE3E02}"/>
              </a:ext>
            </a:extLst>
          </p:cNvPr>
          <p:cNvSpPr>
            <a:spLocks noChangeArrowheads="1"/>
          </p:cNvSpPr>
          <p:nvPr/>
        </p:nvSpPr>
        <p:spPr bwMode="auto">
          <a:xfrm>
            <a:off x="2532063" y="4695825"/>
            <a:ext cx="2030412"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农田生态系统</a:t>
            </a:r>
            <a:endParaRPr lang="zh-CN" altLang="en-US" sz="2400">
              <a:latin typeface="微软雅黑" panose="020B0503020204020204" pitchFamily="34" charset="-122"/>
              <a:ea typeface="微软雅黑" panose="020B0503020204020204" pitchFamily="34" charset="-122"/>
            </a:endParaRPr>
          </a:p>
        </p:txBody>
      </p:sp>
      <p:sp>
        <p:nvSpPr>
          <p:cNvPr id="18" name="左大括号 17">
            <a:extLst>
              <a:ext uri="{FF2B5EF4-FFF2-40B4-BE49-F238E27FC236}">
                <a16:creationId xmlns:a16="http://schemas.microsoft.com/office/drawing/2014/main" id="{7C51BD38-BF0A-4FA3-9EA6-26CE00154926}"/>
              </a:ext>
            </a:extLst>
          </p:cNvPr>
          <p:cNvSpPr/>
          <p:nvPr/>
        </p:nvSpPr>
        <p:spPr>
          <a:xfrm>
            <a:off x="2171700" y="1743075"/>
            <a:ext cx="179388" cy="1752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sz="2400">
              <a:latin typeface="微软雅黑" panose="020B0503020204020204" pitchFamily="34" charset="-122"/>
              <a:ea typeface="微软雅黑" panose="020B0503020204020204" pitchFamily="34" charset="-122"/>
            </a:endParaRPr>
          </a:p>
        </p:txBody>
      </p:sp>
      <p:sp>
        <p:nvSpPr>
          <p:cNvPr id="19" name="左大括号 18">
            <a:extLst>
              <a:ext uri="{FF2B5EF4-FFF2-40B4-BE49-F238E27FC236}">
                <a16:creationId xmlns:a16="http://schemas.microsoft.com/office/drawing/2014/main" id="{0F9978A6-A691-4A22-8748-F82351B06E82}"/>
              </a:ext>
            </a:extLst>
          </p:cNvPr>
          <p:cNvSpPr/>
          <p:nvPr/>
        </p:nvSpPr>
        <p:spPr>
          <a:xfrm>
            <a:off x="4522788" y="1274763"/>
            <a:ext cx="144462" cy="7080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sz="2400">
              <a:latin typeface="微软雅黑" panose="020B0503020204020204" pitchFamily="34" charset="-122"/>
              <a:ea typeface="微软雅黑" panose="020B0503020204020204" pitchFamily="34" charset="-122"/>
            </a:endParaRPr>
          </a:p>
        </p:txBody>
      </p:sp>
      <p:sp>
        <p:nvSpPr>
          <p:cNvPr id="20" name="左大括号 19">
            <a:extLst>
              <a:ext uri="{FF2B5EF4-FFF2-40B4-BE49-F238E27FC236}">
                <a16:creationId xmlns:a16="http://schemas.microsoft.com/office/drawing/2014/main" id="{365F2F5C-2571-4103-86A4-B69099D833CD}"/>
              </a:ext>
            </a:extLst>
          </p:cNvPr>
          <p:cNvSpPr/>
          <p:nvPr/>
        </p:nvSpPr>
        <p:spPr>
          <a:xfrm>
            <a:off x="4476750" y="2774950"/>
            <a:ext cx="233363" cy="148907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sz="2400">
              <a:latin typeface="微软雅黑" panose="020B0503020204020204" pitchFamily="34" charset="-122"/>
              <a:ea typeface="微软雅黑" panose="020B0503020204020204" pitchFamily="34" charset="-122"/>
            </a:endParaRPr>
          </a:p>
        </p:txBody>
      </p:sp>
      <p:sp>
        <p:nvSpPr>
          <p:cNvPr id="21" name="左大括号 20">
            <a:extLst>
              <a:ext uri="{FF2B5EF4-FFF2-40B4-BE49-F238E27FC236}">
                <a16:creationId xmlns:a16="http://schemas.microsoft.com/office/drawing/2014/main" id="{BDDBECD6-DD32-40E0-8CB4-D2CD5ABA80E1}"/>
              </a:ext>
            </a:extLst>
          </p:cNvPr>
          <p:cNvSpPr/>
          <p:nvPr/>
        </p:nvSpPr>
        <p:spPr>
          <a:xfrm>
            <a:off x="2171700" y="4910138"/>
            <a:ext cx="179388" cy="12636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sz="2400">
              <a:latin typeface="微软雅黑" panose="020B0503020204020204" pitchFamily="34" charset="-122"/>
              <a:ea typeface="微软雅黑" panose="020B0503020204020204" pitchFamily="34" charset="-122"/>
            </a:endParaRPr>
          </a:p>
        </p:txBody>
      </p:sp>
      <p:sp>
        <p:nvSpPr>
          <p:cNvPr id="29716" name="TextBox 21">
            <a:extLst>
              <a:ext uri="{FF2B5EF4-FFF2-40B4-BE49-F238E27FC236}">
                <a16:creationId xmlns:a16="http://schemas.microsoft.com/office/drawing/2014/main" id="{EEA0F117-8284-41ED-8EF4-81732E8F002F}"/>
              </a:ext>
            </a:extLst>
          </p:cNvPr>
          <p:cNvSpPr txBox="1">
            <a:spLocks noChangeArrowheads="1"/>
          </p:cNvSpPr>
          <p:nvPr/>
        </p:nvSpPr>
        <p:spPr bwMode="auto">
          <a:xfrm>
            <a:off x="6784975" y="417513"/>
            <a:ext cx="17224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海岸生态系统</a:t>
            </a:r>
            <a:endParaRPr lang="en-US" altLang="zh-CN" sz="20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浅海生态系统</a:t>
            </a:r>
            <a:endParaRPr lang="en-US" altLang="zh-CN" sz="20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海底生态系统</a:t>
            </a:r>
          </a:p>
        </p:txBody>
      </p:sp>
      <p:sp>
        <p:nvSpPr>
          <p:cNvPr id="29717" name="矩形 22">
            <a:extLst>
              <a:ext uri="{FF2B5EF4-FFF2-40B4-BE49-F238E27FC236}">
                <a16:creationId xmlns:a16="http://schemas.microsoft.com/office/drawing/2014/main" id="{25B34495-9DFC-4986-941D-1E84CE8BD12E}"/>
              </a:ext>
            </a:extLst>
          </p:cNvPr>
          <p:cNvSpPr>
            <a:spLocks noChangeArrowheads="1"/>
          </p:cNvSpPr>
          <p:nvPr/>
        </p:nvSpPr>
        <p:spPr bwMode="auto">
          <a:xfrm>
            <a:off x="6784975" y="1508125"/>
            <a:ext cx="2689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湖泊生态系统</a:t>
            </a:r>
            <a:endParaRPr lang="en-US" altLang="zh-CN" sz="20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河流生态系统</a:t>
            </a:r>
            <a:endParaRPr lang="en-US" altLang="zh-CN" sz="20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沼泽生态系统</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107B93D-5DBB-4BE9-B8D4-105572953449}"/>
              </a:ext>
            </a:extLst>
          </p:cNvPr>
          <p:cNvSpPr>
            <a:spLocks noChangeArrowheads="1"/>
          </p:cNvSpPr>
          <p:nvPr/>
        </p:nvSpPr>
        <p:spPr bwMode="auto">
          <a:xfrm>
            <a:off x="457200" y="228600"/>
            <a:ext cx="2098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4000" b="1">
                <a:latin typeface="微软雅黑" panose="020B0503020204020204" pitchFamily="34" charset="-122"/>
                <a:ea typeface="微软雅黑" panose="020B0503020204020204" pitchFamily="34" charset="-122"/>
              </a:rPr>
              <a:t>小结</a:t>
            </a:r>
          </a:p>
        </p:txBody>
      </p:sp>
      <p:sp>
        <p:nvSpPr>
          <p:cNvPr id="26627" name="Rectangle 3">
            <a:extLst>
              <a:ext uri="{FF2B5EF4-FFF2-40B4-BE49-F238E27FC236}">
                <a16:creationId xmlns:a16="http://schemas.microsoft.com/office/drawing/2014/main" id="{F7E0C118-4F59-43B0-AB36-D320C29362FF}"/>
              </a:ext>
            </a:extLst>
          </p:cNvPr>
          <p:cNvSpPr>
            <a:spLocks noChangeArrowheads="1"/>
          </p:cNvSpPr>
          <p:nvPr/>
        </p:nvSpPr>
        <p:spPr bwMode="auto">
          <a:xfrm>
            <a:off x="190500" y="1265238"/>
            <a:ext cx="6183313"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kumimoji="1" lang="zh-CN" altLang="en-US" sz="3200" b="1">
                <a:latin typeface="微软雅黑" panose="020B0503020204020204" pitchFamily="34" charset="-122"/>
                <a:ea typeface="微软雅黑" panose="020B0503020204020204" pitchFamily="34" charset="-122"/>
              </a:rPr>
              <a:t>（</a:t>
            </a:r>
            <a:r>
              <a:rPr kumimoji="1" lang="en-US" altLang="zh-CN" sz="3200" b="1">
                <a:latin typeface="微软雅黑" panose="020B0503020204020204" pitchFamily="34" charset="-122"/>
                <a:ea typeface="微软雅黑" panose="020B0503020204020204" pitchFamily="34" charset="-122"/>
              </a:rPr>
              <a:t>1</a:t>
            </a:r>
            <a:r>
              <a:rPr kumimoji="1" lang="zh-CN" altLang="en-US" sz="3200" b="1">
                <a:latin typeface="微软雅黑" panose="020B0503020204020204" pitchFamily="34" charset="-122"/>
                <a:ea typeface="微软雅黑" panose="020B0503020204020204" pitchFamily="34" charset="-122"/>
              </a:rPr>
              <a:t>）碳循环的形式：</a:t>
            </a:r>
            <a:endParaRPr kumimoji="1" lang="zh-CN" altLang="en-US" sz="3200" b="1">
              <a:solidFill>
                <a:srgbClr val="FF3300"/>
              </a:solidFill>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3200" b="1">
                <a:latin typeface="微软雅黑" panose="020B0503020204020204" pitchFamily="34" charset="-122"/>
                <a:ea typeface="微软雅黑" panose="020B0503020204020204" pitchFamily="34" charset="-122"/>
              </a:rPr>
              <a:t>（</a:t>
            </a:r>
            <a:r>
              <a:rPr kumimoji="1" lang="en-US" altLang="zh-CN" sz="3200" b="1">
                <a:latin typeface="微软雅黑" panose="020B0503020204020204" pitchFamily="34" charset="-122"/>
                <a:ea typeface="微软雅黑" panose="020B0503020204020204" pitchFamily="34" charset="-122"/>
              </a:rPr>
              <a:t>2</a:t>
            </a:r>
            <a:r>
              <a:rPr kumimoji="1" lang="zh-CN" altLang="en-US" sz="3200" b="1">
                <a:latin typeface="微软雅黑" panose="020B0503020204020204" pitchFamily="34" charset="-122"/>
                <a:ea typeface="微软雅黑" panose="020B0503020204020204" pitchFamily="34" charset="-122"/>
              </a:rPr>
              <a:t>）碳在自然界中的存在形式：</a:t>
            </a:r>
            <a:endParaRPr kumimoji="1" lang="zh-CN" altLang="en-US" sz="3200" b="1">
              <a:solidFill>
                <a:srgbClr val="FF3300"/>
              </a:solidFill>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3200" b="1">
                <a:latin typeface="微软雅黑" panose="020B0503020204020204" pitchFamily="34" charset="-122"/>
                <a:ea typeface="微软雅黑" panose="020B0503020204020204" pitchFamily="34" charset="-122"/>
              </a:rPr>
              <a:t>（</a:t>
            </a:r>
            <a:r>
              <a:rPr kumimoji="1" lang="en-US" altLang="zh-CN" sz="3200" b="1">
                <a:latin typeface="微软雅黑" panose="020B0503020204020204" pitchFamily="34" charset="-122"/>
                <a:ea typeface="微软雅黑" panose="020B0503020204020204" pitchFamily="34" charset="-122"/>
              </a:rPr>
              <a:t>3</a:t>
            </a:r>
            <a:r>
              <a:rPr kumimoji="1" lang="zh-CN" altLang="en-US" sz="3200" b="1">
                <a:latin typeface="微软雅黑" panose="020B0503020204020204" pitchFamily="34" charset="-122"/>
                <a:ea typeface="微软雅黑" panose="020B0503020204020204" pitchFamily="34" charset="-122"/>
              </a:rPr>
              <a:t>）碳在生物体内的存在形式：</a:t>
            </a:r>
            <a:endParaRPr kumimoji="1" lang="zh-CN" altLang="en-US" sz="3200" b="1">
              <a:solidFill>
                <a:srgbClr val="FF3300"/>
              </a:solidFill>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3200" b="1">
                <a:latin typeface="微软雅黑" panose="020B0503020204020204" pitchFamily="34" charset="-122"/>
                <a:ea typeface="微软雅黑" panose="020B0503020204020204" pitchFamily="34" charset="-122"/>
              </a:rPr>
              <a:t>（</a:t>
            </a:r>
            <a:r>
              <a:rPr kumimoji="1" lang="en-US" altLang="zh-CN" sz="3200" b="1">
                <a:latin typeface="微软雅黑" panose="020B0503020204020204" pitchFamily="34" charset="-122"/>
                <a:ea typeface="微软雅黑" panose="020B0503020204020204" pitchFamily="34" charset="-122"/>
              </a:rPr>
              <a:t>4</a:t>
            </a:r>
            <a:r>
              <a:rPr kumimoji="1" lang="zh-CN" altLang="en-US" sz="3200" b="1">
                <a:latin typeface="微软雅黑" panose="020B0503020204020204" pitchFamily="34" charset="-122"/>
                <a:ea typeface="微软雅黑" panose="020B0503020204020204" pitchFamily="34" charset="-122"/>
              </a:rPr>
              <a:t>）碳进入生物体的途径：</a:t>
            </a:r>
            <a:endParaRPr kumimoji="1" lang="zh-CN" altLang="en-US" sz="3200" b="1">
              <a:solidFill>
                <a:srgbClr val="FF3300"/>
              </a:solidFill>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3200" b="1">
                <a:latin typeface="微软雅黑" panose="020B0503020204020204" pitchFamily="34" charset="-122"/>
                <a:ea typeface="微软雅黑" panose="020B0503020204020204" pitchFamily="34" charset="-122"/>
              </a:rPr>
              <a:t>（</a:t>
            </a:r>
            <a:r>
              <a:rPr kumimoji="1" lang="en-US" altLang="zh-CN" sz="3200" b="1">
                <a:latin typeface="微软雅黑" panose="020B0503020204020204" pitchFamily="34" charset="-122"/>
                <a:ea typeface="微软雅黑" panose="020B0503020204020204" pitchFamily="34" charset="-122"/>
              </a:rPr>
              <a:t>5</a:t>
            </a:r>
            <a:r>
              <a:rPr kumimoji="1" lang="zh-CN" altLang="en-US" sz="3200" b="1">
                <a:latin typeface="微软雅黑" panose="020B0503020204020204" pitchFamily="34" charset="-122"/>
                <a:ea typeface="微软雅黑" panose="020B0503020204020204" pitchFamily="34" charset="-122"/>
              </a:rPr>
              <a:t>）碳在生物体之间传递途径：</a:t>
            </a:r>
            <a:endParaRPr kumimoji="1" lang="zh-CN" altLang="en-US" sz="3200" b="1">
              <a:solidFill>
                <a:srgbClr val="FF3300"/>
              </a:solidFill>
              <a:latin typeface="微软雅黑" panose="020B0503020204020204" pitchFamily="34" charset="-122"/>
              <a:ea typeface="微软雅黑" panose="020B0503020204020204" pitchFamily="34" charset="-122"/>
            </a:endParaRPr>
          </a:p>
          <a:p>
            <a:pPr eaLnBrk="1" hangingPunct="1">
              <a:lnSpc>
                <a:spcPct val="150000"/>
              </a:lnSpc>
            </a:pPr>
            <a:r>
              <a:rPr kumimoji="1" lang="zh-CN" altLang="en-US" sz="3200" b="1">
                <a:latin typeface="微软雅黑" panose="020B0503020204020204" pitchFamily="34" charset="-122"/>
                <a:ea typeface="微软雅黑" panose="020B0503020204020204" pitchFamily="34" charset="-122"/>
              </a:rPr>
              <a:t>（</a:t>
            </a:r>
            <a:r>
              <a:rPr kumimoji="1" lang="en-US" altLang="zh-CN" sz="3200" b="1">
                <a:latin typeface="微软雅黑" panose="020B0503020204020204" pitchFamily="34" charset="-122"/>
                <a:ea typeface="微软雅黑" panose="020B0503020204020204" pitchFamily="34" charset="-122"/>
              </a:rPr>
              <a:t>6</a:t>
            </a:r>
            <a:r>
              <a:rPr kumimoji="1" lang="zh-CN" altLang="en-US" sz="3200" b="1">
                <a:latin typeface="微软雅黑" panose="020B0503020204020204" pitchFamily="34" charset="-122"/>
                <a:ea typeface="微软雅黑" panose="020B0503020204020204" pitchFamily="34" charset="-122"/>
              </a:rPr>
              <a:t>）碳进入大气的途径：</a:t>
            </a:r>
          </a:p>
        </p:txBody>
      </p:sp>
      <p:sp>
        <p:nvSpPr>
          <p:cNvPr id="87044" name="Rectangle 4">
            <a:extLst>
              <a:ext uri="{FF2B5EF4-FFF2-40B4-BE49-F238E27FC236}">
                <a16:creationId xmlns:a16="http://schemas.microsoft.com/office/drawing/2014/main" id="{A46F68C6-94E3-4A8A-9E62-524F45173EA9}"/>
              </a:ext>
            </a:extLst>
          </p:cNvPr>
          <p:cNvSpPr>
            <a:spLocks noChangeArrowheads="1"/>
          </p:cNvSpPr>
          <p:nvPr/>
        </p:nvSpPr>
        <p:spPr bwMode="auto">
          <a:xfrm>
            <a:off x="4071938" y="1244600"/>
            <a:ext cx="96202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kumimoji="1" lang="en-US" altLang="zh-CN" sz="3200" b="1">
                <a:solidFill>
                  <a:srgbClr val="FF3300"/>
                </a:solidFill>
                <a:latin typeface="微软雅黑" panose="020B0503020204020204" pitchFamily="34" charset="-122"/>
                <a:ea typeface="微软雅黑" panose="020B0503020204020204" pitchFamily="34" charset="-122"/>
              </a:rPr>
              <a:t>CO</a:t>
            </a:r>
            <a:r>
              <a:rPr kumimoji="1" lang="en-US" altLang="zh-CN" sz="3200" b="1" baseline="-25000">
                <a:solidFill>
                  <a:srgbClr val="FF3300"/>
                </a:solidFill>
                <a:latin typeface="微软雅黑" panose="020B0503020204020204" pitchFamily="34" charset="-122"/>
                <a:ea typeface="微软雅黑" panose="020B0503020204020204" pitchFamily="34" charset="-122"/>
              </a:rPr>
              <a:t>2</a:t>
            </a:r>
            <a:endParaRPr kumimoji="1" lang="zh-CN" altLang="en-US" sz="3200" b="1">
              <a:solidFill>
                <a:srgbClr val="FF3300"/>
              </a:solidFill>
              <a:latin typeface="微软雅黑" panose="020B0503020204020204" pitchFamily="34" charset="-122"/>
              <a:ea typeface="微软雅黑" panose="020B0503020204020204" pitchFamily="34" charset="-122"/>
            </a:endParaRPr>
          </a:p>
        </p:txBody>
      </p:sp>
      <p:sp>
        <p:nvSpPr>
          <p:cNvPr id="87045" name="Rectangle 5">
            <a:extLst>
              <a:ext uri="{FF2B5EF4-FFF2-40B4-BE49-F238E27FC236}">
                <a16:creationId xmlns:a16="http://schemas.microsoft.com/office/drawing/2014/main" id="{C6A47B30-8240-4565-84CA-B0EE764A86DE}"/>
              </a:ext>
            </a:extLst>
          </p:cNvPr>
          <p:cNvSpPr>
            <a:spLocks noChangeArrowheads="1"/>
          </p:cNvSpPr>
          <p:nvPr/>
        </p:nvSpPr>
        <p:spPr bwMode="auto">
          <a:xfrm>
            <a:off x="6064250" y="2000250"/>
            <a:ext cx="26035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kumimoji="1" lang="en-US" altLang="zh-CN" sz="3200" b="1">
                <a:solidFill>
                  <a:srgbClr val="FF3300"/>
                </a:solidFill>
                <a:latin typeface="微软雅黑" panose="020B0503020204020204" pitchFamily="34" charset="-122"/>
                <a:ea typeface="微软雅黑" panose="020B0503020204020204" pitchFamily="34" charset="-122"/>
              </a:rPr>
              <a:t>CO</a:t>
            </a:r>
            <a:r>
              <a:rPr kumimoji="1" lang="en-US" altLang="zh-CN" sz="3200" b="1" baseline="-25000">
                <a:solidFill>
                  <a:srgbClr val="FF3300"/>
                </a:solidFill>
                <a:latin typeface="微软雅黑" panose="020B0503020204020204" pitchFamily="34" charset="-122"/>
                <a:ea typeface="微软雅黑" panose="020B0503020204020204" pitchFamily="34" charset="-122"/>
              </a:rPr>
              <a:t>2</a:t>
            </a:r>
            <a:r>
              <a:rPr kumimoji="1" lang="zh-CN" altLang="en-US" sz="3200" b="1">
                <a:solidFill>
                  <a:srgbClr val="FF3300"/>
                </a:solidFill>
                <a:latin typeface="微软雅黑" panose="020B0503020204020204" pitchFamily="34" charset="-122"/>
                <a:ea typeface="微软雅黑" panose="020B0503020204020204" pitchFamily="34" charset="-122"/>
              </a:rPr>
              <a:t>和碳酸盐</a:t>
            </a:r>
          </a:p>
        </p:txBody>
      </p:sp>
      <p:sp>
        <p:nvSpPr>
          <p:cNvPr id="87046" name="Rectangle 6">
            <a:extLst>
              <a:ext uri="{FF2B5EF4-FFF2-40B4-BE49-F238E27FC236}">
                <a16:creationId xmlns:a16="http://schemas.microsoft.com/office/drawing/2014/main" id="{18EF04C9-975B-4E7F-B932-A3B646DBE27C}"/>
              </a:ext>
            </a:extLst>
          </p:cNvPr>
          <p:cNvSpPr>
            <a:spLocks noChangeArrowheads="1"/>
          </p:cNvSpPr>
          <p:nvPr/>
        </p:nvSpPr>
        <p:spPr bwMode="auto">
          <a:xfrm>
            <a:off x="6011863" y="2695575"/>
            <a:ext cx="394017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3200" b="1">
                <a:solidFill>
                  <a:srgbClr val="FF3300"/>
                </a:solidFill>
                <a:latin typeface="微软雅黑" panose="020B0503020204020204" pitchFamily="34" charset="-122"/>
                <a:ea typeface="微软雅黑" panose="020B0503020204020204" pitchFamily="34" charset="-122"/>
              </a:rPr>
              <a:t>含碳有机物</a:t>
            </a:r>
          </a:p>
        </p:txBody>
      </p:sp>
      <p:sp>
        <p:nvSpPr>
          <p:cNvPr id="87047" name="Rectangle 7">
            <a:extLst>
              <a:ext uri="{FF2B5EF4-FFF2-40B4-BE49-F238E27FC236}">
                <a16:creationId xmlns:a16="http://schemas.microsoft.com/office/drawing/2014/main" id="{3D03A925-A036-41C7-9FEE-CE3DDF281D8D}"/>
              </a:ext>
            </a:extLst>
          </p:cNvPr>
          <p:cNvSpPr>
            <a:spLocks noChangeArrowheads="1"/>
          </p:cNvSpPr>
          <p:nvPr/>
        </p:nvSpPr>
        <p:spPr bwMode="auto">
          <a:xfrm>
            <a:off x="5264150" y="3505200"/>
            <a:ext cx="387985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kumimoji="1" lang="zh-CN" altLang="en-US" sz="3200" b="1">
                <a:solidFill>
                  <a:srgbClr val="FF3300"/>
                </a:solidFill>
                <a:latin typeface="微软雅黑" panose="020B0503020204020204" pitchFamily="34" charset="-122"/>
                <a:ea typeface="微软雅黑" panose="020B0503020204020204" pitchFamily="34" charset="-122"/>
              </a:rPr>
              <a:t>绿色植物的光合作用</a:t>
            </a:r>
          </a:p>
        </p:txBody>
      </p:sp>
      <p:sp>
        <p:nvSpPr>
          <p:cNvPr id="87048" name="Rectangle 8">
            <a:extLst>
              <a:ext uri="{FF2B5EF4-FFF2-40B4-BE49-F238E27FC236}">
                <a16:creationId xmlns:a16="http://schemas.microsoft.com/office/drawing/2014/main" id="{196FD3AA-704A-4F8B-82E0-3EEBAD50120A}"/>
              </a:ext>
            </a:extLst>
          </p:cNvPr>
          <p:cNvSpPr>
            <a:spLocks noChangeArrowheads="1"/>
          </p:cNvSpPr>
          <p:nvPr/>
        </p:nvSpPr>
        <p:spPr bwMode="auto">
          <a:xfrm>
            <a:off x="6103938" y="4151313"/>
            <a:ext cx="1417637"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kumimoji="1" lang="zh-CN" altLang="en-US" sz="3200" b="1">
                <a:solidFill>
                  <a:srgbClr val="FF3300"/>
                </a:solidFill>
                <a:latin typeface="微软雅黑" panose="020B0503020204020204" pitchFamily="34" charset="-122"/>
                <a:ea typeface="微软雅黑" panose="020B0503020204020204" pitchFamily="34" charset="-122"/>
              </a:rPr>
              <a:t>食物链</a:t>
            </a:r>
          </a:p>
        </p:txBody>
      </p:sp>
      <p:sp>
        <p:nvSpPr>
          <p:cNvPr id="87049" name="Rectangle 9">
            <a:extLst>
              <a:ext uri="{FF2B5EF4-FFF2-40B4-BE49-F238E27FC236}">
                <a16:creationId xmlns:a16="http://schemas.microsoft.com/office/drawing/2014/main" id="{53AB099B-1749-48D0-B917-9E83A9A2B40C}"/>
              </a:ext>
            </a:extLst>
          </p:cNvPr>
          <p:cNvSpPr>
            <a:spLocks noChangeArrowheads="1"/>
          </p:cNvSpPr>
          <p:nvPr/>
        </p:nvSpPr>
        <p:spPr bwMode="auto">
          <a:xfrm>
            <a:off x="4787900" y="5033963"/>
            <a:ext cx="38798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3200" b="1">
                <a:solidFill>
                  <a:srgbClr val="FF3300"/>
                </a:solidFill>
                <a:latin typeface="微软雅黑" panose="020B0503020204020204" pitchFamily="34" charset="-122"/>
                <a:ea typeface="微软雅黑" panose="020B0503020204020204" pitchFamily="34" charset="-122"/>
              </a:rPr>
              <a:t>①生物的呼吸作用</a:t>
            </a:r>
          </a:p>
          <a:p>
            <a:pPr eaLnBrk="1" hangingPunct="1"/>
            <a:r>
              <a:rPr kumimoji="1" lang="zh-CN" altLang="en-US" sz="3200" b="1">
                <a:solidFill>
                  <a:srgbClr val="FF3300"/>
                </a:solidFill>
                <a:latin typeface="微软雅黑" panose="020B0503020204020204" pitchFamily="34" charset="-122"/>
                <a:ea typeface="微软雅黑" panose="020B0503020204020204" pitchFamily="34" charset="-122"/>
              </a:rPr>
              <a:t>②分解者的分解作用</a:t>
            </a:r>
          </a:p>
          <a:p>
            <a:pPr eaLnBrk="1" hangingPunct="1"/>
            <a:r>
              <a:rPr kumimoji="1" lang="zh-CN" altLang="en-US" sz="3200" b="1">
                <a:solidFill>
                  <a:srgbClr val="FF3300"/>
                </a:solidFill>
                <a:latin typeface="微软雅黑" panose="020B0503020204020204" pitchFamily="34" charset="-122"/>
                <a:ea typeface="微软雅黑" panose="020B0503020204020204" pitchFamily="34" charset="-122"/>
              </a:rPr>
              <a:t>③化石燃料的燃烧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044"/>
                                        </p:tgtEl>
                                        <p:attrNameLst>
                                          <p:attrName>style.visibility</p:attrName>
                                        </p:attrNameLst>
                                      </p:cBhvr>
                                      <p:to>
                                        <p:strVal val="visible"/>
                                      </p:to>
                                    </p:set>
                                    <p:animEffect transition="in" filter="dissolve">
                                      <p:cBhvr>
                                        <p:cTn id="7" dur="500"/>
                                        <p:tgtEl>
                                          <p:spTgt spid="87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045"/>
                                        </p:tgtEl>
                                        <p:attrNameLst>
                                          <p:attrName>style.visibility</p:attrName>
                                        </p:attrNameLst>
                                      </p:cBhvr>
                                      <p:to>
                                        <p:strVal val="visible"/>
                                      </p:to>
                                    </p:set>
                                    <p:animEffect transition="in" filter="dissolve">
                                      <p:cBhvr>
                                        <p:cTn id="12" dur="500"/>
                                        <p:tgtEl>
                                          <p:spTgt spid="870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7046"/>
                                        </p:tgtEl>
                                        <p:attrNameLst>
                                          <p:attrName>style.visibility</p:attrName>
                                        </p:attrNameLst>
                                      </p:cBhvr>
                                      <p:to>
                                        <p:strVal val="visible"/>
                                      </p:to>
                                    </p:set>
                                    <p:animEffect transition="in" filter="dissolve">
                                      <p:cBhvr>
                                        <p:cTn id="17" dur="500"/>
                                        <p:tgtEl>
                                          <p:spTgt spid="870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7047"/>
                                        </p:tgtEl>
                                        <p:attrNameLst>
                                          <p:attrName>style.visibility</p:attrName>
                                        </p:attrNameLst>
                                      </p:cBhvr>
                                      <p:to>
                                        <p:strVal val="visible"/>
                                      </p:to>
                                    </p:set>
                                    <p:animEffect transition="in" filter="dissolve">
                                      <p:cBhvr>
                                        <p:cTn id="22" dur="500"/>
                                        <p:tgtEl>
                                          <p:spTgt spid="870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7048"/>
                                        </p:tgtEl>
                                        <p:attrNameLst>
                                          <p:attrName>style.visibility</p:attrName>
                                        </p:attrNameLst>
                                      </p:cBhvr>
                                      <p:to>
                                        <p:strVal val="visible"/>
                                      </p:to>
                                    </p:set>
                                    <p:animEffect transition="in" filter="dissolve">
                                      <p:cBhvr>
                                        <p:cTn id="27" dur="500"/>
                                        <p:tgtEl>
                                          <p:spTgt spid="870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7049"/>
                                        </p:tgtEl>
                                        <p:attrNameLst>
                                          <p:attrName>style.visibility</p:attrName>
                                        </p:attrNameLst>
                                      </p:cBhvr>
                                      <p:to>
                                        <p:strVal val="visible"/>
                                      </p:to>
                                    </p:set>
                                    <p:animEffect transition="in" filter="dissolve">
                                      <p:cBhvr>
                                        <p:cTn id="32" dur="500"/>
                                        <p:tgtEl>
                                          <p:spTgt spid="87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utoUpdateAnimBg="0"/>
      <p:bldP spid="87045" grpId="0" autoUpdateAnimBg="0"/>
      <p:bldP spid="87046" grpId="0" autoUpdateAnimBg="0"/>
      <p:bldP spid="87047" grpId="0" autoUpdateAnimBg="0"/>
      <p:bldP spid="87048" grpId="0" autoUpdateAnimBg="0"/>
      <p:bldP spid="8704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DE4BB75-788E-4364-8D43-49E11358FA4C}"/>
              </a:ext>
            </a:extLst>
          </p:cNvPr>
          <p:cNvSpPr>
            <a:spLocks noChangeArrowheads="1"/>
          </p:cNvSpPr>
          <p:nvPr/>
        </p:nvSpPr>
        <p:spPr bwMode="auto">
          <a:xfrm>
            <a:off x="323850" y="1916113"/>
            <a:ext cx="85852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4000" b="1">
                <a:solidFill>
                  <a:srgbClr val="FF3300"/>
                </a:solidFill>
                <a:latin typeface="微软雅黑" panose="020B0503020204020204" pitchFamily="34" charset="-122"/>
                <a:ea typeface="微软雅黑" panose="020B0503020204020204" pitchFamily="34" charset="-122"/>
              </a:rPr>
              <a:t>       </a:t>
            </a:r>
            <a:r>
              <a:rPr lang="zh-CN" altLang="en-US" sz="4000" b="1">
                <a:latin typeface="微软雅黑" panose="020B0503020204020204" pitchFamily="34" charset="-122"/>
                <a:ea typeface="微软雅黑" panose="020B0503020204020204" pitchFamily="34" charset="-122"/>
              </a:rPr>
              <a:t>氮是组成蛋白质和核酸的主要成</a:t>
            </a:r>
          </a:p>
          <a:p>
            <a:pPr eaLnBrk="1" hangingPunct="1">
              <a:lnSpc>
                <a:spcPct val="120000"/>
              </a:lnSpc>
              <a:spcBef>
                <a:spcPct val="0"/>
              </a:spcBef>
              <a:buFontTx/>
              <a:buNone/>
            </a:pPr>
            <a:r>
              <a:rPr lang="zh-CN" altLang="en-US" sz="4000" b="1">
                <a:latin typeface="微软雅黑" panose="020B0503020204020204" pitchFamily="34" charset="-122"/>
                <a:ea typeface="微软雅黑" panose="020B0503020204020204" pitchFamily="34" charset="-122"/>
              </a:rPr>
              <a:t>分。占大气成分的</a:t>
            </a:r>
            <a:r>
              <a:rPr lang="en-US" altLang="zh-CN" sz="4000" b="1">
                <a:latin typeface="微软雅黑" panose="020B0503020204020204" pitchFamily="34" charset="-122"/>
                <a:ea typeface="微软雅黑" panose="020B0503020204020204" pitchFamily="34" charset="-122"/>
              </a:rPr>
              <a:t>79</a:t>
            </a:r>
            <a:r>
              <a:rPr lang="zh-CN" altLang="en-US" sz="4000" b="1">
                <a:latin typeface="微软雅黑" panose="020B0503020204020204" pitchFamily="34" charset="-122"/>
                <a:ea typeface="微软雅黑" panose="020B0503020204020204" pitchFamily="34" charset="-122"/>
              </a:rPr>
              <a:t>％，必须经过</a:t>
            </a:r>
          </a:p>
          <a:p>
            <a:pPr eaLnBrk="1" hangingPunct="1">
              <a:lnSpc>
                <a:spcPct val="120000"/>
              </a:lnSpc>
              <a:spcBef>
                <a:spcPct val="0"/>
              </a:spcBef>
              <a:buFontTx/>
              <a:buNone/>
            </a:pPr>
            <a:r>
              <a:rPr lang="zh-CN" altLang="en-US" sz="4000" b="1">
                <a:latin typeface="微软雅黑" panose="020B0503020204020204" pitchFamily="34" charset="-122"/>
                <a:ea typeface="微软雅黑" panose="020B0503020204020204" pitchFamily="34" charset="-122"/>
              </a:rPr>
              <a:t>生物固氮作用、硝化作用、反硝化作</a:t>
            </a:r>
          </a:p>
          <a:p>
            <a:pPr eaLnBrk="1" hangingPunct="1">
              <a:lnSpc>
                <a:spcPct val="120000"/>
              </a:lnSpc>
              <a:spcBef>
                <a:spcPct val="0"/>
              </a:spcBef>
              <a:buFontTx/>
              <a:buNone/>
            </a:pPr>
            <a:r>
              <a:rPr lang="zh-CN" altLang="en-US" sz="4000" b="1">
                <a:latin typeface="微软雅黑" panose="020B0503020204020204" pitchFamily="34" charset="-122"/>
                <a:ea typeface="微软雅黑" panose="020B0503020204020204" pitchFamily="34" charset="-122"/>
              </a:rPr>
              <a:t>用等才能在生物群落与无机环境间反</a:t>
            </a:r>
          </a:p>
          <a:p>
            <a:pPr eaLnBrk="1" hangingPunct="1">
              <a:lnSpc>
                <a:spcPct val="120000"/>
              </a:lnSpc>
              <a:spcBef>
                <a:spcPct val="0"/>
              </a:spcBef>
              <a:buFontTx/>
              <a:buNone/>
            </a:pPr>
            <a:r>
              <a:rPr lang="zh-CN" altLang="en-US" sz="4000" b="1">
                <a:latin typeface="微软雅黑" panose="020B0503020204020204" pitchFamily="34" charset="-122"/>
                <a:ea typeface="微软雅黑" panose="020B0503020204020204" pitchFamily="34" charset="-122"/>
              </a:rPr>
              <a:t>复循环。</a:t>
            </a:r>
          </a:p>
        </p:txBody>
      </p:sp>
      <p:sp>
        <p:nvSpPr>
          <p:cNvPr id="4" name="矩形 3">
            <a:extLst>
              <a:ext uri="{FF2B5EF4-FFF2-40B4-BE49-F238E27FC236}">
                <a16:creationId xmlns:a16="http://schemas.microsoft.com/office/drawing/2014/main" id="{56C45EDB-5207-42AE-8E9C-C0B166295384}"/>
              </a:ext>
            </a:extLst>
          </p:cNvPr>
          <p:cNvSpPr/>
          <p:nvPr/>
        </p:nvSpPr>
        <p:spPr>
          <a:xfrm>
            <a:off x="467544" y="304200"/>
            <a:ext cx="1914238" cy="769441"/>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zh-CN" altLang="en-US" sz="4400" b="1" dirty="0">
                <a:solidFill>
                  <a:schemeClr val="tx1"/>
                </a:solidFill>
                <a:latin typeface="微软雅黑" panose="020B0503020204020204" pitchFamily="34" charset="-122"/>
                <a:ea typeface="微软雅黑" panose="020B0503020204020204" pitchFamily="34" charset="-122"/>
              </a:rPr>
              <a:t>氮循环</a:t>
            </a:r>
            <a:endParaRPr lang="zh-CN" altLang="en-US" sz="44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2">
            <a:extLst>
              <a:ext uri="{FF2B5EF4-FFF2-40B4-BE49-F238E27FC236}">
                <a16:creationId xmlns:a16="http://schemas.microsoft.com/office/drawing/2014/main" id="{87F55089-6DC4-484C-A095-C537DF0C6EC7}"/>
              </a:ext>
            </a:extLst>
          </p:cNvPr>
          <p:cNvGrpSpPr>
            <a:grpSpLocks/>
          </p:cNvGrpSpPr>
          <p:nvPr/>
        </p:nvGrpSpPr>
        <p:grpSpPr bwMode="auto">
          <a:xfrm>
            <a:off x="0" y="-76200"/>
            <a:ext cx="9144000" cy="6858000"/>
            <a:chOff x="0" y="0"/>
            <a:chExt cx="5760" cy="4320"/>
          </a:xfrm>
        </p:grpSpPr>
        <p:grpSp>
          <p:nvGrpSpPr>
            <p:cNvPr id="30767" name="Group 3">
              <a:extLst>
                <a:ext uri="{FF2B5EF4-FFF2-40B4-BE49-F238E27FC236}">
                  <a16:creationId xmlns:a16="http://schemas.microsoft.com/office/drawing/2014/main" id="{5461AAF8-4F2B-48E4-97CB-6BBDBB655937}"/>
                </a:ext>
              </a:extLst>
            </p:cNvPr>
            <p:cNvGrpSpPr>
              <a:grpSpLocks/>
            </p:cNvGrpSpPr>
            <p:nvPr/>
          </p:nvGrpSpPr>
          <p:grpSpPr bwMode="auto">
            <a:xfrm>
              <a:off x="0" y="0"/>
              <a:ext cx="5760" cy="4320"/>
              <a:chOff x="0" y="0"/>
              <a:chExt cx="5760" cy="4320"/>
            </a:xfrm>
          </p:grpSpPr>
          <p:sp>
            <p:nvSpPr>
              <p:cNvPr id="30769" name="Rectangle 4">
                <a:extLst>
                  <a:ext uri="{FF2B5EF4-FFF2-40B4-BE49-F238E27FC236}">
                    <a16:creationId xmlns:a16="http://schemas.microsoft.com/office/drawing/2014/main" id="{D03113D8-57B5-473D-916B-2502C5D29EAB}"/>
                  </a:ext>
                </a:extLst>
              </p:cNvPr>
              <p:cNvSpPr>
                <a:spLocks noChangeArrowheads="1"/>
              </p:cNvSpPr>
              <p:nvPr/>
            </p:nvSpPr>
            <p:spPr bwMode="auto">
              <a:xfrm>
                <a:off x="0" y="0"/>
                <a:ext cx="5760" cy="2880"/>
              </a:xfrm>
              <a:prstGeom prst="rect">
                <a:avLst/>
              </a:prstGeom>
              <a:gradFill rotWithShape="0">
                <a:gsLst>
                  <a:gs pos="0">
                    <a:srgbClr val="66CCFF"/>
                  </a:gs>
                  <a:gs pos="100000">
                    <a:schemeClr val="tx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0770" name="Rectangle 5">
                <a:extLst>
                  <a:ext uri="{FF2B5EF4-FFF2-40B4-BE49-F238E27FC236}">
                    <a16:creationId xmlns:a16="http://schemas.microsoft.com/office/drawing/2014/main" id="{3C20623F-37C1-41F7-88E5-E3507149D143}"/>
                  </a:ext>
                </a:extLst>
              </p:cNvPr>
              <p:cNvSpPr>
                <a:spLocks noChangeArrowheads="1"/>
              </p:cNvSpPr>
              <p:nvPr/>
            </p:nvSpPr>
            <p:spPr bwMode="auto">
              <a:xfrm>
                <a:off x="0" y="2880"/>
                <a:ext cx="5760" cy="1440"/>
              </a:xfrm>
              <a:prstGeom prst="rect">
                <a:avLst/>
              </a:prstGeom>
              <a:gradFill rotWithShape="0">
                <a:gsLst>
                  <a:gs pos="0">
                    <a:srgbClr val="CC6600"/>
                  </a:gs>
                  <a:gs pos="100000">
                    <a:schemeClr val="tx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pic>
            <p:nvPicPr>
              <p:cNvPr id="30771" name="Picture 6" descr="NA01448_">
                <a:extLst>
                  <a:ext uri="{FF2B5EF4-FFF2-40B4-BE49-F238E27FC236}">
                    <a16:creationId xmlns:a16="http://schemas.microsoft.com/office/drawing/2014/main" id="{70A24EB2-4427-4958-99DA-159FB3F2E60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88" y="2304"/>
                <a:ext cx="461" cy="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2" name="Picture 7" descr="NA01532_">
                <a:extLst>
                  <a:ext uri="{FF2B5EF4-FFF2-40B4-BE49-F238E27FC236}">
                    <a16:creationId xmlns:a16="http://schemas.microsoft.com/office/drawing/2014/main" id="{A1CF8EF6-3303-49D3-9B6A-B7AFE35A2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2352"/>
                <a:ext cx="672"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73" name="Group 8">
                <a:extLst>
                  <a:ext uri="{FF2B5EF4-FFF2-40B4-BE49-F238E27FC236}">
                    <a16:creationId xmlns:a16="http://schemas.microsoft.com/office/drawing/2014/main" id="{0AE4A4BF-B93A-4BFC-AE71-8051EE245D09}"/>
                  </a:ext>
                </a:extLst>
              </p:cNvPr>
              <p:cNvGrpSpPr>
                <a:grpSpLocks/>
              </p:cNvGrpSpPr>
              <p:nvPr/>
            </p:nvGrpSpPr>
            <p:grpSpPr bwMode="auto">
              <a:xfrm>
                <a:off x="854" y="2709"/>
                <a:ext cx="1306" cy="267"/>
                <a:chOff x="0" y="0"/>
                <a:chExt cx="1306" cy="267"/>
              </a:xfrm>
            </p:grpSpPr>
            <p:sp>
              <p:nvSpPr>
                <p:cNvPr id="30833" name="未知">
                  <a:extLst>
                    <a:ext uri="{FF2B5EF4-FFF2-40B4-BE49-F238E27FC236}">
                      <a16:creationId xmlns:a16="http://schemas.microsoft.com/office/drawing/2014/main" id="{AA6D4234-FED2-4CFE-8D4C-19E97F71099E}"/>
                    </a:ext>
                  </a:extLst>
                </p:cNvPr>
                <p:cNvSpPr>
                  <a:spLocks/>
                </p:cNvSpPr>
                <p:nvPr/>
              </p:nvSpPr>
              <p:spPr bwMode="auto">
                <a:xfrm>
                  <a:off x="158" y="123"/>
                  <a:ext cx="64" cy="109"/>
                </a:xfrm>
                <a:custGeom>
                  <a:avLst/>
                  <a:gdLst>
                    <a:gd name="T0" fmla="*/ 0 w 129"/>
                    <a:gd name="T1" fmla="*/ 1 h 216"/>
                    <a:gd name="T2" fmla="*/ 0 w 129"/>
                    <a:gd name="T3" fmla="*/ 1 h 216"/>
                    <a:gd name="T4" fmla="*/ 0 w 129"/>
                    <a:gd name="T5" fmla="*/ 1 h 216"/>
                    <a:gd name="T6" fmla="*/ 0 w 129"/>
                    <a:gd name="T7" fmla="*/ 1 h 216"/>
                    <a:gd name="T8" fmla="*/ 0 w 129"/>
                    <a:gd name="T9" fmla="*/ 1 h 216"/>
                    <a:gd name="T10" fmla="*/ 0 w 129"/>
                    <a:gd name="T11" fmla="*/ 1 h 216"/>
                    <a:gd name="T12" fmla="*/ 0 w 129"/>
                    <a:gd name="T13" fmla="*/ 1 h 216"/>
                    <a:gd name="T14" fmla="*/ 0 w 129"/>
                    <a:gd name="T15" fmla="*/ 1 h 216"/>
                    <a:gd name="T16" fmla="*/ 0 w 129"/>
                    <a:gd name="T17" fmla="*/ 1 h 216"/>
                    <a:gd name="T18" fmla="*/ 0 w 129"/>
                    <a:gd name="T19" fmla="*/ 1 h 216"/>
                    <a:gd name="T20" fmla="*/ 0 w 129"/>
                    <a:gd name="T21" fmla="*/ 1 h 216"/>
                    <a:gd name="T22" fmla="*/ 0 w 129"/>
                    <a:gd name="T23" fmla="*/ 1 h 216"/>
                    <a:gd name="T24" fmla="*/ 0 w 129"/>
                    <a:gd name="T25" fmla="*/ 1 h 216"/>
                    <a:gd name="T26" fmla="*/ 0 w 129"/>
                    <a:gd name="T27" fmla="*/ 1 h 216"/>
                    <a:gd name="T28" fmla="*/ 0 w 129"/>
                    <a:gd name="T29" fmla="*/ 1 h 216"/>
                    <a:gd name="T30" fmla="*/ 0 w 129"/>
                    <a:gd name="T31" fmla="*/ 1 h 216"/>
                    <a:gd name="T32" fmla="*/ 0 w 129"/>
                    <a:gd name="T33" fmla="*/ 1 h 216"/>
                    <a:gd name="T34" fmla="*/ 0 w 129"/>
                    <a:gd name="T35" fmla="*/ 1 h 216"/>
                    <a:gd name="T36" fmla="*/ 0 w 129"/>
                    <a:gd name="T37" fmla="*/ 1 h 216"/>
                    <a:gd name="T38" fmla="*/ 0 w 129"/>
                    <a:gd name="T39" fmla="*/ 1 h 216"/>
                    <a:gd name="T40" fmla="*/ 0 w 129"/>
                    <a:gd name="T41" fmla="*/ 1 h 216"/>
                    <a:gd name="T42" fmla="*/ 0 w 129"/>
                    <a:gd name="T43" fmla="*/ 1 h 216"/>
                    <a:gd name="T44" fmla="*/ 0 w 129"/>
                    <a:gd name="T45" fmla="*/ 1 h 216"/>
                    <a:gd name="T46" fmla="*/ 0 w 129"/>
                    <a:gd name="T47" fmla="*/ 1 h 216"/>
                    <a:gd name="T48" fmla="*/ 0 w 129"/>
                    <a:gd name="T49" fmla="*/ 1 h 216"/>
                    <a:gd name="T50" fmla="*/ 0 w 129"/>
                    <a:gd name="T51" fmla="*/ 1 h 216"/>
                    <a:gd name="T52" fmla="*/ 0 w 129"/>
                    <a:gd name="T53" fmla="*/ 1 h 216"/>
                    <a:gd name="T54" fmla="*/ 0 w 129"/>
                    <a:gd name="T55" fmla="*/ 1 h 216"/>
                    <a:gd name="T56" fmla="*/ 0 w 129"/>
                    <a:gd name="T57" fmla="*/ 1 h 216"/>
                    <a:gd name="T58" fmla="*/ 0 w 129"/>
                    <a:gd name="T59" fmla="*/ 1 h 216"/>
                    <a:gd name="T60" fmla="*/ 0 w 129"/>
                    <a:gd name="T61" fmla="*/ 1 h 216"/>
                    <a:gd name="T62" fmla="*/ 0 w 129"/>
                    <a:gd name="T63" fmla="*/ 0 h 216"/>
                    <a:gd name="T64" fmla="*/ 0 w 129"/>
                    <a:gd name="T65" fmla="*/ 1 h 216"/>
                    <a:gd name="T66" fmla="*/ 0 w 129"/>
                    <a:gd name="T67" fmla="*/ 1 h 216"/>
                    <a:gd name="T68" fmla="*/ 0 w 129"/>
                    <a:gd name="T69" fmla="*/ 1 h 216"/>
                    <a:gd name="T70" fmla="*/ 0 w 129"/>
                    <a:gd name="T71" fmla="*/ 1 h 216"/>
                    <a:gd name="T72" fmla="*/ 0 w 129"/>
                    <a:gd name="T73" fmla="*/ 1 h 216"/>
                    <a:gd name="T74" fmla="*/ 0 w 129"/>
                    <a:gd name="T75" fmla="*/ 1 h 216"/>
                    <a:gd name="T76" fmla="*/ 0 w 129"/>
                    <a:gd name="T77" fmla="*/ 1 h 216"/>
                    <a:gd name="T78" fmla="*/ 0 w 129"/>
                    <a:gd name="T79" fmla="*/ 1 h 216"/>
                    <a:gd name="T80" fmla="*/ 0 w 129"/>
                    <a:gd name="T81" fmla="*/ 1 h 216"/>
                    <a:gd name="T82" fmla="*/ 0 w 129"/>
                    <a:gd name="T83" fmla="*/ 1 h 216"/>
                    <a:gd name="T84" fmla="*/ 0 w 129"/>
                    <a:gd name="T85" fmla="*/ 1 h 216"/>
                    <a:gd name="T86" fmla="*/ 0 w 129"/>
                    <a:gd name="T87" fmla="*/ 1 h 216"/>
                    <a:gd name="T88" fmla="*/ 0 w 129"/>
                    <a:gd name="T89" fmla="*/ 1 h 2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9"/>
                    <a:gd name="T136" fmla="*/ 0 h 216"/>
                    <a:gd name="T137" fmla="*/ 129 w 129"/>
                    <a:gd name="T138" fmla="*/ 216 h 2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9" h="216">
                      <a:moveTo>
                        <a:pt x="53" y="208"/>
                      </a:moveTo>
                      <a:lnTo>
                        <a:pt x="49" y="199"/>
                      </a:lnTo>
                      <a:lnTo>
                        <a:pt x="48" y="192"/>
                      </a:lnTo>
                      <a:lnTo>
                        <a:pt x="50" y="185"/>
                      </a:lnTo>
                      <a:lnTo>
                        <a:pt x="51" y="177"/>
                      </a:lnTo>
                      <a:lnTo>
                        <a:pt x="57" y="173"/>
                      </a:lnTo>
                      <a:lnTo>
                        <a:pt x="64" y="170"/>
                      </a:lnTo>
                      <a:lnTo>
                        <a:pt x="71" y="169"/>
                      </a:lnTo>
                      <a:lnTo>
                        <a:pt x="78" y="169"/>
                      </a:lnTo>
                      <a:lnTo>
                        <a:pt x="82" y="174"/>
                      </a:lnTo>
                      <a:lnTo>
                        <a:pt x="86" y="177"/>
                      </a:lnTo>
                      <a:lnTo>
                        <a:pt x="87" y="181"/>
                      </a:lnTo>
                      <a:lnTo>
                        <a:pt x="86" y="185"/>
                      </a:lnTo>
                      <a:lnTo>
                        <a:pt x="82" y="190"/>
                      </a:lnTo>
                      <a:lnTo>
                        <a:pt x="78" y="192"/>
                      </a:lnTo>
                      <a:lnTo>
                        <a:pt x="72" y="193"/>
                      </a:lnTo>
                      <a:lnTo>
                        <a:pt x="67" y="192"/>
                      </a:lnTo>
                      <a:lnTo>
                        <a:pt x="63" y="180"/>
                      </a:lnTo>
                      <a:lnTo>
                        <a:pt x="59" y="183"/>
                      </a:lnTo>
                      <a:lnTo>
                        <a:pt x="57" y="187"/>
                      </a:lnTo>
                      <a:lnTo>
                        <a:pt x="56" y="191"/>
                      </a:lnTo>
                      <a:lnTo>
                        <a:pt x="56" y="196"/>
                      </a:lnTo>
                      <a:lnTo>
                        <a:pt x="58" y="201"/>
                      </a:lnTo>
                      <a:lnTo>
                        <a:pt x="64" y="205"/>
                      </a:lnTo>
                      <a:lnTo>
                        <a:pt x="71" y="206"/>
                      </a:lnTo>
                      <a:lnTo>
                        <a:pt x="76" y="207"/>
                      </a:lnTo>
                      <a:lnTo>
                        <a:pt x="87" y="205"/>
                      </a:lnTo>
                      <a:lnTo>
                        <a:pt x="95" y="198"/>
                      </a:lnTo>
                      <a:lnTo>
                        <a:pt x="101" y="190"/>
                      </a:lnTo>
                      <a:lnTo>
                        <a:pt x="105" y="182"/>
                      </a:lnTo>
                      <a:lnTo>
                        <a:pt x="109" y="173"/>
                      </a:lnTo>
                      <a:lnTo>
                        <a:pt x="106" y="162"/>
                      </a:lnTo>
                      <a:lnTo>
                        <a:pt x="102" y="153"/>
                      </a:lnTo>
                      <a:lnTo>
                        <a:pt x="96" y="145"/>
                      </a:lnTo>
                      <a:lnTo>
                        <a:pt x="83" y="138"/>
                      </a:lnTo>
                      <a:lnTo>
                        <a:pt x="70" y="135"/>
                      </a:lnTo>
                      <a:lnTo>
                        <a:pt x="56" y="132"/>
                      </a:lnTo>
                      <a:lnTo>
                        <a:pt x="42" y="130"/>
                      </a:lnTo>
                      <a:lnTo>
                        <a:pt x="29" y="127"/>
                      </a:lnTo>
                      <a:lnTo>
                        <a:pt x="18" y="121"/>
                      </a:lnTo>
                      <a:lnTo>
                        <a:pt x="7" y="111"/>
                      </a:lnTo>
                      <a:lnTo>
                        <a:pt x="0" y="96"/>
                      </a:lnTo>
                      <a:lnTo>
                        <a:pt x="2" y="87"/>
                      </a:lnTo>
                      <a:lnTo>
                        <a:pt x="4" y="81"/>
                      </a:lnTo>
                      <a:lnTo>
                        <a:pt x="8" y="74"/>
                      </a:lnTo>
                      <a:lnTo>
                        <a:pt x="12" y="67"/>
                      </a:lnTo>
                      <a:lnTo>
                        <a:pt x="21" y="64"/>
                      </a:lnTo>
                      <a:lnTo>
                        <a:pt x="29" y="66"/>
                      </a:lnTo>
                      <a:lnTo>
                        <a:pt x="37" y="67"/>
                      </a:lnTo>
                      <a:lnTo>
                        <a:pt x="44" y="61"/>
                      </a:lnTo>
                      <a:lnTo>
                        <a:pt x="45" y="56"/>
                      </a:lnTo>
                      <a:lnTo>
                        <a:pt x="45" y="52"/>
                      </a:lnTo>
                      <a:lnTo>
                        <a:pt x="43" y="46"/>
                      </a:lnTo>
                      <a:lnTo>
                        <a:pt x="41" y="43"/>
                      </a:lnTo>
                      <a:lnTo>
                        <a:pt x="32" y="41"/>
                      </a:lnTo>
                      <a:lnTo>
                        <a:pt x="22" y="40"/>
                      </a:lnTo>
                      <a:lnTo>
                        <a:pt x="13" y="37"/>
                      </a:lnTo>
                      <a:lnTo>
                        <a:pt x="10" y="25"/>
                      </a:lnTo>
                      <a:lnTo>
                        <a:pt x="10" y="18"/>
                      </a:lnTo>
                      <a:lnTo>
                        <a:pt x="14" y="11"/>
                      </a:lnTo>
                      <a:lnTo>
                        <a:pt x="20" y="6"/>
                      </a:lnTo>
                      <a:lnTo>
                        <a:pt x="27" y="2"/>
                      </a:lnTo>
                      <a:lnTo>
                        <a:pt x="41" y="0"/>
                      </a:lnTo>
                      <a:lnTo>
                        <a:pt x="52" y="0"/>
                      </a:lnTo>
                      <a:lnTo>
                        <a:pt x="63" y="2"/>
                      </a:lnTo>
                      <a:lnTo>
                        <a:pt x="72" y="7"/>
                      </a:lnTo>
                      <a:lnTo>
                        <a:pt x="80" y="13"/>
                      </a:lnTo>
                      <a:lnTo>
                        <a:pt x="88" y="21"/>
                      </a:lnTo>
                      <a:lnTo>
                        <a:pt x="96" y="30"/>
                      </a:lnTo>
                      <a:lnTo>
                        <a:pt x="104" y="40"/>
                      </a:lnTo>
                      <a:lnTo>
                        <a:pt x="111" y="53"/>
                      </a:lnTo>
                      <a:lnTo>
                        <a:pt x="118" y="69"/>
                      </a:lnTo>
                      <a:lnTo>
                        <a:pt x="124" y="86"/>
                      </a:lnTo>
                      <a:lnTo>
                        <a:pt x="127" y="106"/>
                      </a:lnTo>
                      <a:lnTo>
                        <a:pt x="129" y="124"/>
                      </a:lnTo>
                      <a:lnTo>
                        <a:pt x="129" y="144"/>
                      </a:lnTo>
                      <a:lnTo>
                        <a:pt x="127" y="162"/>
                      </a:lnTo>
                      <a:lnTo>
                        <a:pt x="121" y="178"/>
                      </a:lnTo>
                      <a:lnTo>
                        <a:pt x="118" y="187"/>
                      </a:lnTo>
                      <a:lnTo>
                        <a:pt x="112" y="197"/>
                      </a:lnTo>
                      <a:lnTo>
                        <a:pt x="105" y="206"/>
                      </a:lnTo>
                      <a:lnTo>
                        <a:pt x="95" y="213"/>
                      </a:lnTo>
                      <a:lnTo>
                        <a:pt x="89" y="215"/>
                      </a:lnTo>
                      <a:lnTo>
                        <a:pt x="85" y="216"/>
                      </a:lnTo>
                      <a:lnTo>
                        <a:pt x="79" y="216"/>
                      </a:lnTo>
                      <a:lnTo>
                        <a:pt x="73" y="216"/>
                      </a:lnTo>
                      <a:lnTo>
                        <a:pt x="67" y="215"/>
                      </a:lnTo>
                      <a:lnTo>
                        <a:pt x="63" y="214"/>
                      </a:lnTo>
                      <a:lnTo>
                        <a:pt x="58" y="212"/>
                      </a:lnTo>
                      <a:lnTo>
                        <a:pt x="53" y="208"/>
                      </a:lnTo>
                      <a:close/>
                    </a:path>
                  </a:pathLst>
                </a:custGeom>
                <a:solidFill>
                  <a:srgbClr val="33CC33"/>
                </a:solidFill>
                <a:ln w="9525">
                  <a:solidFill>
                    <a:srgbClr val="008000"/>
                  </a:solidFill>
                  <a:round/>
                  <a:headEnd/>
                  <a:tailEnd/>
                </a:ln>
              </p:spPr>
              <p:txBody>
                <a:bodyPr/>
                <a:lstStyle/>
                <a:p>
                  <a:endParaRPr lang="zh-CN" altLang="en-US"/>
                </a:p>
              </p:txBody>
            </p:sp>
            <p:sp>
              <p:nvSpPr>
                <p:cNvPr id="30834" name="未知">
                  <a:extLst>
                    <a:ext uri="{FF2B5EF4-FFF2-40B4-BE49-F238E27FC236}">
                      <a16:creationId xmlns:a16="http://schemas.microsoft.com/office/drawing/2014/main" id="{8E194468-505A-48E9-A6CB-A2DB89322AD2}"/>
                    </a:ext>
                  </a:extLst>
                </p:cNvPr>
                <p:cNvSpPr>
                  <a:spLocks/>
                </p:cNvSpPr>
                <p:nvPr/>
              </p:nvSpPr>
              <p:spPr bwMode="auto">
                <a:xfrm>
                  <a:off x="185" y="156"/>
                  <a:ext cx="29" cy="36"/>
                </a:xfrm>
                <a:custGeom>
                  <a:avLst/>
                  <a:gdLst>
                    <a:gd name="T0" fmla="*/ 1 w 58"/>
                    <a:gd name="T1" fmla="*/ 0 h 73"/>
                    <a:gd name="T2" fmla="*/ 0 w 58"/>
                    <a:gd name="T3" fmla="*/ 0 h 73"/>
                    <a:gd name="T4" fmla="*/ 1 w 58"/>
                    <a:gd name="T5" fmla="*/ 0 h 73"/>
                    <a:gd name="T6" fmla="*/ 1 w 58"/>
                    <a:gd name="T7" fmla="*/ 0 h 73"/>
                    <a:gd name="T8" fmla="*/ 1 w 58"/>
                    <a:gd name="T9" fmla="*/ 0 h 73"/>
                    <a:gd name="T10" fmla="*/ 1 w 58"/>
                    <a:gd name="T11" fmla="*/ 0 h 73"/>
                    <a:gd name="T12" fmla="*/ 1 w 58"/>
                    <a:gd name="T13" fmla="*/ 0 h 73"/>
                    <a:gd name="T14" fmla="*/ 1 w 58"/>
                    <a:gd name="T15" fmla="*/ 0 h 73"/>
                    <a:gd name="T16" fmla="*/ 1 w 58"/>
                    <a:gd name="T17" fmla="*/ 0 h 73"/>
                    <a:gd name="T18" fmla="*/ 1 w 58"/>
                    <a:gd name="T19" fmla="*/ 0 h 73"/>
                    <a:gd name="T20" fmla="*/ 1 w 58"/>
                    <a:gd name="T21" fmla="*/ 0 h 73"/>
                    <a:gd name="T22" fmla="*/ 1 w 58"/>
                    <a:gd name="T23" fmla="*/ 0 h 73"/>
                    <a:gd name="T24" fmla="*/ 1 w 58"/>
                    <a:gd name="T25" fmla="*/ 0 h 73"/>
                    <a:gd name="T26" fmla="*/ 1 w 58"/>
                    <a:gd name="T27" fmla="*/ 0 h 73"/>
                    <a:gd name="T28" fmla="*/ 1 w 58"/>
                    <a:gd name="T29" fmla="*/ 0 h 73"/>
                    <a:gd name="T30" fmla="*/ 1 w 58"/>
                    <a:gd name="T31" fmla="*/ 0 h 73"/>
                    <a:gd name="T32" fmla="*/ 1 w 58"/>
                    <a:gd name="T33" fmla="*/ 0 h 73"/>
                    <a:gd name="T34" fmla="*/ 1 w 58"/>
                    <a:gd name="T35" fmla="*/ 0 h 73"/>
                    <a:gd name="T36" fmla="*/ 1 w 58"/>
                    <a:gd name="T37" fmla="*/ 0 h 73"/>
                    <a:gd name="T38" fmla="*/ 1 w 58"/>
                    <a:gd name="T39" fmla="*/ 0 h 73"/>
                    <a:gd name="T40" fmla="*/ 1 w 58"/>
                    <a:gd name="T41" fmla="*/ 0 h 73"/>
                    <a:gd name="T42" fmla="*/ 1 w 58"/>
                    <a:gd name="T43" fmla="*/ 0 h 73"/>
                    <a:gd name="T44" fmla="*/ 1 w 58"/>
                    <a:gd name="T45" fmla="*/ 0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8"/>
                    <a:gd name="T70" fmla="*/ 0 h 73"/>
                    <a:gd name="T71" fmla="*/ 58 w 58"/>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8" h="73">
                      <a:moveTo>
                        <a:pt x="1" y="7"/>
                      </a:moveTo>
                      <a:lnTo>
                        <a:pt x="0" y="4"/>
                      </a:lnTo>
                      <a:lnTo>
                        <a:pt x="6" y="0"/>
                      </a:lnTo>
                      <a:lnTo>
                        <a:pt x="15" y="3"/>
                      </a:lnTo>
                      <a:lnTo>
                        <a:pt x="21" y="8"/>
                      </a:lnTo>
                      <a:lnTo>
                        <a:pt x="28" y="12"/>
                      </a:lnTo>
                      <a:lnTo>
                        <a:pt x="34" y="20"/>
                      </a:lnTo>
                      <a:lnTo>
                        <a:pt x="41" y="29"/>
                      </a:lnTo>
                      <a:lnTo>
                        <a:pt x="47" y="41"/>
                      </a:lnTo>
                      <a:lnTo>
                        <a:pt x="53" y="53"/>
                      </a:lnTo>
                      <a:lnTo>
                        <a:pt x="54" y="57"/>
                      </a:lnTo>
                      <a:lnTo>
                        <a:pt x="56" y="61"/>
                      </a:lnTo>
                      <a:lnTo>
                        <a:pt x="57" y="66"/>
                      </a:lnTo>
                      <a:lnTo>
                        <a:pt x="58" y="70"/>
                      </a:lnTo>
                      <a:lnTo>
                        <a:pt x="57" y="73"/>
                      </a:lnTo>
                      <a:lnTo>
                        <a:pt x="53" y="63"/>
                      </a:lnTo>
                      <a:lnTo>
                        <a:pt x="47" y="52"/>
                      </a:lnTo>
                      <a:lnTo>
                        <a:pt x="41" y="42"/>
                      </a:lnTo>
                      <a:lnTo>
                        <a:pt x="34" y="33"/>
                      </a:lnTo>
                      <a:lnTo>
                        <a:pt x="27" y="23"/>
                      </a:lnTo>
                      <a:lnTo>
                        <a:pt x="19" y="15"/>
                      </a:lnTo>
                      <a:lnTo>
                        <a:pt x="10" y="11"/>
                      </a:lnTo>
                      <a:lnTo>
                        <a:pt x="1" y="7"/>
                      </a:lnTo>
                      <a:close/>
                    </a:path>
                  </a:pathLst>
                </a:custGeom>
                <a:solidFill>
                  <a:srgbClr val="33CC33"/>
                </a:solidFill>
                <a:ln w="9525">
                  <a:solidFill>
                    <a:srgbClr val="008000"/>
                  </a:solidFill>
                  <a:round/>
                  <a:headEnd/>
                  <a:tailEnd/>
                </a:ln>
              </p:spPr>
              <p:txBody>
                <a:bodyPr/>
                <a:lstStyle/>
                <a:p>
                  <a:endParaRPr lang="zh-CN" altLang="en-US"/>
                </a:p>
              </p:txBody>
            </p:sp>
            <p:sp>
              <p:nvSpPr>
                <p:cNvPr id="30835" name="未知">
                  <a:extLst>
                    <a:ext uri="{FF2B5EF4-FFF2-40B4-BE49-F238E27FC236}">
                      <a16:creationId xmlns:a16="http://schemas.microsoft.com/office/drawing/2014/main" id="{59FBACED-C63E-46C3-B5B7-0F766184159C}"/>
                    </a:ext>
                  </a:extLst>
                </p:cNvPr>
                <p:cNvSpPr>
                  <a:spLocks/>
                </p:cNvSpPr>
                <p:nvPr/>
              </p:nvSpPr>
              <p:spPr bwMode="auto">
                <a:xfrm>
                  <a:off x="91" y="213"/>
                  <a:ext cx="7" cy="5"/>
                </a:xfrm>
                <a:custGeom>
                  <a:avLst/>
                  <a:gdLst>
                    <a:gd name="T0" fmla="*/ 0 w 13"/>
                    <a:gd name="T1" fmla="*/ 0 h 11"/>
                    <a:gd name="T2" fmla="*/ 1 w 13"/>
                    <a:gd name="T3" fmla="*/ 0 h 11"/>
                    <a:gd name="T4" fmla="*/ 1 w 13"/>
                    <a:gd name="T5" fmla="*/ 0 h 11"/>
                    <a:gd name="T6" fmla="*/ 1 w 13"/>
                    <a:gd name="T7" fmla="*/ 0 h 11"/>
                    <a:gd name="T8" fmla="*/ 1 w 13"/>
                    <a:gd name="T9" fmla="*/ 0 h 11"/>
                    <a:gd name="T10" fmla="*/ 1 w 13"/>
                    <a:gd name="T11" fmla="*/ 0 h 11"/>
                    <a:gd name="T12" fmla="*/ 1 w 13"/>
                    <a:gd name="T13" fmla="*/ 0 h 11"/>
                    <a:gd name="T14" fmla="*/ 1 w 13"/>
                    <a:gd name="T15" fmla="*/ 0 h 11"/>
                    <a:gd name="T16" fmla="*/ 1 w 13"/>
                    <a:gd name="T17" fmla="*/ 0 h 11"/>
                    <a:gd name="T18" fmla="*/ 1 w 13"/>
                    <a:gd name="T19" fmla="*/ 0 h 11"/>
                    <a:gd name="T20" fmla="*/ 1 w 13"/>
                    <a:gd name="T21" fmla="*/ 0 h 11"/>
                    <a:gd name="T22" fmla="*/ 1 w 13"/>
                    <a:gd name="T23" fmla="*/ 0 h 11"/>
                    <a:gd name="T24" fmla="*/ 0 w 13"/>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11"/>
                    <a:gd name="T41" fmla="*/ 13 w 13"/>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11">
                      <a:moveTo>
                        <a:pt x="0" y="11"/>
                      </a:moveTo>
                      <a:lnTo>
                        <a:pt x="1" y="7"/>
                      </a:lnTo>
                      <a:lnTo>
                        <a:pt x="5" y="5"/>
                      </a:lnTo>
                      <a:lnTo>
                        <a:pt x="8" y="4"/>
                      </a:lnTo>
                      <a:lnTo>
                        <a:pt x="10" y="0"/>
                      </a:lnTo>
                      <a:lnTo>
                        <a:pt x="13" y="4"/>
                      </a:lnTo>
                      <a:lnTo>
                        <a:pt x="10" y="7"/>
                      </a:lnTo>
                      <a:lnTo>
                        <a:pt x="7" y="10"/>
                      </a:lnTo>
                      <a:lnTo>
                        <a:pt x="2" y="11"/>
                      </a:lnTo>
                      <a:lnTo>
                        <a:pt x="1" y="11"/>
                      </a:lnTo>
                      <a:lnTo>
                        <a:pt x="0" y="11"/>
                      </a:lnTo>
                      <a:close/>
                    </a:path>
                  </a:pathLst>
                </a:custGeom>
                <a:solidFill>
                  <a:srgbClr val="33CC33"/>
                </a:solidFill>
                <a:ln w="9525">
                  <a:solidFill>
                    <a:srgbClr val="008000"/>
                  </a:solidFill>
                  <a:round/>
                  <a:headEnd/>
                  <a:tailEnd/>
                </a:ln>
              </p:spPr>
              <p:txBody>
                <a:bodyPr/>
                <a:lstStyle/>
                <a:p>
                  <a:endParaRPr lang="zh-CN" altLang="en-US"/>
                </a:p>
              </p:txBody>
            </p:sp>
            <p:sp>
              <p:nvSpPr>
                <p:cNvPr id="30836" name="未知">
                  <a:extLst>
                    <a:ext uri="{FF2B5EF4-FFF2-40B4-BE49-F238E27FC236}">
                      <a16:creationId xmlns:a16="http://schemas.microsoft.com/office/drawing/2014/main" id="{7538D8E5-C72E-4054-BBFF-FA916CCD2449}"/>
                    </a:ext>
                  </a:extLst>
                </p:cNvPr>
                <p:cNvSpPr>
                  <a:spLocks/>
                </p:cNvSpPr>
                <p:nvPr/>
              </p:nvSpPr>
              <p:spPr bwMode="auto">
                <a:xfrm>
                  <a:off x="0" y="138"/>
                  <a:ext cx="94" cy="77"/>
                </a:xfrm>
                <a:custGeom>
                  <a:avLst/>
                  <a:gdLst>
                    <a:gd name="T0" fmla="*/ 1 w 188"/>
                    <a:gd name="T1" fmla="*/ 1 h 154"/>
                    <a:gd name="T2" fmla="*/ 1 w 188"/>
                    <a:gd name="T3" fmla="*/ 1 h 154"/>
                    <a:gd name="T4" fmla="*/ 1 w 188"/>
                    <a:gd name="T5" fmla="*/ 1 h 154"/>
                    <a:gd name="T6" fmla="*/ 1 w 188"/>
                    <a:gd name="T7" fmla="*/ 1 h 154"/>
                    <a:gd name="T8" fmla="*/ 1 w 188"/>
                    <a:gd name="T9" fmla="*/ 1 h 154"/>
                    <a:gd name="T10" fmla="*/ 1 w 188"/>
                    <a:gd name="T11" fmla="*/ 1 h 154"/>
                    <a:gd name="T12" fmla="*/ 1 w 188"/>
                    <a:gd name="T13" fmla="*/ 1 h 154"/>
                    <a:gd name="T14" fmla="*/ 1 w 188"/>
                    <a:gd name="T15" fmla="*/ 1 h 154"/>
                    <a:gd name="T16" fmla="*/ 1 w 188"/>
                    <a:gd name="T17" fmla="*/ 1 h 154"/>
                    <a:gd name="T18" fmla="*/ 1 w 188"/>
                    <a:gd name="T19" fmla="*/ 1 h 154"/>
                    <a:gd name="T20" fmla="*/ 1 w 188"/>
                    <a:gd name="T21" fmla="*/ 1 h 154"/>
                    <a:gd name="T22" fmla="*/ 1 w 188"/>
                    <a:gd name="T23" fmla="*/ 1 h 154"/>
                    <a:gd name="T24" fmla="*/ 1 w 188"/>
                    <a:gd name="T25" fmla="*/ 1 h 154"/>
                    <a:gd name="T26" fmla="*/ 1 w 188"/>
                    <a:gd name="T27" fmla="*/ 1 h 154"/>
                    <a:gd name="T28" fmla="*/ 1 w 188"/>
                    <a:gd name="T29" fmla="*/ 1 h 154"/>
                    <a:gd name="T30" fmla="*/ 1 w 188"/>
                    <a:gd name="T31" fmla="*/ 1 h 154"/>
                    <a:gd name="T32" fmla="*/ 1 w 188"/>
                    <a:gd name="T33" fmla="*/ 1 h 154"/>
                    <a:gd name="T34" fmla="*/ 1 w 188"/>
                    <a:gd name="T35" fmla="*/ 1 h 154"/>
                    <a:gd name="T36" fmla="*/ 1 w 188"/>
                    <a:gd name="T37" fmla="*/ 1 h 154"/>
                    <a:gd name="T38" fmla="*/ 1 w 188"/>
                    <a:gd name="T39" fmla="*/ 1 h 154"/>
                    <a:gd name="T40" fmla="*/ 1 w 188"/>
                    <a:gd name="T41" fmla="*/ 1 h 154"/>
                    <a:gd name="T42" fmla="*/ 1 w 188"/>
                    <a:gd name="T43" fmla="*/ 1 h 154"/>
                    <a:gd name="T44" fmla="*/ 1 w 188"/>
                    <a:gd name="T45" fmla="*/ 1 h 154"/>
                    <a:gd name="T46" fmla="*/ 1 w 188"/>
                    <a:gd name="T47" fmla="*/ 1 h 154"/>
                    <a:gd name="T48" fmla="*/ 1 w 188"/>
                    <a:gd name="T49" fmla="*/ 1 h 154"/>
                    <a:gd name="T50" fmla="*/ 1 w 188"/>
                    <a:gd name="T51" fmla="*/ 1 h 154"/>
                    <a:gd name="T52" fmla="*/ 1 w 188"/>
                    <a:gd name="T53" fmla="*/ 1 h 154"/>
                    <a:gd name="T54" fmla="*/ 1 w 188"/>
                    <a:gd name="T55" fmla="*/ 1 h 154"/>
                    <a:gd name="T56" fmla="*/ 1 w 188"/>
                    <a:gd name="T57" fmla="*/ 1 h 154"/>
                    <a:gd name="T58" fmla="*/ 1 w 188"/>
                    <a:gd name="T59" fmla="*/ 1 h 154"/>
                    <a:gd name="T60" fmla="*/ 1 w 188"/>
                    <a:gd name="T61" fmla="*/ 1 h 154"/>
                    <a:gd name="T62" fmla="*/ 1 w 188"/>
                    <a:gd name="T63" fmla="*/ 1 h 154"/>
                    <a:gd name="T64" fmla="*/ 1 w 188"/>
                    <a:gd name="T65" fmla="*/ 1 h 154"/>
                    <a:gd name="T66" fmla="*/ 1 w 188"/>
                    <a:gd name="T67" fmla="*/ 1 h 154"/>
                    <a:gd name="T68" fmla="*/ 1 w 188"/>
                    <a:gd name="T69" fmla="*/ 1 h 154"/>
                    <a:gd name="T70" fmla="*/ 1 w 188"/>
                    <a:gd name="T71" fmla="*/ 1 h 154"/>
                    <a:gd name="T72" fmla="*/ 1 w 188"/>
                    <a:gd name="T73" fmla="*/ 1 h 154"/>
                    <a:gd name="T74" fmla="*/ 1 w 188"/>
                    <a:gd name="T75" fmla="*/ 1 h 154"/>
                    <a:gd name="T76" fmla="*/ 1 w 188"/>
                    <a:gd name="T77" fmla="*/ 1 h 154"/>
                    <a:gd name="T78" fmla="*/ 1 w 188"/>
                    <a:gd name="T79" fmla="*/ 1 h 154"/>
                    <a:gd name="T80" fmla="*/ 1 w 188"/>
                    <a:gd name="T81" fmla="*/ 1 h 154"/>
                    <a:gd name="T82" fmla="*/ 1 w 188"/>
                    <a:gd name="T83" fmla="*/ 1 h 154"/>
                    <a:gd name="T84" fmla="*/ 1 w 188"/>
                    <a:gd name="T85" fmla="*/ 1 h 154"/>
                    <a:gd name="T86" fmla="*/ 1 w 188"/>
                    <a:gd name="T87" fmla="*/ 1 h 154"/>
                    <a:gd name="T88" fmla="*/ 1 w 188"/>
                    <a:gd name="T89" fmla="*/ 1 h 154"/>
                    <a:gd name="T90" fmla="*/ 1 w 188"/>
                    <a:gd name="T91" fmla="*/ 1 h 1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8"/>
                    <a:gd name="T139" fmla="*/ 0 h 154"/>
                    <a:gd name="T140" fmla="*/ 188 w 188"/>
                    <a:gd name="T141" fmla="*/ 154 h 15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8" h="154">
                      <a:moveTo>
                        <a:pt x="28" y="141"/>
                      </a:moveTo>
                      <a:lnTo>
                        <a:pt x="18" y="134"/>
                      </a:lnTo>
                      <a:lnTo>
                        <a:pt x="11" y="128"/>
                      </a:lnTo>
                      <a:lnTo>
                        <a:pt x="7" y="122"/>
                      </a:lnTo>
                      <a:lnTo>
                        <a:pt x="6" y="120"/>
                      </a:lnTo>
                      <a:lnTo>
                        <a:pt x="1" y="110"/>
                      </a:lnTo>
                      <a:lnTo>
                        <a:pt x="0" y="99"/>
                      </a:lnTo>
                      <a:lnTo>
                        <a:pt x="2" y="88"/>
                      </a:lnTo>
                      <a:lnTo>
                        <a:pt x="7" y="80"/>
                      </a:lnTo>
                      <a:lnTo>
                        <a:pt x="13" y="72"/>
                      </a:lnTo>
                      <a:lnTo>
                        <a:pt x="21" y="69"/>
                      </a:lnTo>
                      <a:lnTo>
                        <a:pt x="29" y="68"/>
                      </a:lnTo>
                      <a:lnTo>
                        <a:pt x="36" y="70"/>
                      </a:lnTo>
                      <a:lnTo>
                        <a:pt x="40" y="75"/>
                      </a:lnTo>
                      <a:lnTo>
                        <a:pt x="43" y="80"/>
                      </a:lnTo>
                      <a:lnTo>
                        <a:pt x="43" y="85"/>
                      </a:lnTo>
                      <a:lnTo>
                        <a:pt x="43" y="87"/>
                      </a:lnTo>
                      <a:lnTo>
                        <a:pt x="38" y="91"/>
                      </a:lnTo>
                      <a:lnTo>
                        <a:pt x="33" y="92"/>
                      </a:lnTo>
                      <a:lnTo>
                        <a:pt x="28" y="91"/>
                      </a:lnTo>
                      <a:lnTo>
                        <a:pt x="23" y="88"/>
                      </a:lnTo>
                      <a:lnTo>
                        <a:pt x="20" y="82"/>
                      </a:lnTo>
                      <a:lnTo>
                        <a:pt x="13" y="84"/>
                      </a:lnTo>
                      <a:lnTo>
                        <a:pt x="9" y="90"/>
                      </a:lnTo>
                      <a:lnTo>
                        <a:pt x="8" y="98"/>
                      </a:lnTo>
                      <a:lnTo>
                        <a:pt x="9" y="105"/>
                      </a:lnTo>
                      <a:lnTo>
                        <a:pt x="13" y="111"/>
                      </a:lnTo>
                      <a:lnTo>
                        <a:pt x="15" y="116"/>
                      </a:lnTo>
                      <a:lnTo>
                        <a:pt x="17" y="121"/>
                      </a:lnTo>
                      <a:lnTo>
                        <a:pt x="18" y="122"/>
                      </a:lnTo>
                      <a:lnTo>
                        <a:pt x="24" y="126"/>
                      </a:lnTo>
                      <a:lnTo>
                        <a:pt x="32" y="130"/>
                      </a:lnTo>
                      <a:lnTo>
                        <a:pt x="41" y="133"/>
                      </a:lnTo>
                      <a:lnTo>
                        <a:pt x="51" y="133"/>
                      </a:lnTo>
                      <a:lnTo>
                        <a:pt x="59" y="131"/>
                      </a:lnTo>
                      <a:lnTo>
                        <a:pt x="67" y="130"/>
                      </a:lnTo>
                      <a:lnTo>
                        <a:pt x="74" y="128"/>
                      </a:lnTo>
                      <a:lnTo>
                        <a:pt x="79" y="122"/>
                      </a:lnTo>
                      <a:lnTo>
                        <a:pt x="86" y="105"/>
                      </a:lnTo>
                      <a:lnTo>
                        <a:pt x="84" y="87"/>
                      </a:lnTo>
                      <a:lnTo>
                        <a:pt x="76" y="70"/>
                      </a:lnTo>
                      <a:lnTo>
                        <a:pt x="67" y="50"/>
                      </a:lnTo>
                      <a:lnTo>
                        <a:pt x="67" y="48"/>
                      </a:lnTo>
                      <a:lnTo>
                        <a:pt x="64" y="43"/>
                      </a:lnTo>
                      <a:lnTo>
                        <a:pt x="64" y="38"/>
                      </a:lnTo>
                      <a:lnTo>
                        <a:pt x="66" y="30"/>
                      </a:lnTo>
                      <a:lnTo>
                        <a:pt x="66" y="22"/>
                      </a:lnTo>
                      <a:lnTo>
                        <a:pt x="69" y="17"/>
                      </a:lnTo>
                      <a:lnTo>
                        <a:pt x="73" y="14"/>
                      </a:lnTo>
                      <a:lnTo>
                        <a:pt x="76" y="10"/>
                      </a:lnTo>
                      <a:lnTo>
                        <a:pt x="81" y="7"/>
                      </a:lnTo>
                      <a:lnTo>
                        <a:pt x="85" y="4"/>
                      </a:lnTo>
                      <a:lnTo>
                        <a:pt x="91" y="2"/>
                      </a:lnTo>
                      <a:lnTo>
                        <a:pt x="97" y="1"/>
                      </a:lnTo>
                      <a:lnTo>
                        <a:pt x="102" y="0"/>
                      </a:lnTo>
                      <a:lnTo>
                        <a:pt x="107" y="3"/>
                      </a:lnTo>
                      <a:lnTo>
                        <a:pt x="113" y="5"/>
                      </a:lnTo>
                      <a:lnTo>
                        <a:pt x="117" y="8"/>
                      </a:lnTo>
                      <a:lnTo>
                        <a:pt x="122" y="11"/>
                      </a:lnTo>
                      <a:lnTo>
                        <a:pt x="120" y="10"/>
                      </a:lnTo>
                      <a:lnTo>
                        <a:pt x="125" y="17"/>
                      </a:lnTo>
                      <a:lnTo>
                        <a:pt x="129" y="25"/>
                      </a:lnTo>
                      <a:lnTo>
                        <a:pt x="130" y="35"/>
                      </a:lnTo>
                      <a:lnTo>
                        <a:pt x="130" y="43"/>
                      </a:lnTo>
                      <a:lnTo>
                        <a:pt x="125" y="49"/>
                      </a:lnTo>
                      <a:lnTo>
                        <a:pt x="124" y="55"/>
                      </a:lnTo>
                      <a:lnTo>
                        <a:pt x="124" y="61"/>
                      </a:lnTo>
                      <a:lnTo>
                        <a:pt x="125" y="67"/>
                      </a:lnTo>
                      <a:lnTo>
                        <a:pt x="129" y="71"/>
                      </a:lnTo>
                      <a:lnTo>
                        <a:pt x="135" y="72"/>
                      </a:lnTo>
                      <a:lnTo>
                        <a:pt x="140" y="72"/>
                      </a:lnTo>
                      <a:lnTo>
                        <a:pt x="146" y="72"/>
                      </a:lnTo>
                      <a:lnTo>
                        <a:pt x="152" y="64"/>
                      </a:lnTo>
                      <a:lnTo>
                        <a:pt x="152" y="54"/>
                      </a:lnTo>
                      <a:lnTo>
                        <a:pt x="154" y="45"/>
                      </a:lnTo>
                      <a:lnTo>
                        <a:pt x="165" y="41"/>
                      </a:lnTo>
                      <a:lnTo>
                        <a:pt x="172" y="43"/>
                      </a:lnTo>
                      <a:lnTo>
                        <a:pt x="177" y="47"/>
                      </a:lnTo>
                      <a:lnTo>
                        <a:pt x="181" y="52"/>
                      </a:lnTo>
                      <a:lnTo>
                        <a:pt x="185" y="55"/>
                      </a:lnTo>
                      <a:lnTo>
                        <a:pt x="188" y="71"/>
                      </a:lnTo>
                      <a:lnTo>
                        <a:pt x="185" y="88"/>
                      </a:lnTo>
                      <a:lnTo>
                        <a:pt x="178" y="106"/>
                      </a:lnTo>
                      <a:lnTo>
                        <a:pt x="169" y="121"/>
                      </a:lnTo>
                      <a:lnTo>
                        <a:pt x="153" y="132"/>
                      </a:lnTo>
                      <a:lnTo>
                        <a:pt x="136" y="141"/>
                      </a:lnTo>
                      <a:lnTo>
                        <a:pt x="117" y="148"/>
                      </a:lnTo>
                      <a:lnTo>
                        <a:pt x="99" y="153"/>
                      </a:lnTo>
                      <a:lnTo>
                        <a:pt x="79" y="154"/>
                      </a:lnTo>
                      <a:lnTo>
                        <a:pt x="61" y="153"/>
                      </a:lnTo>
                      <a:lnTo>
                        <a:pt x="44" y="148"/>
                      </a:lnTo>
                      <a:lnTo>
                        <a:pt x="28" y="141"/>
                      </a:lnTo>
                      <a:close/>
                    </a:path>
                  </a:pathLst>
                </a:custGeom>
                <a:solidFill>
                  <a:srgbClr val="33CC33"/>
                </a:solidFill>
                <a:ln w="9525">
                  <a:solidFill>
                    <a:srgbClr val="008000"/>
                  </a:solidFill>
                  <a:round/>
                  <a:headEnd/>
                  <a:tailEnd/>
                </a:ln>
              </p:spPr>
              <p:txBody>
                <a:bodyPr/>
                <a:lstStyle/>
                <a:p>
                  <a:endParaRPr lang="zh-CN" altLang="en-US"/>
                </a:p>
              </p:txBody>
            </p:sp>
            <p:sp>
              <p:nvSpPr>
                <p:cNvPr id="30837" name="未知">
                  <a:extLst>
                    <a:ext uri="{FF2B5EF4-FFF2-40B4-BE49-F238E27FC236}">
                      <a16:creationId xmlns:a16="http://schemas.microsoft.com/office/drawing/2014/main" id="{A96D00A1-338A-46A1-9599-BC8613C96A29}"/>
                    </a:ext>
                  </a:extLst>
                </p:cNvPr>
                <p:cNvSpPr>
                  <a:spLocks/>
                </p:cNvSpPr>
                <p:nvPr/>
              </p:nvSpPr>
              <p:spPr bwMode="auto">
                <a:xfrm>
                  <a:off x="41" y="178"/>
                  <a:ext cx="30" cy="30"/>
                </a:xfrm>
                <a:custGeom>
                  <a:avLst/>
                  <a:gdLst>
                    <a:gd name="T0" fmla="*/ 0 w 58"/>
                    <a:gd name="T1" fmla="*/ 1 h 60"/>
                    <a:gd name="T2" fmla="*/ 1 w 58"/>
                    <a:gd name="T3" fmla="*/ 1 h 60"/>
                    <a:gd name="T4" fmla="*/ 1 w 58"/>
                    <a:gd name="T5" fmla="*/ 1 h 60"/>
                    <a:gd name="T6" fmla="*/ 1 w 58"/>
                    <a:gd name="T7" fmla="*/ 1 h 60"/>
                    <a:gd name="T8" fmla="*/ 1 w 58"/>
                    <a:gd name="T9" fmla="*/ 1 h 60"/>
                    <a:gd name="T10" fmla="*/ 1 w 58"/>
                    <a:gd name="T11" fmla="*/ 1 h 60"/>
                    <a:gd name="T12" fmla="*/ 1 w 58"/>
                    <a:gd name="T13" fmla="*/ 1 h 60"/>
                    <a:gd name="T14" fmla="*/ 1 w 58"/>
                    <a:gd name="T15" fmla="*/ 1 h 60"/>
                    <a:gd name="T16" fmla="*/ 1 w 58"/>
                    <a:gd name="T17" fmla="*/ 0 h 60"/>
                    <a:gd name="T18" fmla="*/ 1 w 58"/>
                    <a:gd name="T19" fmla="*/ 1 h 60"/>
                    <a:gd name="T20" fmla="*/ 1 w 58"/>
                    <a:gd name="T21" fmla="*/ 1 h 60"/>
                    <a:gd name="T22" fmla="*/ 1 w 58"/>
                    <a:gd name="T23" fmla="*/ 1 h 60"/>
                    <a:gd name="T24" fmla="*/ 1 w 58"/>
                    <a:gd name="T25" fmla="*/ 1 h 60"/>
                    <a:gd name="T26" fmla="*/ 1 w 58"/>
                    <a:gd name="T27" fmla="*/ 1 h 60"/>
                    <a:gd name="T28" fmla="*/ 1 w 58"/>
                    <a:gd name="T29" fmla="*/ 1 h 60"/>
                    <a:gd name="T30" fmla="*/ 1 w 58"/>
                    <a:gd name="T31" fmla="*/ 1 h 60"/>
                    <a:gd name="T32" fmla="*/ 1 w 58"/>
                    <a:gd name="T33" fmla="*/ 1 h 60"/>
                    <a:gd name="T34" fmla="*/ 1 w 58"/>
                    <a:gd name="T35" fmla="*/ 1 h 60"/>
                    <a:gd name="T36" fmla="*/ 0 w 58"/>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0"/>
                    <a:gd name="T59" fmla="*/ 58 w 58"/>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0">
                      <a:moveTo>
                        <a:pt x="0" y="60"/>
                      </a:moveTo>
                      <a:lnTo>
                        <a:pt x="9" y="56"/>
                      </a:lnTo>
                      <a:lnTo>
                        <a:pt x="17" y="49"/>
                      </a:lnTo>
                      <a:lnTo>
                        <a:pt x="25" y="42"/>
                      </a:lnTo>
                      <a:lnTo>
                        <a:pt x="32" y="35"/>
                      </a:lnTo>
                      <a:lnTo>
                        <a:pt x="38" y="27"/>
                      </a:lnTo>
                      <a:lnTo>
                        <a:pt x="42" y="18"/>
                      </a:lnTo>
                      <a:lnTo>
                        <a:pt x="47" y="10"/>
                      </a:lnTo>
                      <a:lnTo>
                        <a:pt x="49" y="0"/>
                      </a:lnTo>
                      <a:lnTo>
                        <a:pt x="57" y="2"/>
                      </a:lnTo>
                      <a:lnTo>
                        <a:pt x="58" y="8"/>
                      </a:lnTo>
                      <a:lnTo>
                        <a:pt x="56" y="15"/>
                      </a:lnTo>
                      <a:lnTo>
                        <a:pt x="53" y="21"/>
                      </a:lnTo>
                      <a:lnTo>
                        <a:pt x="48" y="28"/>
                      </a:lnTo>
                      <a:lnTo>
                        <a:pt x="42" y="34"/>
                      </a:lnTo>
                      <a:lnTo>
                        <a:pt x="37" y="40"/>
                      </a:lnTo>
                      <a:lnTo>
                        <a:pt x="30" y="45"/>
                      </a:lnTo>
                      <a:lnTo>
                        <a:pt x="24" y="50"/>
                      </a:lnTo>
                      <a:lnTo>
                        <a:pt x="0" y="60"/>
                      </a:lnTo>
                      <a:close/>
                    </a:path>
                  </a:pathLst>
                </a:custGeom>
                <a:solidFill>
                  <a:srgbClr val="33CC33"/>
                </a:solidFill>
                <a:ln w="9525">
                  <a:solidFill>
                    <a:srgbClr val="008000"/>
                  </a:solidFill>
                  <a:round/>
                  <a:headEnd/>
                  <a:tailEnd/>
                </a:ln>
              </p:spPr>
              <p:txBody>
                <a:bodyPr/>
                <a:lstStyle/>
                <a:p>
                  <a:endParaRPr lang="zh-CN" altLang="en-US"/>
                </a:p>
              </p:txBody>
            </p:sp>
            <p:sp>
              <p:nvSpPr>
                <p:cNvPr id="30838" name="未知">
                  <a:extLst>
                    <a:ext uri="{FF2B5EF4-FFF2-40B4-BE49-F238E27FC236}">
                      <a16:creationId xmlns:a16="http://schemas.microsoft.com/office/drawing/2014/main" id="{144531E4-7E77-4FE9-AE7A-A036D39F46D5}"/>
                    </a:ext>
                  </a:extLst>
                </p:cNvPr>
                <p:cNvSpPr>
                  <a:spLocks/>
                </p:cNvSpPr>
                <p:nvPr/>
              </p:nvSpPr>
              <p:spPr bwMode="auto">
                <a:xfrm>
                  <a:off x="74" y="0"/>
                  <a:ext cx="77" cy="94"/>
                </a:xfrm>
                <a:custGeom>
                  <a:avLst/>
                  <a:gdLst>
                    <a:gd name="T0" fmla="*/ 0 w 156"/>
                    <a:gd name="T1" fmla="*/ 1 h 187"/>
                    <a:gd name="T2" fmla="*/ 0 w 156"/>
                    <a:gd name="T3" fmla="*/ 1 h 187"/>
                    <a:gd name="T4" fmla="*/ 0 w 156"/>
                    <a:gd name="T5" fmla="*/ 1 h 187"/>
                    <a:gd name="T6" fmla="*/ 0 w 156"/>
                    <a:gd name="T7" fmla="*/ 1 h 187"/>
                    <a:gd name="T8" fmla="*/ 0 w 156"/>
                    <a:gd name="T9" fmla="*/ 1 h 187"/>
                    <a:gd name="T10" fmla="*/ 0 w 156"/>
                    <a:gd name="T11" fmla="*/ 1 h 187"/>
                    <a:gd name="T12" fmla="*/ 0 w 156"/>
                    <a:gd name="T13" fmla="*/ 1 h 187"/>
                    <a:gd name="T14" fmla="*/ 0 w 156"/>
                    <a:gd name="T15" fmla="*/ 1 h 187"/>
                    <a:gd name="T16" fmla="*/ 0 w 156"/>
                    <a:gd name="T17" fmla="*/ 1 h 187"/>
                    <a:gd name="T18" fmla="*/ 0 w 156"/>
                    <a:gd name="T19" fmla="*/ 1 h 187"/>
                    <a:gd name="T20" fmla="*/ 0 w 156"/>
                    <a:gd name="T21" fmla="*/ 1 h 187"/>
                    <a:gd name="T22" fmla="*/ 0 w 156"/>
                    <a:gd name="T23" fmla="*/ 1 h 187"/>
                    <a:gd name="T24" fmla="*/ 0 w 156"/>
                    <a:gd name="T25" fmla="*/ 1 h 187"/>
                    <a:gd name="T26" fmla="*/ 0 w 156"/>
                    <a:gd name="T27" fmla="*/ 1 h 187"/>
                    <a:gd name="T28" fmla="*/ 0 w 156"/>
                    <a:gd name="T29" fmla="*/ 1 h 187"/>
                    <a:gd name="T30" fmla="*/ 0 w 156"/>
                    <a:gd name="T31" fmla="*/ 1 h 187"/>
                    <a:gd name="T32" fmla="*/ 0 w 156"/>
                    <a:gd name="T33" fmla="*/ 1 h 187"/>
                    <a:gd name="T34" fmla="*/ 0 w 156"/>
                    <a:gd name="T35" fmla="*/ 0 h 187"/>
                    <a:gd name="T36" fmla="*/ 0 w 156"/>
                    <a:gd name="T37" fmla="*/ 1 h 187"/>
                    <a:gd name="T38" fmla="*/ 0 w 156"/>
                    <a:gd name="T39" fmla="*/ 1 h 187"/>
                    <a:gd name="T40" fmla="*/ 0 w 156"/>
                    <a:gd name="T41" fmla="*/ 1 h 187"/>
                    <a:gd name="T42" fmla="*/ 0 w 156"/>
                    <a:gd name="T43" fmla="*/ 1 h 187"/>
                    <a:gd name="T44" fmla="*/ 0 w 156"/>
                    <a:gd name="T45" fmla="*/ 1 h 187"/>
                    <a:gd name="T46" fmla="*/ 0 w 156"/>
                    <a:gd name="T47" fmla="*/ 1 h 187"/>
                    <a:gd name="T48" fmla="*/ 0 w 156"/>
                    <a:gd name="T49" fmla="*/ 1 h 187"/>
                    <a:gd name="T50" fmla="*/ 0 w 156"/>
                    <a:gd name="T51" fmla="*/ 1 h 187"/>
                    <a:gd name="T52" fmla="*/ 0 w 156"/>
                    <a:gd name="T53" fmla="*/ 1 h 187"/>
                    <a:gd name="T54" fmla="*/ 0 w 156"/>
                    <a:gd name="T55" fmla="*/ 1 h 187"/>
                    <a:gd name="T56" fmla="*/ 0 w 156"/>
                    <a:gd name="T57" fmla="*/ 1 h 187"/>
                    <a:gd name="T58" fmla="*/ 0 w 156"/>
                    <a:gd name="T59" fmla="*/ 1 h 187"/>
                    <a:gd name="T60" fmla="*/ 0 w 156"/>
                    <a:gd name="T61" fmla="*/ 1 h 187"/>
                    <a:gd name="T62" fmla="*/ 0 w 156"/>
                    <a:gd name="T63" fmla="*/ 1 h 187"/>
                    <a:gd name="T64" fmla="*/ 0 w 156"/>
                    <a:gd name="T65" fmla="*/ 1 h 187"/>
                    <a:gd name="T66" fmla="*/ 0 w 156"/>
                    <a:gd name="T67" fmla="*/ 1 h 187"/>
                    <a:gd name="T68" fmla="*/ 0 w 156"/>
                    <a:gd name="T69" fmla="*/ 1 h 187"/>
                    <a:gd name="T70" fmla="*/ 0 w 156"/>
                    <a:gd name="T71" fmla="*/ 1 h 187"/>
                    <a:gd name="T72" fmla="*/ 0 w 156"/>
                    <a:gd name="T73" fmla="*/ 1 h 187"/>
                    <a:gd name="T74" fmla="*/ 0 w 156"/>
                    <a:gd name="T75" fmla="*/ 1 h 187"/>
                    <a:gd name="T76" fmla="*/ 0 w 156"/>
                    <a:gd name="T77" fmla="*/ 1 h 187"/>
                    <a:gd name="T78" fmla="*/ 0 w 156"/>
                    <a:gd name="T79" fmla="*/ 1 h 187"/>
                    <a:gd name="T80" fmla="*/ 0 w 156"/>
                    <a:gd name="T81" fmla="*/ 1 h 187"/>
                    <a:gd name="T82" fmla="*/ 0 w 156"/>
                    <a:gd name="T83" fmla="*/ 1 h 187"/>
                    <a:gd name="T84" fmla="*/ 0 w 156"/>
                    <a:gd name="T85" fmla="*/ 1 h 187"/>
                    <a:gd name="T86" fmla="*/ 0 w 156"/>
                    <a:gd name="T87" fmla="*/ 1 h 187"/>
                    <a:gd name="T88" fmla="*/ 0 w 156"/>
                    <a:gd name="T89" fmla="*/ 1 h 187"/>
                    <a:gd name="T90" fmla="*/ 0 w 156"/>
                    <a:gd name="T91" fmla="*/ 1 h 187"/>
                    <a:gd name="T92" fmla="*/ 0 w 156"/>
                    <a:gd name="T93" fmla="*/ 1 h 187"/>
                    <a:gd name="T94" fmla="*/ 0 w 156"/>
                    <a:gd name="T95" fmla="*/ 1 h 187"/>
                    <a:gd name="T96" fmla="*/ 0 w 156"/>
                    <a:gd name="T97" fmla="*/ 1 h 187"/>
                    <a:gd name="T98" fmla="*/ 0 w 156"/>
                    <a:gd name="T99" fmla="*/ 1 h 1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
                    <a:gd name="T151" fmla="*/ 0 h 187"/>
                    <a:gd name="T152" fmla="*/ 156 w 156"/>
                    <a:gd name="T153" fmla="*/ 187 h 18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 h="187">
                      <a:moveTo>
                        <a:pt x="80" y="178"/>
                      </a:moveTo>
                      <a:lnTo>
                        <a:pt x="76" y="171"/>
                      </a:lnTo>
                      <a:lnTo>
                        <a:pt x="76" y="164"/>
                      </a:lnTo>
                      <a:lnTo>
                        <a:pt x="77" y="158"/>
                      </a:lnTo>
                      <a:lnTo>
                        <a:pt x="73" y="154"/>
                      </a:lnTo>
                      <a:lnTo>
                        <a:pt x="68" y="152"/>
                      </a:lnTo>
                      <a:lnTo>
                        <a:pt x="64" y="150"/>
                      </a:lnTo>
                      <a:lnTo>
                        <a:pt x="58" y="152"/>
                      </a:lnTo>
                      <a:lnTo>
                        <a:pt x="53" y="156"/>
                      </a:lnTo>
                      <a:lnTo>
                        <a:pt x="50" y="164"/>
                      </a:lnTo>
                      <a:lnTo>
                        <a:pt x="52" y="172"/>
                      </a:lnTo>
                      <a:lnTo>
                        <a:pt x="54" y="179"/>
                      </a:lnTo>
                      <a:lnTo>
                        <a:pt x="49" y="186"/>
                      </a:lnTo>
                      <a:lnTo>
                        <a:pt x="41" y="187"/>
                      </a:lnTo>
                      <a:lnTo>
                        <a:pt x="34" y="187"/>
                      </a:lnTo>
                      <a:lnTo>
                        <a:pt x="29" y="186"/>
                      </a:lnTo>
                      <a:lnTo>
                        <a:pt x="24" y="184"/>
                      </a:lnTo>
                      <a:lnTo>
                        <a:pt x="20" y="181"/>
                      </a:lnTo>
                      <a:lnTo>
                        <a:pt x="15" y="177"/>
                      </a:lnTo>
                      <a:lnTo>
                        <a:pt x="12" y="172"/>
                      </a:lnTo>
                      <a:lnTo>
                        <a:pt x="7" y="168"/>
                      </a:lnTo>
                      <a:lnTo>
                        <a:pt x="3" y="158"/>
                      </a:lnTo>
                      <a:lnTo>
                        <a:pt x="0" y="141"/>
                      </a:lnTo>
                      <a:lnTo>
                        <a:pt x="0" y="124"/>
                      </a:lnTo>
                      <a:lnTo>
                        <a:pt x="3" y="107"/>
                      </a:lnTo>
                      <a:lnTo>
                        <a:pt x="8" y="89"/>
                      </a:lnTo>
                      <a:lnTo>
                        <a:pt x="15" y="73"/>
                      </a:lnTo>
                      <a:lnTo>
                        <a:pt x="24" y="57"/>
                      </a:lnTo>
                      <a:lnTo>
                        <a:pt x="35" y="42"/>
                      </a:lnTo>
                      <a:lnTo>
                        <a:pt x="47" y="28"/>
                      </a:lnTo>
                      <a:lnTo>
                        <a:pt x="57" y="21"/>
                      </a:lnTo>
                      <a:lnTo>
                        <a:pt x="68" y="14"/>
                      </a:lnTo>
                      <a:lnTo>
                        <a:pt x="80" y="9"/>
                      </a:lnTo>
                      <a:lnTo>
                        <a:pt x="91" y="4"/>
                      </a:lnTo>
                      <a:lnTo>
                        <a:pt x="103" y="2"/>
                      </a:lnTo>
                      <a:lnTo>
                        <a:pt x="114" y="0"/>
                      </a:lnTo>
                      <a:lnTo>
                        <a:pt x="125" y="1"/>
                      </a:lnTo>
                      <a:lnTo>
                        <a:pt x="134" y="4"/>
                      </a:lnTo>
                      <a:lnTo>
                        <a:pt x="144" y="12"/>
                      </a:lnTo>
                      <a:lnTo>
                        <a:pt x="151" y="23"/>
                      </a:lnTo>
                      <a:lnTo>
                        <a:pt x="155" y="33"/>
                      </a:lnTo>
                      <a:lnTo>
                        <a:pt x="156" y="41"/>
                      </a:lnTo>
                      <a:lnTo>
                        <a:pt x="153" y="48"/>
                      </a:lnTo>
                      <a:lnTo>
                        <a:pt x="150" y="52"/>
                      </a:lnTo>
                      <a:lnTo>
                        <a:pt x="144" y="57"/>
                      </a:lnTo>
                      <a:lnTo>
                        <a:pt x="137" y="61"/>
                      </a:lnTo>
                      <a:lnTo>
                        <a:pt x="132" y="59"/>
                      </a:lnTo>
                      <a:lnTo>
                        <a:pt x="127" y="56"/>
                      </a:lnTo>
                      <a:lnTo>
                        <a:pt x="123" y="52"/>
                      </a:lnTo>
                      <a:lnTo>
                        <a:pt x="119" y="50"/>
                      </a:lnTo>
                      <a:lnTo>
                        <a:pt x="119" y="46"/>
                      </a:lnTo>
                      <a:lnTo>
                        <a:pt x="122" y="42"/>
                      </a:lnTo>
                      <a:lnTo>
                        <a:pt x="126" y="40"/>
                      </a:lnTo>
                      <a:lnTo>
                        <a:pt x="130" y="40"/>
                      </a:lnTo>
                      <a:lnTo>
                        <a:pt x="137" y="51"/>
                      </a:lnTo>
                      <a:lnTo>
                        <a:pt x="144" y="48"/>
                      </a:lnTo>
                      <a:lnTo>
                        <a:pt x="148" y="44"/>
                      </a:lnTo>
                      <a:lnTo>
                        <a:pt x="148" y="39"/>
                      </a:lnTo>
                      <a:lnTo>
                        <a:pt x="147" y="32"/>
                      </a:lnTo>
                      <a:lnTo>
                        <a:pt x="145" y="28"/>
                      </a:lnTo>
                      <a:lnTo>
                        <a:pt x="143" y="25"/>
                      </a:lnTo>
                      <a:lnTo>
                        <a:pt x="141" y="21"/>
                      </a:lnTo>
                      <a:lnTo>
                        <a:pt x="140" y="20"/>
                      </a:lnTo>
                      <a:lnTo>
                        <a:pt x="136" y="17"/>
                      </a:lnTo>
                      <a:lnTo>
                        <a:pt x="133" y="14"/>
                      </a:lnTo>
                      <a:lnTo>
                        <a:pt x="128" y="12"/>
                      </a:lnTo>
                      <a:lnTo>
                        <a:pt x="123" y="11"/>
                      </a:lnTo>
                      <a:lnTo>
                        <a:pt x="119" y="11"/>
                      </a:lnTo>
                      <a:lnTo>
                        <a:pt x="113" y="11"/>
                      </a:lnTo>
                      <a:lnTo>
                        <a:pt x="109" y="12"/>
                      </a:lnTo>
                      <a:lnTo>
                        <a:pt x="103" y="13"/>
                      </a:lnTo>
                      <a:lnTo>
                        <a:pt x="92" y="18"/>
                      </a:lnTo>
                      <a:lnTo>
                        <a:pt x="85" y="26"/>
                      </a:lnTo>
                      <a:lnTo>
                        <a:pt x="82" y="36"/>
                      </a:lnTo>
                      <a:lnTo>
                        <a:pt x="81" y="47"/>
                      </a:lnTo>
                      <a:lnTo>
                        <a:pt x="83" y="58"/>
                      </a:lnTo>
                      <a:lnTo>
                        <a:pt x="87" y="70"/>
                      </a:lnTo>
                      <a:lnTo>
                        <a:pt x="92" y="80"/>
                      </a:lnTo>
                      <a:lnTo>
                        <a:pt x="99" y="90"/>
                      </a:lnTo>
                      <a:lnTo>
                        <a:pt x="106" y="101"/>
                      </a:lnTo>
                      <a:lnTo>
                        <a:pt x="114" y="110"/>
                      </a:lnTo>
                      <a:lnTo>
                        <a:pt x="121" y="119"/>
                      </a:lnTo>
                      <a:lnTo>
                        <a:pt x="129" y="127"/>
                      </a:lnTo>
                      <a:lnTo>
                        <a:pt x="135" y="134"/>
                      </a:lnTo>
                      <a:lnTo>
                        <a:pt x="137" y="142"/>
                      </a:lnTo>
                      <a:lnTo>
                        <a:pt x="137" y="150"/>
                      </a:lnTo>
                      <a:lnTo>
                        <a:pt x="136" y="157"/>
                      </a:lnTo>
                      <a:lnTo>
                        <a:pt x="133" y="163"/>
                      </a:lnTo>
                      <a:lnTo>
                        <a:pt x="129" y="169"/>
                      </a:lnTo>
                      <a:lnTo>
                        <a:pt x="125" y="175"/>
                      </a:lnTo>
                      <a:lnTo>
                        <a:pt x="120" y="179"/>
                      </a:lnTo>
                      <a:lnTo>
                        <a:pt x="115" y="181"/>
                      </a:lnTo>
                      <a:lnTo>
                        <a:pt x="110" y="184"/>
                      </a:lnTo>
                      <a:lnTo>
                        <a:pt x="105" y="185"/>
                      </a:lnTo>
                      <a:lnTo>
                        <a:pt x="99" y="184"/>
                      </a:lnTo>
                      <a:lnTo>
                        <a:pt x="95" y="184"/>
                      </a:lnTo>
                      <a:lnTo>
                        <a:pt x="89" y="181"/>
                      </a:lnTo>
                      <a:lnTo>
                        <a:pt x="84" y="180"/>
                      </a:lnTo>
                      <a:lnTo>
                        <a:pt x="80" y="178"/>
                      </a:lnTo>
                      <a:close/>
                    </a:path>
                  </a:pathLst>
                </a:custGeom>
                <a:solidFill>
                  <a:srgbClr val="33CC33"/>
                </a:solidFill>
                <a:ln w="9525">
                  <a:solidFill>
                    <a:srgbClr val="008000"/>
                  </a:solidFill>
                  <a:round/>
                  <a:headEnd/>
                  <a:tailEnd/>
                </a:ln>
              </p:spPr>
              <p:txBody>
                <a:bodyPr/>
                <a:lstStyle/>
                <a:p>
                  <a:endParaRPr lang="zh-CN" altLang="en-US"/>
                </a:p>
              </p:txBody>
            </p:sp>
            <p:sp>
              <p:nvSpPr>
                <p:cNvPr id="30839" name="未知">
                  <a:extLst>
                    <a:ext uri="{FF2B5EF4-FFF2-40B4-BE49-F238E27FC236}">
                      <a16:creationId xmlns:a16="http://schemas.microsoft.com/office/drawing/2014/main" id="{CD3DAF1F-B0A5-4363-9405-F933B8FBD4DC}"/>
                    </a:ext>
                  </a:extLst>
                </p:cNvPr>
                <p:cNvSpPr>
                  <a:spLocks/>
                </p:cNvSpPr>
                <p:nvPr/>
              </p:nvSpPr>
              <p:spPr bwMode="auto">
                <a:xfrm>
                  <a:off x="96" y="35"/>
                  <a:ext cx="9" cy="36"/>
                </a:xfrm>
                <a:custGeom>
                  <a:avLst/>
                  <a:gdLst>
                    <a:gd name="T0" fmla="*/ 0 w 20"/>
                    <a:gd name="T1" fmla="*/ 1 h 71"/>
                    <a:gd name="T2" fmla="*/ 0 w 20"/>
                    <a:gd name="T3" fmla="*/ 1 h 71"/>
                    <a:gd name="T4" fmla="*/ 0 w 20"/>
                    <a:gd name="T5" fmla="*/ 1 h 71"/>
                    <a:gd name="T6" fmla="*/ 0 w 20"/>
                    <a:gd name="T7" fmla="*/ 1 h 71"/>
                    <a:gd name="T8" fmla="*/ 0 w 20"/>
                    <a:gd name="T9" fmla="*/ 1 h 71"/>
                    <a:gd name="T10" fmla="*/ 0 w 20"/>
                    <a:gd name="T11" fmla="*/ 1 h 71"/>
                    <a:gd name="T12" fmla="*/ 0 w 20"/>
                    <a:gd name="T13" fmla="*/ 1 h 71"/>
                    <a:gd name="T14" fmla="*/ 0 w 20"/>
                    <a:gd name="T15" fmla="*/ 1 h 71"/>
                    <a:gd name="T16" fmla="*/ 0 w 20"/>
                    <a:gd name="T17" fmla="*/ 0 h 71"/>
                    <a:gd name="T18" fmla="*/ 0 w 20"/>
                    <a:gd name="T19" fmla="*/ 1 h 71"/>
                    <a:gd name="T20" fmla="*/ 0 w 20"/>
                    <a:gd name="T21" fmla="*/ 1 h 71"/>
                    <a:gd name="T22" fmla="*/ 0 w 20"/>
                    <a:gd name="T23" fmla="*/ 1 h 71"/>
                    <a:gd name="T24" fmla="*/ 0 w 20"/>
                    <a:gd name="T25" fmla="*/ 1 h 71"/>
                    <a:gd name="T26" fmla="*/ 0 w 20"/>
                    <a:gd name="T27" fmla="*/ 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71"/>
                    <a:gd name="T44" fmla="*/ 20 w 2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71">
                      <a:moveTo>
                        <a:pt x="15" y="71"/>
                      </a:moveTo>
                      <a:lnTo>
                        <a:pt x="8" y="62"/>
                      </a:lnTo>
                      <a:lnTo>
                        <a:pt x="5" y="50"/>
                      </a:lnTo>
                      <a:lnTo>
                        <a:pt x="2" y="39"/>
                      </a:lnTo>
                      <a:lnTo>
                        <a:pt x="0" y="27"/>
                      </a:lnTo>
                      <a:lnTo>
                        <a:pt x="0" y="20"/>
                      </a:lnTo>
                      <a:lnTo>
                        <a:pt x="1" y="14"/>
                      </a:lnTo>
                      <a:lnTo>
                        <a:pt x="2" y="7"/>
                      </a:lnTo>
                      <a:lnTo>
                        <a:pt x="5" y="0"/>
                      </a:lnTo>
                      <a:lnTo>
                        <a:pt x="6" y="14"/>
                      </a:lnTo>
                      <a:lnTo>
                        <a:pt x="8" y="32"/>
                      </a:lnTo>
                      <a:lnTo>
                        <a:pt x="13" y="52"/>
                      </a:lnTo>
                      <a:lnTo>
                        <a:pt x="20" y="69"/>
                      </a:lnTo>
                      <a:lnTo>
                        <a:pt x="15" y="71"/>
                      </a:lnTo>
                      <a:close/>
                    </a:path>
                  </a:pathLst>
                </a:custGeom>
                <a:solidFill>
                  <a:srgbClr val="33CC33"/>
                </a:solidFill>
                <a:ln w="9525">
                  <a:solidFill>
                    <a:srgbClr val="008000"/>
                  </a:solidFill>
                  <a:round/>
                  <a:headEnd/>
                  <a:tailEnd/>
                </a:ln>
              </p:spPr>
              <p:txBody>
                <a:bodyPr/>
                <a:lstStyle/>
                <a:p>
                  <a:endParaRPr lang="zh-CN" altLang="en-US"/>
                </a:p>
              </p:txBody>
            </p:sp>
            <p:sp>
              <p:nvSpPr>
                <p:cNvPr id="30840" name="未知">
                  <a:extLst>
                    <a:ext uri="{FF2B5EF4-FFF2-40B4-BE49-F238E27FC236}">
                      <a16:creationId xmlns:a16="http://schemas.microsoft.com/office/drawing/2014/main" id="{FF9C3BCE-8A14-4C9C-A6F1-7F365DE860D1}"/>
                    </a:ext>
                  </a:extLst>
                </p:cNvPr>
                <p:cNvSpPr>
                  <a:spLocks/>
                </p:cNvSpPr>
                <p:nvPr/>
              </p:nvSpPr>
              <p:spPr bwMode="auto">
                <a:xfrm>
                  <a:off x="69" y="90"/>
                  <a:ext cx="120" cy="136"/>
                </a:xfrm>
                <a:custGeom>
                  <a:avLst/>
                  <a:gdLst>
                    <a:gd name="T0" fmla="*/ 1 w 240"/>
                    <a:gd name="T1" fmla="*/ 1 h 272"/>
                    <a:gd name="T2" fmla="*/ 1 w 240"/>
                    <a:gd name="T3" fmla="*/ 1 h 272"/>
                    <a:gd name="T4" fmla="*/ 1 w 240"/>
                    <a:gd name="T5" fmla="*/ 1 h 272"/>
                    <a:gd name="T6" fmla="*/ 1 w 240"/>
                    <a:gd name="T7" fmla="*/ 1 h 272"/>
                    <a:gd name="T8" fmla="*/ 1 w 240"/>
                    <a:gd name="T9" fmla="*/ 1 h 272"/>
                    <a:gd name="T10" fmla="*/ 1 w 240"/>
                    <a:gd name="T11" fmla="*/ 1 h 272"/>
                    <a:gd name="T12" fmla="*/ 1 w 240"/>
                    <a:gd name="T13" fmla="*/ 1 h 272"/>
                    <a:gd name="T14" fmla="*/ 1 w 240"/>
                    <a:gd name="T15" fmla="*/ 1 h 272"/>
                    <a:gd name="T16" fmla="*/ 1 w 240"/>
                    <a:gd name="T17" fmla="*/ 1 h 272"/>
                    <a:gd name="T18" fmla="*/ 1 w 240"/>
                    <a:gd name="T19" fmla="*/ 1 h 272"/>
                    <a:gd name="T20" fmla="*/ 1 w 240"/>
                    <a:gd name="T21" fmla="*/ 1 h 272"/>
                    <a:gd name="T22" fmla="*/ 1 w 240"/>
                    <a:gd name="T23" fmla="*/ 1 h 272"/>
                    <a:gd name="T24" fmla="*/ 1 w 240"/>
                    <a:gd name="T25" fmla="*/ 1 h 272"/>
                    <a:gd name="T26" fmla="*/ 1 w 240"/>
                    <a:gd name="T27" fmla="*/ 1 h 272"/>
                    <a:gd name="T28" fmla="*/ 1 w 240"/>
                    <a:gd name="T29" fmla="*/ 1 h 272"/>
                    <a:gd name="T30" fmla="*/ 1 w 240"/>
                    <a:gd name="T31" fmla="*/ 1 h 272"/>
                    <a:gd name="T32" fmla="*/ 1 w 240"/>
                    <a:gd name="T33" fmla="*/ 1 h 272"/>
                    <a:gd name="T34" fmla="*/ 1 w 240"/>
                    <a:gd name="T35" fmla="*/ 1 h 272"/>
                    <a:gd name="T36" fmla="*/ 1 w 240"/>
                    <a:gd name="T37" fmla="*/ 1 h 272"/>
                    <a:gd name="T38" fmla="*/ 1 w 240"/>
                    <a:gd name="T39" fmla="*/ 1 h 272"/>
                    <a:gd name="T40" fmla="*/ 1 w 240"/>
                    <a:gd name="T41" fmla="*/ 1 h 272"/>
                    <a:gd name="T42" fmla="*/ 1 w 240"/>
                    <a:gd name="T43" fmla="*/ 1 h 272"/>
                    <a:gd name="T44" fmla="*/ 1 w 240"/>
                    <a:gd name="T45" fmla="*/ 1 h 272"/>
                    <a:gd name="T46" fmla="*/ 1 w 240"/>
                    <a:gd name="T47" fmla="*/ 1 h 272"/>
                    <a:gd name="T48" fmla="*/ 1 w 240"/>
                    <a:gd name="T49" fmla="*/ 1 h 272"/>
                    <a:gd name="T50" fmla="*/ 1 w 240"/>
                    <a:gd name="T51" fmla="*/ 1 h 272"/>
                    <a:gd name="T52" fmla="*/ 1 w 240"/>
                    <a:gd name="T53" fmla="*/ 1 h 272"/>
                    <a:gd name="T54" fmla="*/ 1 w 240"/>
                    <a:gd name="T55" fmla="*/ 1 h 272"/>
                    <a:gd name="T56" fmla="*/ 1 w 240"/>
                    <a:gd name="T57" fmla="*/ 2 h 272"/>
                    <a:gd name="T58" fmla="*/ 1 w 240"/>
                    <a:gd name="T59" fmla="*/ 2 h 272"/>
                    <a:gd name="T60" fmla="*/ 1 w 240"/>
                    <a:gd name="T61" fmla="*/ 1 h 272"/>
                    <a:gd name="T62" fmla="*/ 1 w 240"/>
                    <a:gd name="T63" fmla="*/ 1 h 272"/>
                    <a:gd name="T64" fmla="*/ 1 w 240"/>
                    <a:gd name="T65" fmla="*/ 1 h 272"/>
                    <a:gd name="T66" fmla="*/ 1 w 240"/>
                    <a:gd name="T67" fmla="*/ 1 h 272"/>
                    <a:gd name="T68" fmla="*/ 1 w 240"/>
                    <a:gd name="T69" fmla="*/ 1 h 272"/>
                    <a:gd name="T70" fmla="*/ 1 w 240"/>
                    <a:gd name="T71" fmla="*/ 1 h 272"/>
                    <a:gd name="T72" fmla="*/ 1 w 240"/>
                    <a:gd name="T73" fmla="*/ 1 h 272"/>
                    <a:gd name="T74" fmla="*/ 1 w 240"/>
                    <a:gd name="T75" fmla="*/ 1 h 272"/>
                    <a:gd name="T76" fmla="*/ 1 w 240"/>
                    <a:gd name="T77" fmla="*/ 1 h 272"/>
                    <a:gd name="T78" fmla="*/ 1 w 240"/>
                    <a:gd name="T79" fmla="*/ 1 h 272"/>
                    <a:gd name="T80" fmla="*/ 1 w 240"/>
                    <a:gd name="T81" fmla="*/ 1 h 272"/>
                    <a:gd name="T82" fmla="*/ 1 w 240"/>
                    <a:gd name="T83" fmla="*/ 1 h 272"/>
                    <a:gd name="T84" fmla="*/ 1 w 240"/>
                    <a:gd name="T85" fmla="*/ 1 h 272"/>
                    <a:gd name="T86" fmla="*/ 1 w 240"/>
                    <a:gd name="T87" fmla="*/ 1 h 272"/>
                    <a:gd name="T88" fmla="*/ 1 w 240"/>
                    <a:gd name="T89" fmla="*/ 1 h 272"/>
                    <a:gd name="T90" fmla="*/ 1 w 240"/>
                    <a:gd name="T91" fmla="*/ 1 h 272"/>
                    <a:gd name="T92" fmla="*/ 1 w 240"/>
                    <a:gd name="T93" fmla="*/ 1 h 272"/>
                    <a:gd name="T94" fmla="*/ 1 w 240"/>
                    <a:gd name="T95" fmla="*/ 1 h 272"/>
                    <a:gd name="T96" fmla="*/ 1 w 240"/>
                    <a:gd name="T97" fmla="*/ 1 h 272"/>
                    <a:gd name="T98" fmla="*/ 1 w 240"/>
                    <a:gd name="T99" fmla="*/ 1 h 272"/>
                    <a:gd name="T100" fmla="*/ 1 w 240"/>
                    <a:gd name="T101" fmla="*/ 1 h 272"/>
                    <a:gd name="T102" fmla="*/ 1 w 240"/>
                    <a:gd name="T103" fmla="*/ 1 h 272"/>
                    <a:gd name="T104" fmla="*/ 1 w 240"/>
                    <a:gd name="T105" fmla="*/ 1 h 272"/>
                    <a:gd name="T106" fmla="*/ 1 w 240"/>
                    <a:gd name="T107" fmla="*/ 1 h 272"/>
                    <a:gd name="T108" fmla="*/ 1 w 240"/>
                    <a:gd name="T109" fmla="*/ 1 h 272"/>
                    <a:gd name="T110" fmla="*/ 1 w 240"/>
                    <a:gd name="T111" fmla="*/ 1 h 2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272"/>
                    <a:gd name="T170" fmla="*/ 240 w 240"/>
                    <a:gd name="T171" fmla="*/ 272 h 2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272">
                      <a:moveTo>
                        <a:pt x="203" y="21"/>
                      </a:moveTo>
                      <a:lnTo>
                        <a:pt x="206" y="24"/>
                      </a:lnTo>
                      <a:lnTo>
                        <a:pt x="207" y="29"/>
                      </a:lnTo>
                      <a:lnTo>
                        <a:pt x="207" y="34"/>
                      </a:lnTo>
                      <a:lnTo>
                        <a:pt x="206" y="35"/>
                      </a:lnTo>
                      <a:lnTo>
                        <a:pt x="204" y="32"/>
                      </a:lnTo>
                      <a:lnTo>
                        <a:pt x="202" y="29"/>
                      </a:lnTo>
                      <a:lnTo>
                        <a:pt x="200" y="24"/>
                      </a:lnTo>
                      <a:lnTo>
                        <a:pt x="203" y="21"/>
                      </a:lnTo>
                      <a:lnTo>
                        <a:pt x="194" y="16"/>
                      </a:lnTo>
                      <a:lnTo>
                        <a:pt x="194" y="20"/>
                      </a:lnTo>
                      <a:lnTo>
                        <a:pt x="195" y="22"/>
                      </a:lnTo>
                      <a:lnTo>
                        <a:pt x="195" y="25"/>
                      </a:lnTo>
                      <a:lnTo>
                        <a:pt x="195" y="29"/>
                      </a:lnTo>
                      <a:lnTo>
                        <a:pt x="197" y="34"/>
                      </a:lnTo>
                      <a:lnTo>
                        <a:pt x="200" y="39"/>
                      </a:lnTo>
                      <a:lnTo>
                        <a:pt x="204" y="42"/>
                      </a:lnTo>
                      <a:lnTo>
                        <a:pt x="210" y="40"/>
                      </a:lnTo>
                      <a:lnTo>
                        <a:pt x="213" y="36"/>
                      </a:lnTo>
                      <a:lnTo>
                        <a:pt x="215" y="30"/>
                      </a:lnTo>
                      <a:lnTo>
                        <a:pt x="214" y="25"/>
                      </a:lnTo>
                      <a:lnTo>
                        <a:pt x="213" y="21"/>
                      </a:lnTo>
                      <a:lnTo>
                        <a:pt x="234" y="22"/>
                      </a:lnTo>
                      <a:lnTo>
                        <a:pt x="237" y="20"/>
                      </a:lnTo>
                      <a:lnTo>
                        <a:pt x="240" y="16"/>
                      </a:lnTo>
                      <a:lnTo>
                        <a:pt x="240" y="12"/>
                      </a:lnTo>
                      <a:lnTo>
                        <a:pt x="236" y="6"/>
                      </a:lnTo>
                      <a:lnTo>
                        <a:pt x="234" y="6"/>
                      </a:lnTo>
                      <a:lnTo>
                        <a:pt x="233" y="7"/>
                      </a:lnTo>
                      <a:lnTo>
                        <a:pt x="232" y="8"/>
                      </a:lnTo>
                      <a:lnTo>
                        <a:pt x="230" y="11"/>
                      </a:lnTo>
                      <a:lnTo>
                        <a:pt x="229" y="13"/>
                      </a:lnTo>
                      <a:lnTo>
                        <a:pt x="227" y="15"/>
                      </a:lnTo>
                      <a:lnTo>
                        <a:pt x="227" y="16"/>
                      </a:lnTo>
                      <a:lnTo>
                        <a:pt x="221" y="15"/>
                      </a:lnTo>
                      <a:lnTo>
                        <a:pt x="218" y="14"/>
                      </a:lnTo>
                      <a:lnTo>
                        <a:pt x="213" y="13"/>
                      </a:lnTo>
                      <a:lnTo>
                        <a:pt x="207" y="14"/>
                      </a:lnTo>
                      <a:lnTo>
                        <a:pt x="199" y="11"/>
                      </a:lnTo>
                      <a:lnTo>
                        <a:pt x="190" y="9"/>
                      </a:lnTo>
                      <a:lnTo>
                        <a:pt x="180" y="11"/>
                      </a:lnTo>
                      <a:lnTo>
                        <a:pt x="171" y="13"/>
                      </a:lnTo>
                      <a:lnTo>
                        <a:pt x="160" y="16"/>
                      </a:lnTo>
                      <a:lnTo>
                        <a:pt x="151" y="21"/>
                      </a:lnTo>
                      <a:lnTo>
                        <a:pt x="141" y="25"/>
                      </a:lnTo>
                      <a:lnTo>
                        <a:pt x="132" y="30"/>
                      </a:lnTo>
                      <a:lnTo>
                        <a:pt x="128" y="40"/>
                      </a:lnTo>
                      <a:lnTo>
                        <a:pt x="127" y="51"/>
                      </a:lnTo>
                      <a:lnTo>
                        <a:pt x="128" y="61"/>
                      </a:lnTo>
                      <a:lnTo>
                        <a:pt x="135" y="72"/>
                      </a:lnTo>
                      <a:lnTo>
                        <a:pt x="134" y="77"/>
                      </a:lnTo>
                      <a:lnTo>
                        <a:pt x="132" y="82"/>
                      </a:lnTo>
                      <a:lnTo>
                        <a:pt x="129" y="85"/>
                      </a:lnTo>
                      <a:lnTo>
                        <a:pt x="123" y="88"/>
                      </a:lnTo>
                      <a:lnTo>
                        <a:pt x="121" y="84"/>
                      </a:lnTo>
                      <a:lnTo>
                        <a:pt x="118" y="77"/>
                      </a:lnTo>
                      <a:lnTo>
                        <a:pt x="113" y="69"/>
                      </a:lnTo>
                      <a:lnTo>
                        <a:pt x="109" y="60"/>
                      </a:lnTo>
                      <a:lnTo>
                        <a:pt x="111" y="50"/>
                      </a:lnTo>
                      <a:lnTo>
                        <a:pt x="112" y="42"/>
                      </a:lnTo>
                      <a:lnTo>
                        <a:pt x="112" y="37"/>
                      </a:lnTo>
                      <a:lnTo>
                        <a:pt x="108" y="34"/>
                      </a:lnTo>
                      <a:lnTo>
                        <a:pt x="100" y="42"/>
                      </a:lnTo>
                      <a:lnTo>
                        <a:pt x="91" y="32"/>
                      </a:lnTo>
                      <a:lnTo>
                        <a:pt x="86" y="22"/>
                      </a:lnTo>
                      <a:lnTo>
                        <a:pt x="83" y="12"/>
                      </a:lnTo>
                      <a:lnTo>
                        <a:pt x="80" y="0"/>
                      </a:lnTo>
                      <a:lnTo>
                        <a:pt x="80" y="13"/>
                      </a:lnTo>
                      <a:lnTo>
                        <a:pt x="84" y="25"/>
                      </a:lnTo>
                      <a:lnTo>
                        <a:pt x="90" y="38"/>
                      </a:lnTo>
                      <a:lnTo>
                        <a:pt x="98" y="52"/>
                      </a:lnTo>
                      <a:lnTo>
                        <a:pt x="105" y="66"/>
                      </a:lnTo>
                      <a:lnTo>
                        <a:pt x="109" y="80"/>
                      </a:lnTo>
                      <a:lnTo>
                        <a:pt x="113" y="93"/>
                      </a:lnTo>
                      <a:lnTo>
                        <a:pt x="112" y="108"/>
                      </a:lnTo>
                      <a:lnTo>
                        <a:pt x="105" y="107"/>
                      </a:lnTo>
                      <a:lnTo>
                        <a:pt x="99" y="101"/>
                      </a:lnTo>
                      <a:lnTo>
                        <a:pt x="94" y="96"/>
                      </a:lnTo>
                      <a:lnTo>
                        <a:pt x="92" y="93"/>
                      </a:lnTo>
                      <a:lnTo>
                        <a:pt x="84" y="84"/>
                      </a:lnTo>
                      <a:lnTo>
                        <a:pt x="75" y="81"/>
                      </a:lnTo>
                      <a:lnTo>
                        <a:pt x="62" y="80"/>
                      </a:lnTo>
                      <a:lnTo>
                        <a:pt x="51" y="80"/>
                      </a:lnTo>
                      <a:lnTo>
                        <a:pt x="38" y="80"/>
                      </a:lnTo>
                      <a:lnTo>
                        <a:pt x="27" y="76"/>
                      </a:lnTo>
                      <a:lnTo>
                        <a:pt x="17" y="68"/>
                      </a:lnTo>
                      <a:lnTo>
                        <a:pt x="12" y="54"/>
                      </a:lnTo>
                      <a:lnTo>
                        <a:pt x="14" y="47"/>
                      </a:lnTo>
                      <a:lnTo>
                        <a:pt x="17" y="42"/>
                      </a:lnTo>
                      <a:lnTo>
                        <a:pt x="22" y="36"/>
                      </a:lnTo>
                      <a:lnTo>
                        <a:pt x="28" y="32"/>
                      </a:lnTo>
                      <a:lnTo>
                        <a:pt x="36" y="34"/>
                      </a:lnTo>
                      <a:lnTo>
                        <a:pt x="43" y="36"/>
                      </a:lnTo>
                      <a:lnTo>
                        <a:pt x="46" y="42"/>
                      </a:lnTo>
                      <a:lnTo>
                        <a:pt x="47" y="49"/>
                      </a:lnTo>
                      <a:lnTo>
                        <a:pt x="53" y="46"/>
                      </a:lnTo>
                      <a:lnTo>
                        <a:pt x="50" y="38"/>
                      </a:lnTo>
                      <a:lnTo>
                        <a:pt x="45" y="31"/>
                      </a:lnTo>
                      <a:lnTo>
                        <a:pt x="38" y="27"/>
                      </a:lnTo>
                      <a:lnTo>
                        <a:pt x="30" y="25"/>
                      </a:lnTo>
                      <a:lnTo>
                        <a:pt x="18" y="31"/>
                      </a:lnTo>
                      <a:lnTo>
                        <a:pt x="12" y="38"/>
                      </a:lnTo>
                      <a:lnTo>
                        <a:pt x="7" y="46"/>
                      </a:lnTo>
                      <a:lnTo>
                        <a:pt x="6" y="57"/>
                      </a:lnTo>
                      <a:lnTo>
                        <a:pt x="10" y="66"/>
                      </a:lnTo>
                      <a:lnTo>
                        <a:pt x="16" y="73"/>
                      </a:lnTo>
                      <a:lnTo>
                        <a:pt x="22" y="78"/>
                      </a:lnTo>
                      <a:lnTo>
                        <a:pt x="29" y="83"/>
                      </a:lnTo>
                      <a:lnTo>
                        <a:pt x="21" y="97"/>
                      </a:lnTo>
                      <a:lnTo>
                        <a:pt x="12" y="108"/>
                      </a:lnTo>
                      <a:lnTo>
                        <a:pt x="3" y="122"/>
                      </a:lnTo>
                      <a:lnTo>
                        <a:pt x="0" y="138"/>
                      </a:lnTo>
                      <a:lnTo>
                        <a:pt x="5" y="142"/>
                      </a:lnTo>
                      <a:lnTo>
                        <a:pt x="9" y="131"/>
                      </a:lnTo>
                      <a:lnTo>
                        <a:pt x="13" y="121"/>
                      </a:lnTo>
                      <a:lnTo>
                        <a:pt x="17" y="111"/>
                      </a:lnTo>
                      <a:lnTo>
                        <a:pt x="25" y="100"/>
                      </a:lnTo>
                      <a:lnTo>
                        <a:pt x="29" y="97"/>
                      </a:lnTo>
                      <a:lnTo>
                        <a:pt x="33" y="93"/>
                      </a:lnTo>
                      <a:lnTo>
                        <a:pt x="38" y="90"/>
                      </a:lnTo>
                      <a:lnTo>
                        <a:pt x="43" y="89"/>
                      </a:lnTo>
                      <a:lnTo>
                        <a:pt x="48" y="88"/>
                      </a:lnTo>
                      <a:lnTo>
                        <a:pt x="53" y="87"/>
                      </a:lnTo>
                      <a:lnTo>
                        <a:pt x="59" y="87"/>
                      </a:lnTo>
                      <a:lnTo>
                        <a:pt x="63" y="88"/>
                      </a:lnTo>
                      <a:lnTo>
                        <a:pt x="54" y="96"/>
                      </a:lnTo>
                      <a:lnTo>
                        <a:pt x="51" y="104"/>
                      </a:lnTo>
                      <a:lnTo>
                        <a:pt x="50" y="112"/>
                      </a:lnTo>
                      <a:lnTo>
                        <a:pt x="51" y="118"/>
                      </a:lnTo>
                      <a:lnTo>
                        <a:pt x="53" y="123"/>
                      </a:lnTo>
                      <a:lnTo>
                        <a:pt x="58" y="127"/>
                      </a:lnTo>
                      <a:lnTo>
                        <a:pt x="62" y="129"/>
                      </a:lnTo>
                      <a:lnTo>
                        <a:pt x="68" y="130"/>
                      </a:lnTo>
                      <a:lnTo>
                        <a:pt x="71" y="130"/>
                      </a:lnTo>
                      <a:lnTo>
                        <a:pt x="75" y="128"/>
                      </a:lnTo>
                      <a:lnTo>
                        <a:pt x="77" y="126"/>
                      </a:lnTo>
                      <a:lnTo>
                        <a:pt x="78" y="122"/>
                      </a:lnTo>
                      <a:lnTo>
                        <a:pt x="78" y="118"/>
                      </a:lnTo>
                      <a:lnTo>
                        <a:pt x="77" y="114"/>
                      </a:lnTo>
                      <a:lnTo>
                        <a:pt x="74" y="111"/>
                      </a:lnTo>
                      <a:lnTo>
                        <a:pt x="70" y="110"/>
                      </a:lnTo>
                      <a:lnTo>
                        <a:pt x="67" y="113"/>
                      </a:lnTo>
                      <a:lnTo>
                        <a:pt x="69" y="116"/>
                      </a:lnTo>
                      <a:lnTo>
                        <a:pt x="71" y="121"/>
                      </a:lnTo>
                      <a:lnTo>
                        <a:pt x="71" y="125"/>
                      </a:lnTo>
                      <a:lnTo>
                        <a:pt x="67" y="128"/>
                      </a:lnTo>
                      <a:lnTo>
                        <a:pt x="62" y="126"/>
                      </a:lnTo>
                      <a:lnTo>
                        <a:pt x="58" y="123"/>
                      </a:lnTo>
                      <a:lnTo>
                        <a:pt x="55" y="120"/>
                      </a:lnTo>
                      <a:lnTo>
                        <a:pt x="54" y="114"/>
                      </a:lnTo>
                      <a:lnTo>
                        <a:pt x="54" y="110"/>
                      </a:lnTo>
                      <a:lnTo>
                        <a:pt x="58" y="104"/>
                      </a:lnTo>
                      <a:lnTo>
                        <a:pt x="62" y="99"/>
                      </a:lnTo>
                      <a:lnTo>
                        <a:pt x="70" y="97"/>
                      </a:lnTo>
                      <a:lnTo>
                        <a:pt x="80" y="99"/>
                      </a:lnTo>
                      <a:lnTo>
                        <a:pt x="88" y="103"/>
                      </a:lnTo>
                      <a:lnTo>
                        <a:pt x="94" y="107"/>
                      </a:lnTo>
                      <a:lnTo>
                        <a:pt x="100" y="115"/>
                      </a:lnTo>
                      <a:lnTo>
                        <a:pt x="103" y="128"/>
                      </a:lnTo>
                      <a:lnTo>
                        <a:pt x="100" y="139"/>
                      </a:lnTo>
                      <a:lnTo>
                        <a:pt x="97" y="151"/>
                      </a:lnTo>
                      <a:lnTo>
                        <a:pt x="92" y="161"/>
                      </a:lnTo>
                      <a:lnTo>
                        <a:pt x="93" y="176"/>
                      </a:lnTo>
                      <a:lnTo>
                        <a:pt x="90" y="189"/>
                      </a:lnTo>
                      <a:lnTo>
                        <a:pt x="84" y="201"/>
                      </a:lnTo>
                      <a:lnTo>
                        <a:pt x="77" y="214"/>
                      </a:lnTo>
                      <a:lnTo>
                        <a:pt x="70" y="221"/>
                      </a:lnTo>
                      <a:lnTo>
                        <a:pt x="62" y="228"/>
                      </a:lnTo>
                      <a:lnTo>
                        <a:pt x="53" y="234"/>
                      </a:lnTo>
                      <a:lnTo>
                        <a:pt x="45" y="241"/>
                      </a:lnTo>
                      <a:lnTo>
                        <a:pt x="37" y="247"/>
                      </a:lnTo>
                      <a:lnTo>
                        <a:pt x="31" y="255"/>
                      </a:lnTo>
                      <a:lnTo>
                        <a:pt x="27" y="263"/>
                      </a:lnTo>
                      <a:lnTo>
                        <a:pt x="24" y="272"/>
                      </a:lnTo>
                      <a:lnTo>
                        <a:pt x="30" y="272"/>
                      </a:lnTo>
                      <a:lnTo>
                        <a:pt x="35" y="268"/>
                      </a:lnTo>
                      <a:lnTo>
                        <a:pt x="40" y="264"/>
                      </a:lnTo>
                      <a:lnTo>
                        <a:pt x="46" y="262"/>
                      </a:lnTo>
                      <a:lnTo>
                        <a:pt x="59" y="263"/>
                      </a:lnTo>
                      <a:lnTo>
                        <a:pt x="68" y="260"/>
                      </a:lnTo>
                      <a:lnTo>
                        <a:pt x="76" y="255"/>
                      </a:lnTo>
                      <a:lnTo>
                        <a:pt x="82" y="247"/>
                      </a:lnTo>
                      <a:lnTo>
                        <a:pt x="86" y="237"/>
                      </a:lnTo>
                      <a:lnTo>
                        <a:pt x="91" y="228"/>
                      </a:lnTo>
                      <a:lnTo>
                        <a:pt x="96" y="219"/>
                      </a:lnTo>
                      <a:lnTo>
                        <a:pt x="103" y="212"/>
                      </a:lnTo>
                      <a:lnTo>
                        <a:pt x="112" y="214"/>
                      </a:lnTo>
                      <a:lnTo>
                        <a:pt x="118" y="213"/>
                      </a:lnTo>
                      <a:lnTo>
                        <a:pt x="121" y="210"/>
                      </a:lnTo>
                      <a:lnTo>
                        <a:pt x="124" y="205"/>
                      </a:lnTo>
                      <a:lnTo>
                        <a:pt x="126" y="199"/>
                      </a:lnTo>
                      <a:lnTo>
                        <a:pt x="129" y="192"/>
                      </a:lnTo>
                      <a:lnTo>
                        <a:pt x="132" y="187"/>
                      </a:lnTo>
                      <a:lnTo>
                        <a:pt x="138" y="183"/>
                      </a:lnTo>
                      <a:lnTo>
                        <a:pt x="152" y="184"/>
                      </a:lnTo>
                      <a:lnTo>
                        <a:pt x="158" y="187"/>
                      </a:lnTo>
                      <a:lnTo>
                        <a:pt x="157" y="190"/>
                      </a:lnTo>
                      <a:lnTo>
                        <a:pt x="151" y="194"/>
                      </a:lnTo>
                      <a:lnTo>
                        <a:pt x="144" y="199"/>
                      </a:lnTo>
                      <a:lnTo>
                        <a:pt x="137" y="205"/>
                      </a:lnTo>
                      <a:lnTo>
                        <a:pt x="132" y="212"/>
                      </a:lnTo>
                      <a:lnTo>
                        <a:pt x="134" y="219"/>
                      </a:lnTo>
                      <a:lnTo>
                        <a:pt x="136" y="225"/>
                      </a:lnTo>
                      <a:lnTo>
                        <a:pt x="139" y="228"/>
                      </a:lnTo>
                      <a:lnTo>
                        <a:pt x="143" y="232"/>
                      </a:lnTo>
                      <a:lnTo>
                        <a:pt x="149" y="233"/>
                      </a:lnTo>
                      <a:lnTo>
                        <a:pt x="159" y="229"/>
                      </a:lnTo>
                      <a:lnTo>
                        <a:pt x="164" y="220"/>
                      </a:lnTo>
                      <a:lnTo>
                        <a:pt x="167" y="210"/>
                      </a:lnTo>
                      <a:lnTo>
                        <a:pt x="168" y="202"/>
                      </a:lnTo>
                      <a:lnTo>
                        <a:pt x="159" y="199"/>
                      </a:lnTo>
                      <a:lnTo>
                        <a:pt x="159" y="206"/>
                      </a:lnTo>
                      <a:lnTo>
                        <a:pt x="159" y="212"/>
                      </a:lnTo>
                      <a:lnTo>
                        <a:pt x="158" y="218"/>
                      </a:lnTo>
                      <a:lnTo>
                        <a:pt x="153" y="224"/>
                      </a:lnTo>
                      <a:lnTo>
                        <a:pt x="150" y="226"/>
                      </a:lnTo>
                      <a:lnTo>
                        <a:pt x="146" y="224"/>
                      </a:lnTo>
                      <a:lnTo>
                        <a:pt x="144" y="221"/>
                      </a:lnTo>
                      <a:lnTo>
                        <a:pt x="142" y="220"/>
                      </a:lnTo>
                      <a:lnTo>
                        <a:pt x="143" y="213"/>
                      </a:lnTo>
                      <a:lnTo>
                        <a:pt x="146" y="207"/>
                      </a:lnTo>
                      <a:lnTo>
                        <a:pt x="152" y="203"/>
                      </a:lnTo>
                      <a:lnTo>
                        <a:pt x="159" y="199"/>
                      </a:lnTo>
                      <a:lnTo>
                        <a:pt x="168" y="202"/>
                      </a:lnTo>
                      <a:lnTo>
                        <a:pt x="177" y="206"/>
                      </a:lnTo>
                      <a:lnTo>
                        <a:pt x="181" y="212"/>
                      </a:lnTo>
                      <a:lnTo>
                        <a:pt x="180" y="218"/>
                      </a:lnTo>
                      <a:lnTo>
                        <a:pt x="177" y="224"/>
                      </a:lnTo>
                      <a:lnTo>
                        <a:pt x="173" y="230"/>
                      </a:lnTo>
                      <a:lnTo>
                        <a:pt x="169" y="236"/>
                      </a:lnTo>
                      <a:lnTo>
                        <a:pt x="169" y="243"/>
                      </a:lnTo>
                      <a:lnTo>
                        <a:pt x="173" y="250"/>
                      </a:lnTo>
                      <a:lnTo>
                        <a:pt x="177" y="252"/>
                      </a:lnTo>
                      <a:lnTo>
                        <a:pt x="182" y="256"/>
                      </a:lnTo>
                      <a:lnTo>
                        <a:pt x="189" y="257"/>
                      </a:lnTo>
                      <a:lnTo>
                        <a:pt x="195" y="252"/>
                      </a:lnTo>
                      <a:lnTo>
                        <a:pt x="194" y="248"/>
                      </a:lnTo>
                      <a:lnTo>
                        <a:pt x="197" y="244"/>
                      </a:lnTo>
                      <a:lnTo>
                        <a:pt x="200" y="242"/>
                      </a:lnTo>
                      <a:lnTo>
                        <a:pt x="200" y="237"/>
                      </a:lnTo>
                      <a:lnTo>
                        <a:pt x="194" y="239"/>
                      </a:lnTo>
                      <a:lnTo>
                        <a:pt x="190" y="244"/>
                      </a:lnTo>
                      <a:lnTo>
                        <a:pt x="185" y="249"/>
                      </a:lnTo>
                      <a:lnTo>
                        <a:pt x="179" y="248"/>
                      </a:lnTo>
                      <a:lnTo>
                        <a:pt x="179" y="235"/>
                      </a:lnTo>
                      <a:lnTo>
                        <a:pt x="184" y="222"/>
                      </a:lnTo>
                      <a:lnTo>
                        <a:pt x="187" y="211"/>
                      </a:lnTo>
                      <a:lnTo>
                        <a:pt x="180" y="197"/>
                      </a:lnTo>
                      <a:lnTo>
                        <a:pt x="169" y="195"/>
                      </a:lnTo>
                      <a:lnTo>
                        <a:pt x="165" y="188"/>
                      </a:lnTo>
                      <a:lnTo>
                        <a:pt x="159" y="181"/>
                      </a:lnTo>
                      <a:lnTo>
                        <a:pt x="146" y="174"/>
                      </a:lnTo>
                      <a:lnTo>
                        <a:pt x="135" y="179"/>
                      </a:lnTo>
                      <a:lnTo>
                        <a:pt x="127" y="186"/>
                      </a:lnTo>
                      <a:lnTo>
                        <a:pt x="121" y="194"/>
                      </a:lnTo>
                      <a:lnTo>
                        <a:pt x="116" y="204"/>
                      </a:lnTo>
                      <a:lnTo>
                        <a:pt x="108" y="199"/>
                      </a:lnTo>
                      <a:lnTo>
                        <a:pt x="108" y="192"/>
                      </a:lnTo>
                      <a:lnTo>
                        <a:pt x="112" y="184"/>
                      </a:lnTo>
                      <a:lnTo>
                        <a:pt x="114" y="176"/>
                      </a:lnTo>
                      <a:lnTo>
                        <a:pt x="123" y="172"/>
                      </a:lnTo>
                      <a:lnTo>
                        <a:pt x="130" y="166"/>
                      </a:lnTo>
                      <a:lnTo>
                        <a:pt x="135" y="158"/>
                      </a:lnTo>
                      <a:lnTo>
                        <a:pt x="139" y="150"/>
                      </a:lnTo>
                      <a:lnTo>
                        <a:pt x="143" y="142"/>
                      </a:lnTo>
                      <a:lnTo>
                        <a:pt x="147" y="134"/>
                      </a:lnTo>
                      <a:lnTo>
                        <a:pt x="154" y="127"/>
                      </a:lnTo>
                      <a:lnTo>
                        <a:pt x="162" y="122"/>
                      </a:lnTo>
                      <a:lnTo>
                        <a:pt x="173" y="120"/>
                      </a:lnTo>
                      <a:lnTo>
                        <a:pt x="184" y="119"/>
                      </a:lnTo>
                      <a:lnTo>
                        <a:pt x="191" y="119"/>
                      </a:lnTo>
                      <a:lnTo>
                        <a:pt x="195" y="119"/>
                      </a:lnTo>
                      <a:lnTo>
                        <a:pt x="194" y="116"/>
                      </a:lnTo>
                      <a:lnTo>
                        <a:pt x="187" y="114"/>
                      </a:lnTo>
                      <a:lnTo>
                        <a:pt x="180" y="113"/>
                      </a:lnTo>
                      <a:lnTo>
                        <a:pt x="173" y="114"/>
                      </a:lnTo>
                      <a:lnTo>
                        <a:pt x="166" y="116"/>
                      </a:lnTo>
                      <a:lnTo>
                        <a:pt x="159" y="119"/>
                      </a:lnTo>
                      <a:lnTo>
                        <a:pt x="152" y="123"/>
                      </a:lnTo>
                      <a:lnTo>
                        <a:pt x="145" y="127"/>
                      </a:lnTo>
                      <a:lnTo>
                        <a:pt x="139" y="131"/>
                      </a:lnTo>
                      <a:lnTo>
                        <a:pt x="132" y="139"/>
                      </a:lnTo>
                      <a:lnTo>
                        <a:pt x="129" y="150"/>
                      </a:lnTo>
                      <a:lnTo>
                        <a:pt x="124" y="157"/>
                      </a:lnTo>
                      <a:lnTo>
                        <a:pt x="115" y="158"/>
                      </a:lnTo>
                      <a:lnTo>
                        <a:pt x="118" y="141"/>
                      </a:lnTo>
                      <a:lnTo>
                        <a:pt x="119" y="122"/>
                      </a:lnTo>
                      <a:lnTo>
                        <a:pt x="126" y="105"/>
                      </a:lnTo>
                      <a:lnTo>
                        <a:pt x="142" y="93"/>
                      </a:lnTo>
                      <a:lnTo>
                        <a:pt x="143" y="89"/>
                      </a:lnTo>
                      <a:lnTo>
                        <a:pt x="145" y="78"/>
                      </a:lnTo>
                      <a:lnTo>
                        <a:pt x="145" y="68"/>
                      </a:lnTo>
                      <a:lnTo>
                        <a:pt x="141" y="63"/>
                      </a:lnTo>
                      <a:lnTo>
                        <a:pt x="136" y="58"/>
                      </a:lnTo>
                      <a:lnTo>
                        <a:pt x="135" y="51"/>
                      </a:lnTo>
                      <a:lnTo>
                        <a:pt x="135" y="44"/>
                      </a:lnTo>
                      <a:lnTo>
                        <a:pt x="137" y="36"/>
                      </a:lnTo>
                      <a:lnTo>
                        <a:pt x="142" y="31"/>
                      </a:lnTo>
                      <a:lnTo>
                        <a:pt x="146" y="27"/>
                      </a:lnTo>
                      <a:lnTo>
                        <a:pt x="151" y="24"/>
                      </a:lnTo>
                      <a:lnTo>
                        <a:pt x="157" y="27"/>
                      </a:lnTo>
                      <a:lnTo>
                        <a:pt x="164" y="29"/>
                      </a:lnTo>
                      <a:lnTo>
                        <a:pt x="168" y="27"/>
                      </a:lnTo>
                      <a:lnTo>
                        <a:pt x="173" y="28"/>
                      </a:lnTo>
                      <a:lnTo>
                        <a:pt x="177" y="30"/>
                      </a:lnTo>
                      <a:lnTo>
                        <a:pt x="181" y="34"/>
                      </a:lnTo>
                      <a:lnTo>
                        <a:pt x="183" y="40"/>
                      </a:lnTo>
                      <a:lnTo>
                        <a:pt x="180" y="47"/>
                      </a:lnTo>
                      <a:lnTo>
                        <a:pt x="173" y="51"/>
                      </a:lnTo>
                      <a:lnTo>
                        <a:pt x="166" y="52"/>
                      </a:lnTo>
                      <a:lnTo>
                        <a:pt x="162" y="46"/>
                      </a:lnTo>
                      <a:lnTo>
                        <a:pt x="162" y="40"/>
                      </a:lnTo>
                      <a:lnTo>
                        <a:pt x="162" y="35"/>
                      </a:lnTo>
                      <a:lnTo>
                        <a:pt x="164" y="29"/>
                      </a:lnTo>
                      <a:lnTo>
                        <a:pt x="157" y="27"/>
                      </a:lnTo>
                      <a:lnTo>
                        <a:pt x="156" y="31"/>
                      </a:lnTo>
                      <a:lnTo>
                        <a:pt x="156" y="37"/>
                      </a:lnTo>
                      <a:lnTo>
                        <a:pt x="157" y="44"/>
                      </a:lnTo>
                      <a:lnTo>
                        <a:pt x="157" y="50"/>
                      </a:lnTo>
                      <a:lnTo>
                        <a:pt x="160" y="53"/>
                      </a:lnTo>
                      <a:lnTo>
                        <a:pt x="165" y="57"/>
                      </a:lnTo>
                      <a:lnTo>
                        <a:pt x="171" y="58"/>
                      </a:lnTo>
                      <a:lnTo>
                        <a:pt x="176" y="58"/>
                      </a:lnTo>
                      <a:lnTo>
                        <a:pt x="182" y="54"/>
                      </a:lnTo>
                      <a:lnTo>
                        <a:pt x="187" y="50"/>
                      </a:lnTo>
                      <a:lnTo>
                        <a:pt x="190" y="44"/>
                      </a:lnTo>
                      <a:lnTo>
                        <a:pt x="190" y="38"/>
                      </a:lnTo>
                      <a:lnTo>
                        <a:pt x="188" y="32"/>
                      </a:lnTo>
                      <a:lnTo>
                        <a:pt x="184" y="27"/>
                      </a:lnTo>
                      <a:lnTo>
                        <a:pt x="180" y="22"/>
                      </a:lnTo>
                      <a:lnTo>
                        <a:pt x="175" y="19"/>
                      </a:lnTo>
                      <a:lnTo>
                        <a:pt x="180" y="16"/>
                      </a:lnTo>
                      <a:lnTo>
                        <a:pt x="184" y="15"/>
                      </a:lnTo>
                      <a:lnTo>
                        <a:pt x="189" y="15"/>
                      </a:lnTo>
                      <a:lnTo>
                        <a:pt x="194" y="16"/>
                      </a:lnTo>
                      <a:lnTo>
                        <a:pt x="203" y="21"/>
                      </a:lnTo>
                      <a:close/>
                    </a:path>
                  </a:pathLst>
                </a:custGeom>
                <a:solidFill>
                  <a:srgbClr val="33CC33"/>
                </a:solidFill>
                <a:ln w="9525">
                  <a:solidFill>
                    <a:srgbClr val="008000"/>
                  </a:solidFill>
                  <a:round/>
                  <a:headEnd/>
                  <a:tailEnd/>
                </a:ln>
              </p:spPr>
              <p:txBody>
                <a:bodyPr/>
                <a:lstStyle/>
                <a:p>
                  <a:endParaRPr lang="zh-CN" altLang="en-US"/>
                </a:p>
              </p:txBody>
            </p:sp>
            <p:sp>
              <p:nvSpPr>
                <p:cNvPr id="30841" name="未知">
                  <a:extLst>
                    <a:ext uri="{FF2B5EF4-FFF2-40B4-BE49-F238E27FC236}">
                      <a16:creationId xmlns:a16="http://schemas.microsoft.com/office/drawing/2014/main" id="{978907CE-7CA2-4BEB-9CF2-B33B917D8E95}"/>
                    </a:ext>
                  </a:extLst>
                </p:cNvPr>
                <p:cNvSpPr>
                  <a:spLocks/>
                </p:cNvSpPr>
                <p:nvPr/>
              </p:nvSpPr>
              <p:spPr bwMode="auto">
                <a:xfrm>
                  <a:off x="348" y="64"/>
                  <a:ext cx="108" cy="66"/>
                </a:xfrm>
                <a:custGeom>
                  <a:avLst/>
                  <a:gdLst>
                    <a:gd name="T0" fmla="*/ 1 w 215"/>
                    <a:gd name="T1" fmla="*/ 0 h 134"/>
                    <a:gd name="T2" fmla="*/ 1 w 215"/>
                    <a:gd name="T3" fmla="*/ 0 h 134"/>
                    <a:gd name="T4" fmla="*/ 1 w 215"/>
                    <a:gd name="T5" fmla="*/ 0 h 134"/>
                    <a:gd name="T6" fmla="*/ 1 w 215"/>
                    <a:gd name="T7" fmla="*/ 0 h 134"/>
                    <a:gd name="T8" fmla="*/ 1 w 215"/>
                    <a:gd name="T9" fmla="*/ 0 h 134"/>
                    <a:gd name="T10" fmla="*/ 1 w 215"/>
                    <a:gd name="T11" fmla="*/ 0 h 134"/>
                    <a:gd name="T12" fmla="*/ 1 w 215"/>
                    <a:gd name="T13" fmla="*/ 0 h 134"/>
                    <a:gd name="T14" fmla="*/ 1 w 215"/>
                    <a:gd name="T15" fmla="*/ 0 h 134"/>
                    <a:gd name="T16" fmla="*/ 1 w 215"/>
                    <a:gd name="T17" fmla="*/ 0 h 134"/>
                    <a:gd name="T18" fmla="*/ 1 w 215"/>
                    <a:gd name="T19" fmla="*/ 0 h 134"/>
                    <a:gd name="T20" fmla="*/ 1 w 215"/>
                    <a:gd name="T21" fmla="*/ 0 h 134"/>
                    <a:gd name="T22" fmla="*/ 1 w 215"/>
                    <a:gd name="T23" fmla="*/ 0 h 134"/>
                    <a:gd name="T24" fmla="*/ 1 w 215"/>
                    <a:gd name="T25" fmla="*/ 0 h 134"/>
                    <a:gd name="T26" fmla="*/ 1 w 215"/>
                    <a:gd name="T27" fmla="*/ 0 h 134"/>
                    <a:gd name="T28" fmla="*/ 1 w 215"/>
                    <a:gd name="T29" fmla="*/ 0 h 134"/>
                    <a:gd name="T30" fmla="*/ 1 w 215"/>
                    <a:gd name="T31" fmla="*/ 0 h 134"/>
                    <a:gd name="T32" fmla="*/ 1 w 215"/>
                    <a:gd name="T33" fmla="*/ 0 h 134"/>
                    <a:gd name="T34" fmla="*/ 1 w 215"/>
                    <a:gd name="T35" fmla="*/ 0 h 134"/>
                    <a:gd name="T36" fmla="*/ 1 w 215"/>
                    <a:gd name="T37" fmla="*/ 0 h 134"/>
                    <a:gd name="T38" fmla="*/ 1 w 215"/>
                    <a:gd name="T39" fmla="*/ 0 h 134"/>
                    <a:gd name="T40" fmla="*/ 1 w 215"/>
                    <a:gd name="T41" fmla="*/ 0 h 134"/>
                    <a:gd name="T42" fmla="*/ 1 w 215"/>
                    <a:gd name="T43" fmla="*/ 0 h 134"/>
                    <a:gd name="T44" fmla="*/ 1 w 215"/>
                    <a:gd name="T45" fmla="*/ 0 h 134"/>
                    <a:gd name="T46" fmla="*/ 1 w 215"/>
                    <a:gd name="T47" fmla="*/ 0 h 134"/>
                    <a:gd name="T48" fmla="*/ 1 w 215"/>
                    <a:gd name="T49" fmla="*/ 0 h 134"/>
                    <a:gd name="T50" fmla="*/ 1 w 215"/>
                    <a:gd name="T51" fmla="*/ 0 h 134"/>
                    <a:gd name="T52" fmla="*/ 1 w 215"/>
                    <a:gd name="T53" fmla="*/ 0 h 134"/>
                    <a:gd name="T54" fmla="*/ 1 w 215"/>
                    <a:gd name="T55" fmla="*/ 0 h 134"/>
                    <a:gd name="T56" fmla="*/ 1 w 215"/>
                    <a:gd name="T57" fmla="*/ 0 h 134"/>
                    <a:gd name="T58" fmla="*/ 1 w 215"/>
                    <a:gd name="T59" fmla="*/ 0 h 134"/>
                    <a:gd name="T60" fmla="*/ 1 w 215"/>
                    <a:gd name="T61" fmla="*/ 0 h 134"/>
                    <a:gd name="T62" fmla="*/ 1 w 215"/>
                    <a:gd name="T63" fmla="*/ 0 h 134"/>
                    <a:gd name="T64" fmla="*/ 0 w 215"/>
                    <a:gd name="T65" fmla="*/ 0 h 134"/>
                    <a:gd name="T66" fmla="*/ 1 w 215"/>
                    <a:gd name="T67" fmla="*/ 0 h 134"/>
                    <a:gd name="T68" fmla="*/ 1 w 215"/>
                    <a:gd name="T69" fmla="*/ 0 h 134"/>
                    <a:gd name="T70" fmla="*/ 1 w 215"/>
                    <a:gd name="T71" fmla="*/ 0 h 134"/>
                    <a:gd name="T72" fmla="*/ 1 w 215"/>
                    <a:gd name="T73" fmla="*/ 0 h 134"/>
                    <a:gd name="T74" fmla="*/ 1 w 215"/>
                    <a:gd name="T75" fmla="*/ 0 h 134"/>
                    <a:gd name="T76" fmla="*/ 1 w 215"/>
                    <a:gd name="T77" fmla="*/ 0 h 134"/>
                    <a:gd name="T78" fmla="*/ 1 w 215"/>
                    <a:gd name="T79" fmla="*/ 0 h 134"/>
                    <a:gd name="T80" fmla="*/ 1 w 215"/>
                    <a:gd name="T81" fmla="*/ 0 h 134"/>
                    <a:gd name="T82" fmla="*/ 1 w 215"/>
                    <a:gd name="T83" fmla="*/ 0 h 134"/>
                    <a:gd name="T84" fmla="*/ 1 w 215"/>
                    <a:gd name="T85" fmla="*/ 0 h 134"/>
                    <a:gd name="T86" fmla="*/ 1 w 215"/>
                    <a:gd name="T87" fmla="*/ 0 h 134"/>
                    <a:gd name="T88" fmla="*/ 1 w 215"/>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5"/>
                    <a:gd name="T136" fmla="*/ 0 h 134"/>
                    <a:gd name="T137" fmla="*/ 215 w 215"/>
                    <a:gd name="T138" fmla="*/ 134 h 13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5" h="134">
                      <a:moveTo>
                        <a:pt x="189" y="134"/>
                      </a:moveTo>
                      <a:lnTo>
                        <a:pt x="178" y="133"/>
                      </a:lnTo>
                      <a:lnTo>
                        <a:pt x="173" y="129"/>
                      </a:lnTo>
                      <a:lnTo>
                        <a:pt x="168" y="125"/>
                      </a:lnTo>
                      <a:lnTo>
                        <a:pt x="162" y="119"/>
                      </a:lnTo>
                      <a:lnTo>
                        <a:pt x="161" y="111"/>
                      </a:lnTo>
                      <a:lnTo>
                        <a:pt x="162" y="104"/>
                      </a:lnTo>
                      <a:lnTo>
                        <a:pt x="164" y="98"/>
                      </a:lnTo>
                      <a:lnTo>
                        <a:pt x="169" y="92"/>
                      </a:lnTo>
                      <a:lnTo>
                        <a:pt x="175" y="91"/>
                      </a:lnTo>
                      <a:lnTo>
                        <a:pt x="179" y="89"/>
                      </a:lnTo>
                      <a:lnTo>
                        <a:pt x="184" y="90"/>
                      </a:lnTo>
                      <a:lnTo>
                        <a:pt x="186" y="93"/>
                      </a:lnTo>
                      <a:lnTo>
                        <a:pt x="189" y="99"/>
                      </a:lnTo>
                      <a:lnTo>
                        <a:pt x="189" y="105"/>
                      </a:lnTo>
                      <a:lnTo>
                        <a:pt x="186" y="110"/>
                      </a:lnTo>
                      <a:lnTo>
                        <a:pt x="183" y="113"/>
                      </a:lnTo>
                      <a:lnTo>
                        <a:pt x="169" y="111"/>
                      </a:lnTo>
                      <a:lnTo>
                        <a:pt x="170" y="115"/>
                      </a:lnTo>
                      <a:lnTo>
                        <a:pt x="173" y="119"/>
                      </a:lnTo>
                      <a:lnTo>
                        <a:pt x="175" y="122"/>
                      </a:lnTo>
                      <a:lnTo>
                        <a:pt x="179" y="125"/>
                      </a:lnTo>
                      <a:lnTo>
                        <a:pt x="185" y="126"/>
                      </a:lnTo>
                      <a:lnTo>
                        <a:pt x="191" y="122"/>
                      </a:lnTo>
                      <a:lnTo>
                        <a:pt x="196" y="118"/>
                      </a:lnTo>
                      <a:lnTo>
                        <a:pt x="200" y="113"/>
                      </a:lnTo>
                      <a:lnTo>
                        <a:pt x="204" y="103"/>
                      </a:lnTo>
                      <a:lnTo>
                        <a:pt x="202" y="93"/>
                      </a:lnTo>
                      <a:lnTo>
                        <a:pt x="198" y="84"/>
                      </a:lnTo>
                      <a:lnTo>
                        <a:pt x="193" y="75"/>
                      </a:lnTo>
                      <a:lnTo>
                        <a:pt x="191" y="70"/>
                      </a:lnTo>
                      <a:lnTo>
                        <a:pt x="188" y="68"/>
                      </a:lnTo>
                      <a:lnTo>
                        <a:pt x="183" y="66"/>
                      </a:lnTo>
                      <a:lnTo>
                        <a:pt x="178" y="64"/>
                      </a:lnTo>
                      <a:lnTo>
                        <a:pt x="174" y="64"/>
                      </a:lnTo>
                      <a:lnTo>
                        <a:pt x="168" y="64"/>
                      </a:lnTo>
                      <a:lnTo>
                        <a:pt x="162" y="64"/>
                      </a:lnTo>
                      <a:lnTo>
                        <a:pt x="158" y="64"/>
                      </a:lnTo>
                      <a:lnTo>
                        <a:pt x="145" y="72"/>
                      </a:lnTo>
                      <a:lnTo>
                        <a:pt x="136" y="81"/>
                      </a:lnTo>
                      <a:lnTo>
                        <a:pt x="126" y="91"/>
                      </a:lnTo>
                      <a:lnTo>
                        <a:pt x="117" y="102"/>
                      </a:lnTo>
                      <a:lnTo>
                        <a:pt x="107" y="111"/>
                      </a:lnTo>
                      <a:lnTo>
                        <a:pt x="97" y="118"/>
                      </a:lnTo>
                      <a:lnTo>
                        <a:pt x="83" y="120"/>
                      </a:lnTo>
                      <a:lnTo>
                        <a:pt x="65" y="118"/>
                      </a:lnTo>
                      <a:lnTo>
                        <a:pt x="58" y="113"/>
                      </a:lnTo>
                      <a:lnTo>
                        <a:pt x="55" y="106"/>
                      </a:lnTo>
                      <a:lnTo>
                        <a:pt x="50" y="99"/>
                      </a:lnTo>
                      <a:lnTo>
                        <a:pt x="47" y="92"/>
                      </a:lnTo>
                      <a:lnTo>
                        <a:pt x="50" y="84"/>
                      </a:lnTo>
                      <a:lnTo>
                        <a:pt x="56" y="77"/>
                      </a:lnTo>
                      <a:lnTo>
                        <a:pt x="61" y="70"/>
                      </a:lnTo>
                      <a:lnTo>
                        <a:pt x="60" y="62"/>
                      </a:lnTo>
                      <a:lnTo>
                        <a:pt x="56" y="59"/>
                      </a:lnTo>
                      <a:lnTo>
                        <a:pt x="52" y="57"/>
                      </a:lnTo>
                      <a:lnTo>
                        <a:pt x="47" y="55"/>
                      </a:lnTo>
                      <a:lnTo>
                        <a:pt x="42" y="55"/>
                      </a:lnTo>
                      <a:lnTo>
                        <a:pt x="37" y="64"/>
                      </a:lnTo>
                      <a:lnTo>
                        <a:pt x="31" y="70"/>
                      </a:lnTo>
                      <a:lnTo>
                        <a:pt x="23" y="75"/>
                      </a:lnTo>
                      <a:lnTo>
                        <a:pt x="11" y="73"/>
                      </a:lnTo>
                      <a:lnTo>
                        <a:pt x="6" y="69"/>
                      </a:lnTo>
                      <a:lnTo>
                        <a:pt x="1" y="61"/>
                      </a:lnTo>
                      <a:lnTo>
                        <a:pt x="0" y="53"/>
                      </a:lnTo>
                      <a:lnTo>
                        <a:pt x="0" y="45"/>
                      </a:lnTo>
                      <a:lnTo>
                        <a:pt x="4" y="32"/>
                      </a:lnTo>
                      <a:lnTo>
                        <a:pt x="11" y="23"/>
                      </a:lnTo>
                      <a:lnTo>
                        <a:pt x="19" y="15"/>
                      </a:lnTo>
                      <a:lnTo>
                        <a:pt x="29" y="11"/>
                      </a:lnTo>
                      <a:lnTo>
                        <a:pt x="38" y="6"/>
                      </a:lnTo>
                      <a:lnTo>
                        <a:pt x="49" y="4"/>
                      </a:lnTo>
                      <a:lnTo>
                        <a:pt x="61" y="1"/>
                      </a:lnTo>
                      <a:lnTo>
                        <a:pt x="73" y="0"/>
                      </a:lnTo>
                      <a:lnTo>
                        <a:pt x="88" y="1"/>
                      </a:lnTo>
                      <a:lnTo>
                        <a:pt x="106" y="4"/>
                      </a:lnTo>
                      <a:lnTo>
                        <a:pt x="123" y="9"/>
                      </a:lnTo>
                      <a:lnTo>
                        <a:pt x="141" y="15"/>
                      </a:lnTo>
                      <a:lnTo>
                        <a:pt x="159" y="24"/>
                      </a:lnTo>
                      <a:lnTo>
                        <a:pt x="175" y="35"/>
                      </a:lnTo>
                      <a:lnTo>
                        <a:pt x="189" y="46"/>
                      </a:lnTo>
                      <a:lnTo>
                        <a:pt x="200" y="59"/>
                      </a:lnTo>
                      <a:lnTo>
                        <a:pt x="205" y="67"/>
                      </a:lnTo>
                      <a:lnTo>
                        <a:pt x="211" y="77"/>
                      </a:lnTo>
                      <a:lnTo>
                        <a:pt x="215" y="89"/>
                      </a:lnTo>
                      <a:lnTo>
                        <a:pt x="215" y="102"/>
                      </a:lnTo>
                      <a:lnTo>
                        <a:pt x="213" y="112"/>
                      </a:lnTo>
                      <a:lnTo>
                        <a:pt x="207" y="121"/>
                      </a:lnTo>
                      <a:lnTo>
                        <a:pt x="199" y="129"/>
                      </a:lnTo>
                      <a:lnTo>
                        <a:pt x="189" y="134"/>
                      </a:lnTo>
                      <a:close/>
                    </a:path>
                  </a:pathLst>
                </a:custGeom>
                <a:solidFill>
                  <a:srgbClr val="33CC33"/>
                </a:solidFill>
                <a:ln w="9525">
                  <a:solidFill>
                    <a:srgbClr val="008000"/>
                  </a:solidFill>
                  <a:round/>
                  <a:headEnd/>
                  <a:tailEnd/>
                </a:ln>
              </p:spPr>
              <p:txBody>
                <a:bodyPr/>
                <a:lstStyle/>
                <a:p>
                  <a:endParaRPr lang="zh-CN" altLang="en-US"/>
                </a:p>
              </p:txBody>
            </p:sp>
            <p:sp>
              <p:nvSpPr>
                <p:cNvPr id="30842" name="未知">
                  <a:extLst>
                    <a:ext uri="{FF2B5EF4-FFF2-40B4-BE49-F238E27FC236}">
                      <a16:creationId xmlns:a16="http://schemas.microsoft.com/office/drawing/2014/main" id="{010011F7-8BC2-48C8-A194-0553DB83677E}"/>
                    </a:ext>
                  </a:extLst>
                </p:cNvPr>
                <p:cNvSpPr>
                  <a:spLocks/>
                </p:cNvSpPr>
                <p:nvPr/>
              </p:nvSpPr>
              <p:spPr bwMode="auto">
                <a:xfrm>
                  <a:off x="384" y="81"/>
                  <a:ext cx="45" cy="11"/>
                </a:xfrm>
                <a:custGeom>
                  <a:avLst/>
                  <a:gdLst>
                    <a:gd name="T0" fmla="*/ 1 w 90"/>
                    <a:gd name="T1" fmla="*/ 1 h 22"/>
                    <a:gd name="T2" fmla="*/ 0 w 90"/>
                    <a:gd name="T3" fmla="*/ 1 h 22"/>
                    <a:gd name="T4" fmla="*/ 0 w 90"/>
                    <a:gd name="T5" fmla="*/ 1 h 22"/>
                    <a:gd name="T6" fmla="*/ 1 w 90"/>
                    <a:gd name="T7" fmla="*/ 1 h 22"/>
                    <a:gd name="T8" fmla="*/ 1 w 90"/>
                    <a:gd name="T9" fmla="*/ 1 h 22"/>
                    <a:gd name="T10" fmla="*/ 1 w 90"/>
                    <a:gd name="T11" fmla="*/ 1 h 22"/>
                    <a:gd name="T12" fmla="*/ 1 w 90"/>
                    <a:gd name="T13" fmla="*/ 1 h 22"/>
                    <a:gd name="T14" fmla="*/ 1 w 90"/>
                    <a:gd name="T15" fmla="*/ 0 h 22"/>
                    <a:gd name="T16" fmla="*/ 1 w 90"/>
                    <a:gd name="T17" fmla="*/ 0 h 22"/>
                    <a:gd name="T18" fmla="*/ 1 w 90"/>
                    <a:gd name="T19" fmla="*/ 0 h 22"/>
                    <a:gd name="T20" fmla="*/ 1 w 90"/>
                    <a:gd name="T21" fmla="*/ 0 h 22"/>
                    <a:gd name="T22" fmla="*/ 1 w 90"/>
                    <a:gd name="T23" fmla="*/ 1 h 22"/>
                    <a:gd name="T24" fmla="*/ 1 w 90"/>
                    <a:gd name="T25" fmla="*/ 1 h 22"/>
                    <a:gd name="T26" fmla="*/ 1 w 90"/>
                    <a:gd name="T27" fmla="*/ 1 h 22"/>
                    <a:gd name="T28" fmla="*/ 1 w 90"/>
                    <a:gd name="T29" fmla="*/ 1 h 22"/>
                    <a:gd name="T30" fmla="*/ 1 w 90"/>
                    <a:gd name="T31" fmla="*/ 1 h 22"/>
                    <a:gd name="T32" fmla="*/ 1 w 90"/>
                    <a:gd name="T33" fmla="*/ 1 h 22"/>
                    <a:gd name="T34" fmla="*/ 1 w 90"/>
                    <a:gd name="T35" fmla="*/ 1 h 22"/>
                    <a:gd name="T36" fmla="*/ 1 w 90"/>
                    <a:gd name="T37" fmla="*/ 1 h 22"/>
                    <a:gd name="T38" fmla="*/ 1 w 90"/>
                    <a:gd name="T39" fmla="*/ 1 h 22"/>
                    <a:gd name="T40" fmla="*/ 1 w 90"/>
                    <a:gd name="T41" fmla="*/ 1 h 22"/>
                    <a:gd name="T42" fmla="*/ 1 w 90"/>
                    <a:gd name="T43" fmla="*/ 1 h 22"/>
                    <a:gd name="T44" fmla="*/ 1 w 90"/>
                    <a:gd name="T45" fmla="*/ 1 h 22"/>
                    <a:gd name="T46" fmla="*/ 1 w 90"/>
                    <a:gd name="T47" fmla="*/ 1 h 22"/>
                    <a:gd name="T48" fmla="*/ 1 w 90"/>
                    <a:gd name="T49" fmla="*/ 1 h 22"/>
                    <a:gd name="T50" fmla="*/ 1 w 90"/>
                    <a:gd name="T51" fmla="*/ 1 h 22"/>
                    <a:gd name="T52" fmla="*/ 1 w 90"/>
                    <a:gd name="T53" fmla="*/ 1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0"/>
                    <a:gd name="T82" fmla="*/ 0 h 22"/>
                    <a:gd name="T83" fmla="*/ 90 w 90"/>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0" h="22">
                      <a:moveTo>
                        <a:pt x="4" y="22"/>
                      </a:moveTo>
                      <a:lnTo>
                        <a:pt x="0" y="22"/>
                      </a:lnTo>
                      <a:lnTo>
                        <a:pt x="0" y="14"/>
                      </a:lnTo>
                      <a:lnTo>
                        <a:pt x="6" y="8"/>
                      </a:lnTo>
                      <a:lnTo>
                        <a:pt x="15" y="6"/>
                      </a:lnTo>
                      <a:lnTo>
                        <a:pt x="22" y="1"/>
                      </a:lnTo>
                      <a:lnTo>
                        <a:pt x="27" y="1"/>
                      </a:lnTo>
                      <a:lnTo>
                        <a:pt x="31" y="0"/>
                      </a:lnTo>
                      <a:lnTo>
                        <a:pt x="37" y="0"/>
                      </a:lnTo>
                      <a:lnTo>
                        <a:pt x="43" y="0"/>
                      </a:lnTo>
                      <a:lnTo>
                        <a:pt x="50" y="0"/>
                      </a:lnTo>
                      <a:lnTo>
                        <a:pt x="55" y="1"/>
                      </a:lnTo>
                      <a:lnTo>
                        <a:pt x="62" y="2"/>
                      </a:lnTo>
                      <a:lnTo>
                        <a:pt x="69" y="3"/>
                      </a:lnTo>
                      <a:lnTo>
                        <a:pt x="74" y="3"/>
                      </a:lnTo>
                      <a:lnTo>
                        <a:pt x="79" y="4"/>
                      </a:lnTo>
                      <a:lnTo>
                        <a:pt x="83" y="6"/>
                      </a:lnTo>
                      <a:lnTo>
                        <a:pt x="87" y="7"/>
                      </a:lnTo>
                      <a:lnTo>
                        <a:pt x="90" y="9"/>
                      </a:lnTo>
                      <a:lnTo>
                        <a:pt x="79" y="8"/>
                      </a:lnTo>
                      <a:lnTo>
                        <a:pt x="67" y="7"/>
                      </a:lnTo>
                      <a:lnTo>
                        <a:pt x="55" y="7"/>
                      </a:lnTo>
                      <a:lnTo>
                        <a:pt x="43" y="7"/>
                      </a:lnTo>
                      <a:lnTo>
                        <a:pt x="31" y="8"/>
                      </a:lnTo>
                      <a:lnTo>
                        <a:pt x="21" y="11"/>
                      </a:lnTo>
                      <a:lnTo>
                        <a:pt x="12" y="16"/>
                      </a:lnTo>
                      <a:lnTo>
                        <a:pt x="4" y="22"/>
                      </a:lnTo>
                      <a:close/>
                    </a:path>
                  </a:pathLst>
                </a:custGeom>
                <a:solidFill>
                  <a:srgbClr val="33CC33"/>
                </a:solidFill>
                <a:ln w="9525">
                  <a:solidFill>
                    <a:srgbClr val="008000"/>
                  </a:solidFill>
                  <a:round/>
                  <a:headEnd/>
                  <a:tailEnd/>
                </a:ln>
              </p:spPr>
              <p:txBody>
                <a:bodyPr/>
                <a:lstStyle/>
                <a:p>
                  <a:endParaRPr lang="zh-CN" altLang="en-US"/>
                </a:p>
              </p:txBody>
            </p:sp>
            <p:sp>
              <p:nvSpPr>
                <p:cNvPr id="30843" name="未知">
                  <a:extLst>
                    <a:ext uri="{FF2B5EF4-FFF2-40B4-BE49-F238E27FC236}">
                      <a16:creationId xmlns:a16="http://schemas.microsoft.com/office/drawing/2014/main" id="{CE2325AA-738F-42CD-8C91-72AF1421C32F}"/>
                    </a:ext>
                  </a:extLst>
                </p:cNvPr>
                <p:cNvSpPr>
                  <a:spLocks/>
                </p:cNvSpPr>
                <p:nvPr/>
              </p:nvSpPr>
              <p:spPr bwMode="auto">
                <a:xfrm>
                  <a:off x="384" y="196"/>
                  <a:ext cx="2" cy="8"/>
                </a:xfrm>
                <a:custGeom>
                  <a:avLst/>
                  <a:gdLst>
                    <a:gd name="T0" fmla="*/ 0 w 6"/>
                    <a:gd name="T1" fmla="*/ 1 h 15"/>
                    <a:gd name="T2" fmla="*/ 0 w 6"/>
                    <a:gd name="T3" fmla="*/ 1 h 15"/>
                    <a:gd name="T4" fmla="*/ 0 w 6"/>
                    <a:gd name="T5" fmla="*/ 1 h 15"/>
                    <a:gd name="T6" fmla="*/ 0 w 6"/>
                    <a:gd name="T7" fmla="*/ 1 h 15"/>
                    <a:gd name="T8" fmla="*/ 0 w 6"/>
                    <a:gd name="T9" fmla="*/ 0 h 15"/>
                    <a:gd name="T10" fmla="*/ 0 w 6"/>
                    <a:gd name="T11" fmla="*/ 0 h 15"/>
                    <a:gd name="T12" fmla="*/ 0 w 6"/>
                    <a:gd name="T13" fmla="*/ 1 h 15"/>
                    <a:gd name="T14" fmla="*/ 0 w 6"/>
                    <a:gd name="T15" fmla="*/ 1 h 15"/>
                    <a:gd name="T16" fmla="*/ 0 w 6"/>
                    <a:gd name="T17" fmla="*/ 1 h 15"/>
                    <a:gd name="T18" fmla="*/ 0 w 6"/>
                    <a:gd name="T19" fmla="*/ 1 h 15"/>
                    <a:gd name="T20" fmla="*/ 0 w 6"/>
                    <a:gd name="T21" fmla="*/ 1 h 15"/>
                    <a:gd name="T22" fmla="*/ 0 w 6"/>
                    <a:gd name="T23" fmla="*/ 1 h 15"/>
                    <a:gd name="T24" fmla="*/ 0 w 6"/>
                    <a:gd name="T25" fmla="*/ 1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15"/>
                    <a:gd name="T41" fmla="*/ 6 w 6"/>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15">
                      <a:moveTo>
                        <a:pt x="3" y="15"/>
                      </a:moveTo>
                      <a:lnTo>
                        <a:pt x="1" y="13"/>
                      </a:lnTo>
                      <a:lnTo>
                        <a:pt x="1" y="8"/>
                      </a:lnTo>
                      <a:lnTo>
                        <a:pt x="1" y="4"/>
                      </a:lnTo>
                      <a:lnTo>
                        <a:pt x="0" y="0"/>
                      </a:lnTo>
                      <a:lnTo>
                        <a:pt x="5" y="0"/>
                      </a:lnTo>
                      <a:lnTo>
                        <a:pt x="6" y="4"/>
                      </a:lnTo>
                      <a:lnTo>
                        <a:pt x="6" y="8"/>
                      </a:lnTo>
                      <a:lnTo>
                        <a:pt x="5" y="13"/>
                      </a:lnTo>
                      <a:lnTo>
                        <a:pt x="5" y="14"/>
                      </a:lnTo>
                      <a:lnTo>
                        <a:pt x="3" y="15"/>
                      </a:lnTo>
                      <a:close/>
                    </a:path>
                  </a:pathLst>
                </a:custGeom>
                <a:solidFill>
                  <a:srgbClr val="33CC33"/>
                </a:solidFill>
                <a:ln w="9525">
                  <a:solidFill>
                    <a:srgbClr val="008000"/>
                  </a:solidFill>
                  <a:round/>
                  <a:headEnd/>
                  <a:tailEnd/>
                </a:ln>
              </p:spPr>
              <p:txBody>
                <a:bodyPr/>
                <a:lstStyle/>
                <a:p>
                  <a:endParaRPr lang="zh-CN" altLang="en-US"/>
                </a:p>
              </p:txBody>
            </p:sp>
            <p:sp>
              <p:nvSpPr>
                <p:cNvPr id="30844" name="未知">
                  <a:extLst>
                    <a:ext uri="{FF2B5EF4-FFF2-40B4-BE49-F238E27FC236}">
                      <a16:creationId xmlns:a16="http://schemas.microsoft.com/office/drawing/2014/main" id="{0815FD4C-5CDC-4D0C-9129-C4EE6F83961D}"/>
                    </a:ext>
                  </a:extLst>
                </p:cNvPr>
                <p:cNvSpPr>
                  <a:spLocks/>
                </p:cNvSpPr>
                <p:nvPr/>
              </p:nvSpPr>
              <p:spPr bwMode="auto">
                <a:xfrm>
                  <a:off x="294" y="174"/>
                  <a:ext cx="72" cy="93"/>
                </a:xfrm>
                <a:custGeom>
                  <a:avLst/>
                  <a:gdLst>
                    <a:gd name="T0" fmla="*/ 0 w 145"/>
                    <a:gd name="T1" fmla="*/ 0 h 187"/>
                    <a:gd name="T2" fmla="*/ 0 w 145"/>
                    <a:gd name="T3" fmla="*/ 0 h 187"/>
                    <a:gd name="T4" fmla="*/ 0 w 145"/>
                    <a:gd name="T5" fmla="*/ 0 h 187"/>
                    <a:gd name="T6" fmla="*/ 0 w 145"/>
                    <a:gd name="T7" fmla="*/ 0 h 187"/>
                    <a:gd name="T8" fmla="*/ 0 w 145"/>
                    <a:gd name="T9" fmla="*/ 0 h 187"/>
                    <a:gd name="T10" fmla="*/ 0 w 145"/>
                    <a:gd name="T11" fmla="*/ 0 h 187"/>
                    <a:gd name="T12" fmla="*/ 0 w 145"/>
                    <a:gd name="T13" fmla="*/ 0 h 187"/>
                    <a:gd name="T14" fmla="*/ 0 w 145"/>
                    <a:gd name="T15" fmla="*/ 0 h 187"/>
                    <a:gd name="T16" fmla="*/ 0 w 145"/>
                    <a:gd name="T17" fmla="*/ 0 h 187"/>
                    <a:gd name="T18" fmla="*/ 0 w 145"/>
                    <a:gd name="T19" fmla="*/ 0 h 187"/>
                    <a:gd name="T20" fmla="*/ 0 w 145"/>
                    <a:gd name="T21" fmla="*/ 0 h 187"/>
                    <a:gd name="T22" fmla="*/ 0 w 145"/>
                    <a:gd name="T23" fmla="*/ 0 h 187"/>
                    <a:gd name="T24" fmla="*/ 0 w 145"/>
                    <a:gd name="T25" fmla="*/ 0 h 187"/>
                    <a:gd name="T26" fmla="*/ 0 w 145"/>
                    <a:gd name="T27" fmla="*/ 0 h 187"/>
                    <a:gd name="T28" fmla="*/ 0 w 145"/>
                    <a:gd name="T29" fmla="*/ 0 h 187"/>
                    <a:gd name="T30" fmla="*/ 0 w 145"/>
                    <a:gd name="T31" fmla="*/ 0 h 187"/>
                    <a:gd name="T32" fmla="*/ 0 w 145"/>
                    <a:gd name="T33" fmla="*/ 0 h 187"/>
                    <a:gd name="T34" fmla="*/ 0 w 145"/>
                    <a:gd name="T35" fmla="*/ 0 h 187"/>
                    <a:gd name="T36" fmla="*/ 0 w 145"/>
                    <a:gd name="T37" fmla="*/ 0 h 187"/>
                    <a:gd name="T38" fmla="*/ 0 w 145"/>
                    <a:gd name="T39" fmla="*/ 0 h 187"/>
                    <a:gd name="T40" fmla="*/ 0 w 145"/>
                    <a:gd name="T41" fmla="*/ 0 h 187"/>
                    <a:gd name="T42" fmla="*/ 0 w 145"/>
                    <a:gd name="T43" fmla="*/ 0 h 187"/>
                    <a:gd name="T44" fmla="*/ 0 w 145"/>
                    <a:gd name="T45" fmla="*/ 0 h 187"/>
                    <a:gd name="T46" fmla="*/ 0 w 145"/>
                    <a:gd name="T47" fmla="*/ 0 h 187"/>
                    <a:gd name="T48" fmla="*/ 0 w 145"/>
                    <a:gd name="T49" fmla="*/ 0 h 187"/>
                    <a:gd name="T50" fmla="*/ 0 w 145"/>
                    <a:gd name="T51" fmla="*/ 0 h 187"/>
                    <a:gd name="T52" fmla="*/ 0 w 145"/>
                    <a:gd name="T53" fmla="*/ 0 h 187"/>
                    <a:gd name="T54" fmla="*/ 0 w 145"/>
                    <a:gd name="T55" fmla="*/ 0 h 187"/>
                    <a:gd name="T56" fmla="*/ 0 w 145"/>
                    <a:gd name="T57" fmla="*/ 0 h 187"/>
                    <a:gd name="T58" fmla="*/ 0 w 145"/>
                    <a:gd name="T59" fmla="*/ 0 h 187"/>
                    <a:gd name="T60" fmla="*/ 0 w 145"/>
                    <a:gd name="T61" fmla="*/ 0 h 187"/>
                    <a:gd name="T62" fmla="*/ 0 w 145"/>
                    <a:gd name="T63" fmla="*/ 0 h 187"/>
                    <a:gd name="T64" fmla="*/ 0 w 145"/>
                    <a:gd name="T65" fmla="*/ 0 h 187"/>
                    <a:gd name="T66" fmla="*/ 0 w 145"/>
                    <a:gd name="T67" fmla="*/ 0 h 187"/>
                    <a:gd name="T68" fmla="*/ 0 w 145"/>
                    <a:gd name="T69" fmla="*/ 0 h 187"/>
                    <a:gd name="T70" fmla="*/ 0 w 145"/>
                    <a:gd name="T71" fmla="*/ 0 h 187"/>
                    <a:gd name="T72" fmla="*/ 0 w 145"/>
                    <a:gd name="T73" fmla="*/ 0 h 187"/>
                    <a:gd name="T74" fmla="*/ 0 w 145"/>
                    <a:gd name="T75" fmla="*/ 0 h 187"/>
                    <a:gd name="T76" fmla="*/ 0 w 145"/>
                    <a:gd name="T77" fmla="*/ 0 h 187"/>
                    <a:gd name="T78" fmla="*/ 0 w 145"/>
                    <a:gd name="T79" fmla="*/ 0 h 187"/>
                    <a:gd name="T80" fmla="*/ 0 w 145"/>
                    <a:gd name="T81" fmla="*/ 0 h 187"/>
                    <a:gd name="T82" fmla="*/ 0 w 145"/>
                    <a:gd name="T83" fmla="*/ 0 h 187"/>
                    <a:gd name="T84" fmla="*/ 0 w 145"/>
                    <a:gd name="T85" fmla="*/ 0 h 187"/>
                    <a:gd name="T86" fmla="*/ 0 w 145"/>
                    <a:gd name="T87" fmla="*/ 0 h 187"/>
                    <a:gd name="T88" fmla="*/ 0 w 145"/>
                    <a:gd name="T89" fmla="*/ 0 h 187"/>
                    <a:gd name="T90" fmla="*/ 0 w 145"/>
                    <a:gd name="T91" fmla="*/ 0 h 187"/>
                    <a:gd name="T92" fmla="*/ 0 w 145"/>
                    <a:gd name="T93" fmla="*/ 0 h 187"/>
                    <a:gd name="T94" fmla="*/ 0 w 145"/>
                    <a:gd name="T95" fmla="*/ 0 h 1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
                    <a:gd name="T145" fmla="*/ 0 h 187"/>
                    <a:gd name="T146" fmla="*/ 145 w 145"/>
                    <a:gd name="T147" fmla="*/ 187 h 1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 h="187">
                      <a:moveTo>
                        <a:pt x="86" y="180"/>
                      </a:moveTo>
                      <a:lnTo>
                        <a:pt x="75" y="183"/>
                      </a:lnTo>
                      <a:lnTo>
                        <a:pt x="66" y="186"/>
                      </a:lnTo>
                      <a:lnTo>
                        <a:pt x="58" y="187"/>
                      </a:lnTo>
                      <a:lnTo>
                        <a:pt x="56" y="187"/>
                      </a:lnTo>
                      <a:lnTo>
                        <a:pt x="45" y="186"/>
                      </a:lnTo>
                      <a:lnTo>
                        <a:pt x="35" y="181"/>
                      </a:lnTo>
                      <a:lnTo>
                        <a:pt x="28" y="174"/>
                      </a:lnTo>
                      <a:lnTo>
                        <a:pt x="23" y="166"/>
                      </a:lnTo>
                      <a:lnTo>
                        <a:pt x="20" y="156"/>
                      </a:lnTo>
                      <a:lnTo>
                        <a:pt x="20" y="148"/>
                      </a:lnTo>
                      <a:lnTo>
                        <a:pt x="23" y="141"/>
                      </a:lnTo>
                      <a:lnTo>
                        <a:pt x="29" y="136"/>
                      </a:lnTo>
                      <a:lnTo>
                        <a:pt x="35" y="135"/>
                      </a:lnTo>
                      <a:lnTo>
                        <a:pt x="42" y="135"/>
                      </a:lnTo>
                      <a:lnTo>
                        <a:pt x="45" y="137"/>
                      </a:lnTo>
                      <a:lnTo>
                        <a:pt x="48" y="138"/>
                      </a:lnTo>
                      <a:lnTo>
                        <a:pt x="49" y="144"/>
                      </a:lnTo>
                      <a:lnTo>
                        <a:pt x="46" y="150"/>
                      </a:lnTo>
                      <a:lnTo>
                        <a:pt x="43" y="153"/>
                      </a:lnTo>
                      <a:lnTo>
                        <a:pt x="38" y="156"/>
                      </a:lnTo>
                      <a:lnTo>
                        <a:pt x="30" y="156"/>
                      </a:lnTo>
                      <a:lnTo>
                        <a:pt x="29" y="163"/>
                      </a:lnTo>
                      <a:lnTo>
                        <a:pt x="33" y="168"/>
                      </a:lnTo>
                      <a:lnTo>
                        <a:pt x="37" y="173"/>
                      </a:lnTo>
                      <a:lnTo>
                        <a:pt x="44" y="176"/>
                      </a:lnTo>
                      <a:lnTo>
                        <a:pt x="51" y="177"/>
                      </a:lnTo>
                      <a:lnTo>
                        <a:pt x="58" y="179"/>
                      </a:lnTo>
                      <a:lnTo>
                        <a:pt x="61" y="179"/>
                      </a:lnTo>
                      <a:lnTo>
                        <a:pt x="64" y="179"/>
                      </a:lnTo>
                      <a:lnTo>
                        <a:pt x="71" y="175"/>
                      </a:lnTo>
                      <a:lnTo>
                        <a:pt x="79" y="171"/>
                      </a:lnTo>
                      <a:lnTo>
                        <a:pt x="86" y="165"/>
                      </a:lnTo>
                      <a:lnTo>
                        <a:pt x="91" y="157"/>
                      </a:lnTo>
                      <a:lnTo>
                        <a:pt x="94" y="149"/>
                      </a:lnTo>
                      <a:lnTo>
                        <a:pt x="96" y="142"/>
                      </a:lnTo>
                      <a:lnTo>
                        <a:pt x="98" y="134"/>
                      </a:lnTo>
                      <a:lnTo>
                        <a:pt x="96" y="126"/>
                      </a:lnTo>
                      <a:lnTo>
                        <a:pt x="91" y="118"/>
                      </a:lnTo>
                      <a:lnTo>
                        <a:pt x="86" y="111"/>
                      </a:lnTo>
                      <a:lnTo>
                        <a:pt x="79" y="107"/>
                      </a:lnTo>
                      <a:lnTo>
                        <a:pt x="71" y="105"/>
                      </a:lnTo>
                      <a:lnTo>
                        <a:pt x="61" y="103"/>
                      </a:lnTo>
                      <a:lnTo>
                        <a:pt x="51" y="101"/>
                      </a:lnTo>
                      <a:lnTo>
                        <a:pt x="41" y="100"/>
                      </a:lnTo>
                      <a:lnTo>
                        <a:pt x="30" y="98"/>
                      </a:lnTo>
                      <a:lnTo>
                        <a:pt x="28" y="98"/>
                      </a:lnTo>
                      <a:lnTo>
                        <a:pt x="22" y="97"/>
                      </a:lnTo>
                      <a:lnTo>
                        <a:pt x="18" y="93"/>
                      </a:lnTo>
                      <a:lnTo>
                        <a:pt x="12" y="89"/>
                      </a:lnTo>
                      <a:lnTo>
                        <a:pt x="5" y="84"/>
                      </a:lnTo>
                      <a:lnTo>
                        <a:pt x="1" y="74"/>
                      </a:lnTo>
                      <a:lnTo>
                        <a:pt x="0" y="63"/>
                      </a:lnTo>
                      <a:lnTo>
                        <a:pt x="0" y="53"/>
                      </a:lnTo>
                      <a:lnTo>
                        <a:pt x="5" y="42"/>
                      </a:lnTo>
                      <a:lnTo>
                        <a:pt x="11" y="39"/>
                      </a:lnTo>
                      <a:lnTo>
                        <a:pt x="15" y="36"/>
                      </a:lnTo>
                      <a:lnTo>
                        <a:pt x="21" y="34"/>
                      </a:lnTo>
                      <a:lnTo>
                        <a:pt x="26" y="31"/>
                      </a:lnTo>
                      <a:lnTo>
                        <a:pt x="24" y="32"/>
                      </a:lnTo>
                      <a:lnTo>
                        <a:pt x="33" y="32"/>
                      </a:lnTo>
                      <a:lnTo>
                        <a:pt x="42" y="34"/>
                      </a:lnTo>
                      <a:lnTo>
                        <a:pt x="50" y="37"/>
                      </a:lnTo>
                      <a:lnTo>
                        <a:pt x="57" y="42"/>
                      </a:lnTo>
                      <a:lnTo>
                        <a:pt x="59" y="47"/>
                      </a:lnTo>
                      <a:lnTo>
                        <a:pt x="64" y="53"/>
                      </a:lnTo>
                      <a:lnTo>
                        <a:pt x="68" y="57"/>
                      </a:lnTo>
                      <a:lnTo>
                        <a:pt x="74" y="58"/>
                      </a:lnTo>
                      <a:lnTo>
                        <a:pt x="80" y="58"/>
                      </a:lnTo>
                      <a:lnTo>
                        <a:pt x="83" y="53"/>
                      </a:lnTo>
                      <a:lnTo>
                        <a:pt x="87" y="49"/>
                      </a:lnTo>
                      <a:lnTo>
                        <a:pt x="90" y="44"/>
                      </a:lnTo>
                      <a:lnTo>
                        <a:pt x="87" y="35"/>
                      </a:lnTo>
                      <a:lnTo>
                        <a:pt x="79" y="28"/>
                      </a:lnTo>
                      <a:lnTo>
                        <a:pt x="72" y="22"/>
                      </a:lnTo>
                      <a:lnTo>
                        <a:pt x="74" y="11"/>
                      </a:lnTo>
                      <a:lnTo>
                        <a:pt x="80" y="6"/>
                      </a:lnTo>
                      <a:lnTo>
                        <a:pt x="86" y="4"/>
                      </a:lnTo>
                      <a:lnTo>
                        <a:pt x="90" y="2"/>
                      </a:lnTo>
                      <a:lnTo>
                        <a:pt x="96" y="0"/>
                      </a:lnTo>
                      <a:lnTo>
                        <a:pt x="104" y="2"/>
                      </a:lnTo>
                      <a:lnTo>
                        <a:pt x="112" y="7"/>
                      </a:lnTo>
                      <a:lnTo>
                        <a:pt x="119" y="12"/>
                      </a:lnTo>
                      <a:lnTo>
                        <a:pt x="125" y="19"/>
                      </a:lnTo>
                      <a:lnTo>
                        <a:pt x="130" y="25"/>
                      </a:lnTo>
                      <a:lnTo>
                        <a:pt x="135" y="34"/>
                      </a:lnTo>
                      <a:lnTo>
                        <a:pt x="140" y="42"/>
                      </a:lnTo>
                      <a:lnTo>
                        <a:pt x="143" y="50"/>
                      </a:lnTo>
                      <a:lnTo>
                        <a:pt x="145" y="69"/>
                      </a:lnTo>
                      <a:lnTo>
                        <a:pt x="144" y="89"/>
                      </a:lnTo>
                      <a:lnTo>
                        <a:pt x="140" y="108"/>
                      </a:lnTo>
                      <a:lnTo>
                        <a:pt x="134" y="127"/>
                      </a:lnTo>
                      <a:lnTo>
                        <a:pt x="125" y="143"/>
                      </a:lnTo>
                      <a:lnTo>
                        <a:pt x="113" y="158"/>
                      </a:lnTo>
                      <a:lnTo>
                        <a:pt x="101" y="171"/>
                      </a:lnTo>
                      <a:lnTo>
                        <a:pt x="86" y="180"/>
                      </a:lnTo>
                      <a:close/>
                    </a:path>
                  </a:pathLst>
                </a:custGeom>
                <a:solidFill>
                  <a:srgbClr val="33CC33"/>
                </a:solidFill>
                <a:ln w="9525">
                  <a:solidFill>
                    <a:srgbClr val="008000"/>
                  </a:solidFill>
                  <a:round/>
                  <a:headEnd/>
                  <a:tailEnd/>
                </a:ln>
              </p:spPr>
              <p:txBody>
                <a:bodyPr/>
                <a:lstStyle/>
                <a:p>
                  <a:endParaRPr lang="zh-CN" altLang="en-US"/>
                </a:p>
              </p:txBody>
            </p:sp>
            <p:sp>
              <p:nvSpPr>
                <p:cNvPr id="30845" name="未知">
                  <a:extLst>
                    <a:ext uri="{FF2B5EF4-FFF2-40B4-BE49-F238E27FC236}">
                      <a16:creationId xmlns:a16="http://schemas.microsoft.com/office/drawing/2014/main" id="{AB94D344-345A-4946-B643-EA5C899CE011}"/>
                    </a:ext>
                  </a:extLst>
                </p:cNvPr>
                <p:cNvSpPr>
                  <a:spLocks/>
                </p:cNvSpPr>
                <p:nvPr/>
              </p:nvSpPr>
              <p:spPr bwMode="auto">
                <a:xfrm>
                  <a:off x="338" y="201"/>
                  <a:ext cx="14" cy="40"/>
                </a:xfrm>
                <a:custGeom>
                  <a:avLst/>
                  <a:gdLst>
                    <a:gd name="T0" fmla="*/ 0 w 29"/>
                    <a:gd name="T1" fmla="*/ 0 h 81"/>
                    <a:gd name="T2" fmla="*/ 0 w 29"/>
                    <a:gd name="T3" fmla="*/ 0 h 81"/>
                    <a:gd name="T4" fmla="*/ 0 w 29"/>
                    <a:gd name="T5" fmla="*/ 0 h 81"/>
                    <a:gd name="T6" fmla="*/ 0 w 29"/>
                    <a:gd name="T7" fmla="*/ 0 h 81"/>
                    <a:gd name="T8" fmla="*/ 0 w 29"/>
                    <a:gd name="T9" fmla="*/ 0 h 81"/>
                    <a:gd name="T10" fmla="*/ 0 w 29"/>
                    <a:gd name="T11" fmla="*/ 0 h 81"/>
                    <a:gd name="T12" fmla="*/ 0 w 29"/>
                    <a:gd name="T13" fmla="*/ 0 h 81"/>
                    <a:gd name="T14" fmla="*/ 0 w 29"/>
                    <a:gd name="T15" fmla="*/ 0 h 81"/>
                    <a:gd name="T16" fmla="*/ 0 w 29"/>
                    <a:gd name="T17" fmla="*/ 0 h 81"/>
                    <a:gd name="T18" fmla="*/ 0 w 29"/>
                    <a:gd name="T19" fmla="*/ 0 h 81"/>
                    <a:gd name="T20" fmla="*/ 0 w 29"/>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81"/>
                    <a:gd name="T35" fmla="*/ 29 w 29"/>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81">
                      <a:moveTo>
                        <a:pt x="24" y="81"/>
                      </a:moveTo>
                      <a:lnTo>
                        <a:pt x="24" y="60"/>
                      </a:lnTo>
                      <a:lnTo>
                        <a:pt x="20" y="39"/>
                      </a:lnTo>
                      <a:lnTo>
                        <a:pt x="12" y="21"/>
                      </a:lnTo>
                      <a:lnTo>
                        <a:pt x="0" y="6"/>
                      </a:lnTo>
                      <a:lnTo>
                        <a:pt x="5" y="0"/>
                      </a:lnTo>
                      <a:lnTo>
                        <a:pt x="16" y="8"/>
                      </a:lnTo>
                      <a:lnTo>
                        <a:pt x="23" y="22"/>
                      </a:lnTo>
                      <a:lnTo>
                        <a:pt x="27" y="38"/>
                      </a:lnTo>
                      <a:lnTo>
                        <a:pt x="29" y="54"/>
                      </a:lnTo>
                      <a:lnTo>
                        <a:pt x="24" y="81"/>
                      </a:lnTo>
                      <a:close/>
                    </a:path>
                  </a:pathLst>
                </a:custGeom>
                <a:solidFill>
                  <a:srgbClr val="33CC33"/>
                </a:solidFill>
                <a:ln w="9525">
                  <a:solidFill>
                    <a:srgbClr val="008000"/>
                  </a:solidFill>
                  <a:round/>
                  <a:headEnd/>
                  <a:tailEnd/>
                </a:ln>
              </p:spPr>
              <p:txBody>
                <a:bodyPr/>
                <a:lstStyle/>
                <a:p>
                  <a:endParaRPr lang="zh-CN" altLang="en-US"/>
                </a:p>
              </p:txBody>
            </p:sp>
            <p:sp>
              <p:nvSpPr>
                <p:cNvPr id="30846" name="未知">
                  <a:extLst>
                    <a:ext uri="{FF2B5EF4-FFF2-40B4-BE49-F238E27FC236}">
                      <a16:creationId xmlns:a16="http://schemas.microsoft.com/office/drawing/2014/main" id="{1F23E14E-F63D-4F08-A13F-46E51972C727}"/>
                    </a:ext>
                  </a:extLst>
                </p:cNvPr>
                <p:cNvSpPr>
                  <a:spLocks/>
                </p:cNvSpPr>
                <p:nvPr/>
              </p:nvSpPr>
              <p:spPr bwMode="auto">
                <a:xfrm>
                  <a:off x="216" y="45"/>
                  <a:ext cx="83" cy="99"/>
                </a:xfrm>
                <a:custGeom>
                  <a:avLst/>
                  <a:gdLst>
                    <a:gd name="T0" fmla="*/ 0 w 167"/>
                    <a:gd name="T1" fmla="*/ 0 h 199"/>
                    <a:gd name="T2" fmla="*/ 0 w 167"/>
                    <a:gd name="T3" fmla="*/ 0 h 199"/>
                    <a:gd name="T4" fmla="*/ 0 w 167"/>
                    <a:gd name="T5" fmla="*/ 0 h 199"/>
                    <a:gd name="T6" fmla="*/ 0 w 167"/>
                    <a:gd name="T7" fmla="*/ 0 h 199"/>
                    <a:gd name="T8" fmla="*/ 0 w 167"/>
                    <a:gd name="T9" fmla="*/ 0 h 199"/>
                    <a:gd name="T10" fmla="*/ 0 w 167"/>
                    <a:gd name="T11" fmla="*/ 0 h 199"/>
                    <a:gd name="T12" fmla="*/ 0 w 167"/>
                    <a:gd name="T13" fmla="*/ 0 h 199"/>
                    <a:gd name="T14" fmla="*/ 0 w 167"/>
                    <a:gd name="T15" fmla="*/ 0 h 199"/>
                    <a:gd name="T16" fmla="*/ 0 w 167"/>
                    <a:gd name="T17" fmla="*/ 0 h 199"/>
                    <a:gd name="T18" fmla="*/ 0 w 167"/>
                    <a:gd name="T19" fmla="*/ 0 h 199"/>
                    <a:gd name="T20" fmla="*/ 0 w 167"/>
                    <a:gd name="T21" fmla="*/ 0 h 199"/>
                    <a:gd name="T22" fmla="*/ 0 w 167"/>
                    <a:gd name="T23" fmla="*/ 0 h 199"/>
                    <a:gd name="T24" fmla="*/ 0 w 167"/>
                    <a:gd name="T25" fmla="*/ 0 h 199"/>
                    <a:gd name="T26" fmla="*/ 0 w 167"/>
                    <a:gd name="T27" fmla="*/ 0 h 199"/>
                    <a:gd name="T28" fmla="*/ 0 w 167"/>
                    <a:gd name="T29" fmla="*/ 0 h 199"/>
                    <a:gd name="T30" fmla="*/ 0 w 167"/>
                    <a:gd name="T31" fmla="*/ 0 h 199"/>
                    <a:gd name="T32" fmla="*/ 0 w 167"/>
                    <a:gd name="T33" fmla="*/ 0 h 199"/>
                    <a:gd name="T34" fmla="*/ 0 w 167"/>
                    <a:gd name="T35" fmla="*/ 0 h 199"/>
                    <a:gd name="T36" fmla="*/ 0 w 167"/>
                    <a:gd name="T37" fmla="*/ 0 h 199"/>
                    <a:gd name="T38" fmla="*/ 0 w 167"/>
                    <a:gd name="T39" fmla="*/ 0 h 199"/>
                    <a:gd name="T40" fmla="*/ 0 w 167"/>
                    <a:gd name="T41" fmla="*/ 0 h 199"/>
                    <a:gd name="T42" fmla="*/ 0 w 167"/>
                    <a:gd name="T43" fmla="*/ 0 h 199"/>
                    <a:gd name="T44" fmla="*/ 0 w 167"/>
                    <a:gd name="T45" fmla="*/ 0 h 199"/>
                    <a:gd name="T46" fmla="*/ 0 w 167"/>
                    <a:gd name="T47" fmla="*/ 0 h 199"/>
                    <a:gd name="T48" fmla="*/ 0 w 167"/>
                    <a:gd name="T49" fmla="*/ 0 h 199"/>
                    <a:gd name="T50" fmla="*/ 0 w 167"/>
                    <a:gd name="T51" fmla="*/ 0 h 199"/>
                    <a:gd name="T52" fmla="*/ 0 w 167"/>
                    <a:gd name="T53" fmla="*/ 0 h 199"/>
                    <a:gd name="T54" fmla="*/ 0 w 167"/>
                    <a:gd name="T55" fmla="*/ 0 h 199"/>
                    <a:gd name="T56" fmla="*/ 0 w 167"/>
                    <a:gd name="T57" fmla="*/ 0 h 199"/>
                    <a:gd name="T58" fmla="*/ 0 w 167"/>
                    <a:gd name="T59" fmla="*/ 0 h 199"/>
                    <a:gd name="T60" fmla="*/ 0 w 167"/>
                    <a:gd name="T61" fmla="*/ 0 h 199"/>
                    <a:gd name="T62" fmla="*/ 0 w 167"/>
                    <a:gd name="T63" fmla="*/ 0 h 199"/>
                    <a:gd name="T64" fmla="*/ 0 w 167"/>
                    <a:gd name="T65" fmla="*/ 0 h 199"/>
                    <a:gd name="T66" fmla="*/ 0 w 167"/>
                    <a:gd name="T67" fmla="*/ 0 h 199"/>
                    <a:gd name="T68" fmla="*/ 0 w 167"/>
                    <a:gd name="T69" fmla="*/ 0 h 199"/>
                    <a:gd name="T70" fmla="*/ 0 w 167"/>
                    <a:gd name="T71" fmla="*/ 0 h 199"/>
                    <a:gd name="T72" fmla="*/ 0 w 167"/>
                    <a:gd name="T73" fmla="*/ 0 h 199"/>
                    <a:gd name="T74" fmla="*/ 0 w 167"/>
                    <a:gd name="T75" fmla="*/ 0 h 199"/>
                    <a:gd name="T76" fmla="*/ 0 w 167"/>
                    <a:gd name="T77" fmla="*/ 0 h 199"/>
                    <a:gd name="T78" fmla="*/ 0 w 167"/>
                    <a:gd name="T79" fmla="*/ 0 h 199"/>
                    <a:gd name="T80" fmla="*/ 0 w 167"/>
                    <a:gd name="T81" fmla="*/ 0 h 199"/>
                    <a:gd name="T82" fmla="*/ 0 w 167"/>
                    <a:gd name="T83" fmla="*/ 0 h 199"/>
                    <a:gd name="T84" fmla="*/ 0 w 167"/>
                    <a:gd name="T85" fmla="*/ 0 h 199"/>
                    <a:gd name="T86" fmla="*/ 0 w 167"/>
                    <a:gd name="T87" fmla="*/ 0 h 199"/>
                    <a:gd name="T88" fmla="*/ 0 w 167"/>
                    <a:gd name="T89" fmla="*/ 0 h 199"/>
                    <a:gd name="T90" fmla="*/ 0 w 167"/>
                    <a:gd name="T91" fmla="*/ 0 h 19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7"/>
                    <a:gd name="T139" fmla="*/ 0 h 199"/>
                    <a:gd name="T140" fmla="*/ 167 w 167"/>
                    <a:gd name="T141" fmla="*/ 199 h 19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7" h="199">
                      <a:moveTo>
                        <a:pt x="144" y="143"/>
                      </a:moveTo>
                      <a:lnTo>
                        <a:pt x="137" y="143"/>
                      </a:lnTo>
                      <a:lnTo>
                        <a:pt x="132" y="140"/>
                      </a:lnTo>
                      <a:lnTo>
                        <a:pt x="127" y="136"/>
                      </a:lnTo>
                      <a:lnTo>
                        <a:pt x="120" y="137"/>
                      </a:lnTo>
                      <a:lnTo>
                        <a:pt x="115" y="140"/>
                      </a:lnTo>
                      <a:lnTo>
                        <a:pt x="112" y="143"/>
                      </a:lnTo>
                      <a:lnTo>
                        <a:pt x="110" y="148"/>
                      </a:lnTo>
                      <a:lnTo>
                        <a:pt x="112" y="153"/>
                      </a:lnTo>
                      <a:lnTo>
                        <a:pt x="117" y="161"/>
                      </a:lnTo>
                      <a:lnTo>
                        <a:pt x="125" y="164"/>
                      </a:lnTo>
                      <a:lnTo>
                        <a:pt x="132" y="166"/>
                      </a:lnTo>
                      <a:lnTo>
                        <a:pt x="135" y="174"/>
                      </a:lnTo>
                      <a:lnTo>
                        <a:pt x="131" y="182"/>
                      </a:lnTo>
                      <a:lnTo>
                        <a:pt x="128" y="188"/>
                      </a:lnTo>
                      <a:lnTo>
                        <a:pt x="124" y="191"/>
                      </a:lnTo>
                      <a:lnTo>
                        <a:pt x="120" y="195"/>
                      </a:lnTo>
                      <a:lnTo>
                        <a:pt x="115" y="196"/>
                      </a:lnTo>
                      <a:lnTo>
                        <a:pt x="109" y="198"/>
                      </a:lnTo>
                      <a:lnTo>
                        <a:pt x="103" y="198"/>
                      </a:lnTo>
                      <a:lnTo>
                        <a:pt x="97" y="199"/>
                      </a:lnTo>
                      <a:lnTo>
                        <a:pt x="86" y="198"/>
                      </a:lnTo>
                      <a:lnTo>
                        <a:pt x="70" y="191"/>
                      </a:lnTo>
                      <a:lnTo>
                        <a:pt x="56" y="182"/>
                      </a:lnTo>
                      <a:lnTo>
                        <a:pt x="44" y="171"/>
                      </a:lnTo>
                      <a:lnTo>
                        <a:pt x="32" y="157"/>
                      </a:lnTo>
                      <a:lnTo>
                        <a:pt x="22" y="142"/>
                      </a:lnTo>
                      <a:lnTo>
                        <a:pt x="12" y="126"/>
                      </a:lnTo>
                      <a:lnTo>
                        <a:pt x="6" y="110"/>
                      </a:lnTo>
                      <a:lnTo>
                        <a:pt x="1" y="91"/>
                      </a:lnTo>
                      <a:lnTo>
                        <a:pt x="0" y="67"/>
                      </a:lnTo>
                      <a:lnTo>
                        <a:pt x="3" y="42"/>
                      </a:lnTo>
                      <a:lnTo>
                        <a:pt x="11" y="20"/>
                      </a:lnTo>
                      <a:lnTo>
                        <a:pt x="26" y="5"/>
                      </a:lnTo>
                      <a:lnTo>
                        <a:pt x="32" y="2"/>
                      </a:lnTo>
                      <a:lnTo>
                        <a:pt x="38" y="1"/>
                      </a:lnTo>
                      <a:lnTo>
                        <a:pt x="45" y="0"/>
                      </a:lnTo>
                      <a:lnTo>
                        <a:pt x="50" y="0"/>
                      </a:lnTo>
                      <a:lnTo>
                        <a:pt x="56" y="1"/>
                      </a:lnTo>
                      <a:lnTo>
                        <a:pt x="62" y="2"/>
                      </a:lnTo>
                      <a:lnTo>
                        <a:pt x="65" y="5"/>
                      </a:lnTo>
                      <a:lnTo>
                        <a:pt x="69" y="7"/>
                      </a:lnTo>
                      <a:lnTo>
                        <a:pt x="72" y="13"/>
                      </a:lnTo>
                      <a:lnTo>
                        <a:pt x="76" y="17"/>
                      </a:lnTo>
                      <a:lnTo>
                        <a:pt x="77" y="24"/>
                      </a:lnTo>
                      <a:lnTo>
                        <a:pt x="76" y="31"/>
                      </a:lnTo>
                      <a:lnTo>
                        <a:pt x="71" y="36"/>
                      </a:lnTo>
                      <a:lnTo>
                        <a:pt x="67" y="38"/>
                      </a:lnTo>
                      <a:lnTo>
                        <a:pt x="61" y="39"/>
                      </a:lnTo>
                      <a:lnTo>
                        <a:pt x="56" y="43"/>
                      </a:lnTo>
                      <a:lnTo>
                        <a:pt x="54" y="40"/>
                      </a:lnTo>
                      <a:lnTo>
                        <a:pt x="53" y="35"/>
                      </a:lnTo>
                      <a:lnTo>
                        <a:pt x="53" y="30"/>
                      </a:lnTo>
                      <a:lnTo>
                        <a:pt x="55" y="28"/>
                      </a:lnTo>
                      <a:lnTo>
                        <a:pt x="68" y="28"/>
                      </a:lnTo>
                      <a:lnTo>
                        <a:pt x="69" y="20"/>
                      </a:lnTo>
                      <a:lnTo>
                        <a:pt x="68" y="15"/>
                      </a:lnTo>
                      <a:lnTo>
                        <a:pt x="63" y="12"/>
                      </a:lnTo>
                      <a:lnTo>
                        <a:pt x="56" y="9"/>
                      </a:lnTo>
                      <a:lnTo>
                        <a:pt x="53" y="9"/>
                      </a:lnTo>
                      <a:lnTo>
                        <a:pt x="48" y="8"/>
                      </a:lnTo>
                      <a:lnTo>
                        <a:pt x="45" y="8"/>
                      </a:lnTo>
                      <a:lnTo>
                        <a:pt x="42" y="8"/>
                      </a:lnTo>
                      <a:lnTo>
                        <a:pt x="33" y="12"/>
                      </a:lnTo>
                      <a:lnTo>
                        <a:pt x="26" y="17"/>
                      </a:lnTo>
                      <a:lnTo>
                        <a:pt x="22" y="27"/>
                      </a:lnTo>
                      <a:lnTo>
                        <a:pt x="18" y="37"/>
                      </a:lnTo>
                      <a:lnTo>
                        <a:pt x="17" y="47"/>
                      </a:lnTo>
                      <a:lnTo>
                        <a:pt x="21" y="58"/>
                      </a:lnTo>
                      <a:lnTo>
                        <a:pt x="26" y="66"/>
                      </a:lnTo>
                      <a:lnTo>
                        <a:pt x="33" y="73"/>
                      </a:lnTo>
                      <a:lnTo>
                        <a:pt x="45" y="77"/>
                      </a:lnTo>
                      <a:lnTo>
                        <a:pt x="56" y="80"/>
                      </a:lnTo>
                      <a:lnTo>
                        <a:pt x="69" y="81"/>
                      </a:lnTo>
                      <a:lnTo>
                        <a:pt x="80" y="81"/>
                      </a:lnTo>
                      <a:lnTo>
                        <a:pt x="93" y="80"/>
                      </a:lnTo>
                      <a:lnTo>
                        <a:pt x="105" y="78"/>
                      </a:lnTo>
                      <a:lnTo>
                        <a:pt x="116" y="77"/>
                      </a:lnTo>
                      <a:lnTo>
                        <a:pt x="128" y="75"/>
                      </a:lnTo>
                      <a:lnTo>
                        <a:pt x="137" y="74"/>
                      </a:lnTo>
                      <a:lnTo>
                        <a:pt x="145" y="76"/>
                      </a:lnTo>
                      <a:lnTo>
                        <a:pt x="152" y="80"/>
                      </a:lnTo>
                      <a:lnTo>
                        <a:pt x="158" y="85"/>
                      </a:lnTo>
                      <a:lnTo>
                        <a:pt x="161" y="91"/>
                      </a:lnTo>
                      <a:lnTo>
                        <a:pt x="163" y="97"/>
                      </a:lnTo>
                      <a:lnTo>
                        <a:pt x="165" y="104"/>
                      </a:lnTo>
                      <a:lnTo>
                        <a:pt x="167" y="111"/>
                      </a:lnTo>
                      <a:lnTo>
                        <a:pt x="166" y="122"/>
                      </a:lnTo>
                      <a:lnTo>
                        <a:pt x="160" y="130"/>
                      </a:lnTo>
                      <a:lnTo>
                        <a:pt x="152" y="137"/>
                      </a:lnTo>
                      <a:lnTo>
                        <a:pt x="144" y="143"/>
                      </a:lnTo>
                      <a:close/>
                    </a:path>
                  </a:pathLst>
                </a:custGeom>
                <a:solidFill>
                  <a:srgbClr val="33CC33"/>
                </a:solidFill>
                <a:ln w="9525">
                  <a:solidFill>
                    <a:srgbClr val="008000"/>
                  </a:solidFill>
                  <a:round/>
                  <a:headEnd/>
                  <a:tailEnd/>
                </a:ln>
              </p:spPr>
              <p:txBody>
                <a:bodyPr/>
                <a:lstStyle/>
                <a:p>
                  <a:endParaRPr lang="zh-CN" altLang="en-US"/>
                </a:p>
              </p:txBody>
            </p:sp>
            <p:sp>
              <p:nvSpPr>
                <p:cNvPr id="30847" name="未知">
                  <a:extLst>
                    <a:ext uri="{FF2B5EF4-FFF2-40B4-BE49-F238E27FC236}">
                      <a16:creationId xmlns:a16="http://schemas.microsoft.com/office/drawing/2014/main" id="{8602AD50-C4C9-4A69-B415-C7E3B5C69228}"/>
                    </a:ext>
                  </a:extLst>
                </p:cNvPr>
                <p:cNvSpPr>
                  <a:spLocks/>
                </p:cNvSpPr>
                <p:nvPr/>
              </p:nvSpPr>
              <p:spPr bwMode="auto">
                <a:xfrm>
                  <a:off x="234" y="100"/>
                  <a:ext cx="34" cy="16"/>
                </a:xfrm>
                <a:custGeom>
                  <a:avLst/>
                  <a:gdLst>
                    <a:gd name="T0" fmla="*/ 1 w 66"/>
                    <a:gd name="T1" fmla="*/ 1 h 31"/>
                    <a:gd name="T2" fmla="*/ 1 w 66"/>
                    <a:gd name="T3" fmla="*/ 1 h 31"/>
                    <a:gd name="T4" fmla="*/ 1 w 66"/>
                    <a:gd name="T5" fmla="*/ 1 h 31"/>
                    <a:gd name="T6" fmla="*/ 1 w 66"/>
                    <a:gd name="T7" fmla="*/ 1 h 31"/>
                    <a:gd name="T8" fmla="*/ 1 w 66"/>
                    <a:gd name="T9" fmla="*/ 1 h 31"/>
                    <a:gd name="T10" fmla="*/ 1 w 66"/>
                    <a:gd name="T11" fmla="*/ 1 h 31"/>
                    <a:gd name="T12" fmla="*/ 1 w 66"/>
                    <a:gd name="T13" fmla="*/ 1 h 31"/>
                    <a:gd name="T14" fmla="*/ 1 w 66"/>
                    <a:gd name="T15" fmla="*/ 1 h 31"/>
                    <a:gd name="T16" fmla="*/ 1 w 66"/>
                    <a:gd name="T17" fmla="*/ 1 h 31"/>
                    <a:gd name="T18" fmla="*/ 1 w 66"/>
                    <a:gd name="T19" fmla="*/ 1 h 31"/>
                    <a:gd name="T20" fmla="*/ 1 w 66"/>
                    <a:gd name="T21" fmla="*/ 1 h 31"/>
                    <a:gd name="T22" fmla="*/ 1 w 66"/>
                    <a:gd name="T23" fmla="*/ 1 h 31"/>
                    <a:gd name="T24" fmla="*/ 0 w 66"/>
                    <a:gd name="T25" fmla="*/ 0 h 31"/>
                    <a:gd name="T26" fmla="*/ 1 w 66"/>
                    <a:gd name="T27" fmla="*/ 1 h 31"/>
                    <a:gd name="T28" fmla="*/ 1 w 66"/>
                    <a:gd name="T29" fmla="*/ 1 h 31"/>
                    <a:gd name="T30" fmla="*/ 1 w 66"/>
                    <a:gd name="T31" fmla="*/ 1 h 31"/>
                    <a:gd name="T32" fmla="*/ 1 w 66"/>
                    <a:gd name="T33" fmla="*/ 1 h 31"/>
                    <a:gd name="T34" fmla="*/ 1 w 66"/>
                    <a:gd name="T35" fmla="*/ 1 h 31"/>
                    <a:gd name="T36" fmla="*/ 1 w 66"/>
                    <a:gd name="T37" fmla="*/ 1 h 31"/>
                    <a:gd name="T38" fmla="*/ 1 w 66"/>
                    <a:gd name="T39" fmla="*/ 1 h 31"/>
                    <a:gd name="T40" fmla="*/ 1 w 66"/>
                    <a:gd name="T41" fmla="*/ 1 h 31"/>
                    <a:gd name="T42" fmla="*/ 1 w 66"/>
                    <a:gd name="T43" fmla="*/ 1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31"/>
                    <a:gd name="T68" fmla="*/ 66 w 66"/>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31">
                      <a:moveTo>
                        <a:pt x="65" y="30"/>
                      </a:moveTo>
                      <a:lnTo>
                        <a:pt x="60" y="31"/>
                      </a:lnTo>
                      <a:lnTo>
                        <a:pt x="53" y="31"/>
                      </a:lnTo>
                      <a:lnTo>
                        <a:pt x="47" y="30"/>
                      </a:lnTo>
                      <a:lnTo>
                        <a:pt x="41" y="28"/>
                      </a:lnTo>
                      <a:lnTo>
                        <a:pt x="37" y="25"/>
                      </a:lnTo>
                      <a:lnTo>
                        <a:pt x="31" y="23"/>
                      </a:lnTo>
                      <a:lnTo>
                        <a:pt x="26" y="21"/>
                      </a:lnTo>
                      <a:lnTo>
                        <a:pt x="20" y="19"/>
                      </a:lnTo>
                      <a:lnTo>
                        <a:pt x="15" y="15"/>
                      </a:lnTo>
                      <a:lnTo>
                        <a:pt x="9" y="10"/>
                      </a:lnTo>
                      <a:lnTo>
                        <a:pt x="4" y="6"/>
                      </a:lnTo>
                      <a:lnTo>
                        <a:pt x="0" y="0"/>
                      </a:lnTo>
                      <a:lnTo>
                        <a:pt x="5" y="3"/>
                      </a:lnTo>
                      <a:lnTo>
                        <a:pt x="12" y="7"/>
                      </a:lnTo>
                      <a:lnTo>
                        <a:pt x="20" y="10"/>
                      </a:lnTo>
                      <a:lnTo>
                        <a:pt x="28" y="14"/>
                      </a:lnTo>
                      <a:lnTo>
                        <a:pt x="38" y="17"/>
                      </a:lnTo>
                      <a:lnTo>
                        <a:pt x="48" y="21"/>
                      </a:lnTo>
                      <a:lnTo>
                        <a:pt x="57" y="23"/>
                      </a:lnTo>
                      <a:lnTo>
                        <a:pt x="66" y="24"/>
                      </a:lnTo>
                      <a:lnTo>
                        <a:pt x="65" y="30"/>
                      </a:lnTo>
                      <a:close/>
                    </a:path>
                  </a:pathLst>
                </a:custGeom>
                <a:solidFill>
                  <a:srgbClr val="33CC33"/>
                </a:solidFill>
                <a:ln w="9525">
                  <a:solidFill>
                    <a:srgbClr val="008000"/>
                  </a:solidFill>
                  <a:round/>
                  <a:headEnd/>
                  <a:tailEnd/>
                </a:ln>
              </p:spPr>
              <p:txBody>
                <a:bodyPr/>
                <a:lstStyle/>
                <a:p>
                  <a:endParaRPr lang="zh-CN" altLang="en-US"/>
                </a:p>
              </p:txBody>
            </p:sp>
            <p:sp>
              <p:nvSpPr>
                <p:cNvPr id="30848" name="未知">
                  <a:extLst>
                    <a:ext uri="{FF2B5EF4-FFF2-40B4-BE49-F238E27FC236}">
                      <a16:creationId xmlns:a16="http://schemas.microsoft.com/office/drawing/2014/main" id="{BC87A190-1401-459B-8E2A-829D058E8F46}"/>
                    </a:ext>
                  </a:extLst>
                </p:cNvPr>
                <p:cNvSpPr>
                  <a:spLocks/>
                </p:cNvSpPr>
                <p:nvPr/>
              </p:nvSpPr>
              <p:spPr bwMode="auto">
                <a:xfrm>
                  <a:off x="224" y="86"/>
                  <a:ext cx="6" cy="11"/>
                </a:xfrm>
                <a:custGeom>
                  <a:avLst/>
                  <a:gdLst>
                    <a:gd name="T0" fmla="*/ 0 w 13"/>
                    <a:gd name="T1" fmla="*/ 1 h 22"/>
                    <a:gd name="T2" fmla="*/ 0 w 13"/>
                    <a:gd name="T3" fmla="*/ 1 h 22"/>
                    <a:gd name="T4" fmla="*/ 0 w 13"/>
                    <a:gd name="T5" fmla="*/ 1 h 22"/>
                    <a:gd name="T6" fmla="*/ 0 w 13"/>
                    <a:gd name="T7" fmla="*/ 1 h 22"/>
                    <a:gd name="T8" fmla="*/ 0 w 13"/>
                    <a:gd name="T9" fmla="*/ 0 h 22"/>
                    <a:gd name="T10" fmla="*/ 0 w 13"/>
                    <a:gd name="T11" fmla="*/ 1 h 22"/>
                    <a:gd name="T12" fmla="*/ 0 w 13"/>
                    <a:gd name="T13" fmla="*/ 1 h 22"/>
                    <a:gd name="T14" fmla="*/ 0 w 13"/>
                    <a:gd name="T15" fmla="*/ 1 h 22"/>
                    <a:gd name="T16" fmla="*/ 0 w 13"/>
                    <a:gd name="T17" fmla="*/ 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22"/>
                    <a:gd name="T29" fmla="*/ 13 w 13"/>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22">
                      <a:moveTo>
                        <a:pt x="13" y="22"/>
                      </a:moveTo>
                      <a:lnTo>
                        <a:pt x="10" y="16"/>
                      </a:lnTo>
                      <a:lnTo>
                        <a:pt x="7" y="10"/>
                      </a:lnTo>
                      <a:lnTo>
                        <a:pt x="2" y="6"/>
                      </a:lnTo>
                      <a:lnTo>
                        <a:pt x="0" y="0"/>
                      </a:lnTo>
                      <a:lnTo>
                        <a:pt x="6" y="4"/>
                      </a:lnTo>
                      <a:lnTo>
                        <a:pt x="10" y="9"/>
                      </a:lnTo>
                      <a:lnTo>
                        <a:pt x="13" y="16"/>
                      </a:lnTo>
                      <a:lnTo>
                        <a:pt x="13" y="22"/>
                      </a:lnTo>
                      <a:close/>
                    </a:path>
                  </a:pathLst>
                </a:custGeom>
                <a:solidFill>
                  <a:srgbClr val="33CC33"/>
                </a:solidFill>
                <a:ln w="9525">
                  <a:solidFill>
                    <a:srgbClr val="008000"/>
                  </a:solidFill>
                  <a:round/>
                  <a:headEnd/>
                  <a:tailEnd/>
                </a:ln>
              </p:spPr>
              <p:txBody>
                <a:bodyPr/>
                <a:lstStyle/>
                <a:p>
                  <a:endParaRPr lang="zh-CN" altLang="en-US"/>
                </a:p>
              </p:txBody>
            </p:sp>
            <p:sp>
              <p:nvSpPr>
                <p:cNvPr id="30849" name="未知">
                  <a:extLst>
                    <a:ext uri="{FF2B5EF4-FFF2-40B4-BE49-F238E27FC236}">
                      <a16:creationId xmlns:a16="http://schemas.microsoft.com/office/drawing/2014/main" id="{2508218A-B64F-401E-BA68-48B982C2CA40}"/>
                    </a:ext>
                  </a:extLst>
                </p:cNvPr>
                <p:cNvSpPr>
                  <a:spLocks/>
                </p:cNvSpPr>
                <p:nvPr/>
              </p:nvSpPr>
              <p:spPr bwMode="auto">
                <a:xfrm>
                  <a:off x="283" y="56"/>
                  <a:ext cx="141" cy="161"/>
                </a:xfrm>
                <a:custGeom>
                  <a:avLst/>
                  <a:gdLst>
                    <a:gd name="T0" fmla="*/ 1 w 281"/>
                    <a:gd name="T1" fmla="*/ 1 h 322"/>
                    <a:gd name="T2" fmla="*/ 1 w 281"/>
                    <a:gd name="T3" fmla="*/ 1 h 322"/>
                    <a:gd name="T4" fmla="*/ 1 w 281"/>
                    <a:gd name="T5" fmla="*/ 1 h 322"/>
                    <a:gd name="T6" fmla="*/ 1 w 281"/>
                    <a:gd name="T7" fmla="*/ 1 h 322"/>
                    <a:gd name="T8" fmla="*/ 1 w 281"/>
                    <a:gd name="T9" fmla="*/ 1 h 322"/>
                    <a:gd name="T10" fmla="*/ 1 w 281"/>
                    <a:gd name="T11" fmla="*/ 1 h 322"/>
                    <a:gd name="T12" fmla="*/ 1 w 281"/>
                    <a:gd name="T13" fmla="*/ 1 h 322"/>
                    <a:gd name="T14" fmla="*/ 1 w 281"/>
                    <a:gd name="T15" fmla="*/ 1 h 322"/>
                    <a:gd name="T16" fmla="*/ 1 w 281"/>
                    <a:gd name="T17" fmla="*/ 1 h 322"/>
                    <a:gd name="T18" fmla="*/ 1 w 281"/>
                    <a:gd name="T19" fmla="*/ 1 h 322"/>
                    <a:gd name="T20" fmla="*/ 1 w 281"/>
                    <a:gd name="T21" fmla="*/ 1 h 322"/>
                    <a:gd name="T22" fmla="*/ 1 w 281"/>
                    <a:gd name="T23" fmla="*/ 1 h 322"/>
                    <a:gd name="T24" fmla="*/ 1 w 281"/>
                    <a:gd name="T25" fmla="*/ 1 h 322"/>
                    <a:gd name="T26" fmla="*/ 1 w 281"/>
                    <a:gd name="T27" fmla="*/ 1 h 322"/>
                    <a:gd name="T28" fmla="*/ 1 w 281"/>
                    <a:gd name="T29" fmla="*/ 1 h 322"/>
                    <a:gd name="T30" fmla="*/ 1 w 281"/>
                    <a:gd name="T31" fmla="*/ 1 h 322"/>
                    <a:gd name="T32" fmla="*/ 1 w 281"/>
                    <a:gd name="T33" fmla="*/ 1 h 322"/>
                    <a:gd name="T34" fmla="*/ 1 w 281"/>
                    <a:gd name="T35" fmla="*/ 1 h 322"/>
                    <a:gd name="T36" fmla="*/ 1 w 281"/>
                    <a:gd name="T37" fmla="*/ 1 h 322"/>
                    <a:gd name="T38" fmla="*/ 1 w 281"/>
                    <a:gd name="T39" fmla="*/ 2 h 322"/>
                    <a:gd name="T40" fmla="*/ 1 w 281"/>
                    <a:gd name="T41" fmla="*/ 1 h 322"/>
                    <a:gd name="T42" fmla="*/ 1 w 281"/>
                    <a:gd name="T43" fmla="*/ 1 h 322"/>
                    <a:gd name="T44" fmla="*/ 1 w 281"/>
                    <a:gd name="T45" fmla="*/ 1 h 322"/>
                    <a:gd name="T46" fmla="*/ 1 w 281"/>
                    <a:gd name="T47" fmla="*/ 1 h 322"/>
                    <a:gd name="T48" fmla="*/ 1 w 281"/>
                    <a:gd name="T49" fmla="*/ 1 h 322"/>
                    <a:gd name="T50" fmla="*/ 1 w 281"/>
                    <a:gd name="T51" fmla="*/ 1 h 322"/>
                    <a:gd name="T52" fmla="*/ 1 w 281"/>
                    <a:gd name="T53" fmla="*/ 1 h 322"/>
                    <a:gd name="T54" fmla="*/ 1 w 281"/>
                    <a:gd name="T55" fmla="*/ 1 h 322"/>
                    <a:gd name="T56" fmla="*/ 1 w 281"/>
                    <a:gd name="T57" fmla="*/ 1 h 322"/>
                    <a:gd name="T58" fmla="*/ 1 w 281"/>
                    <a:gd name="T59" fmla="*/ 2 h 322"/>
                    <a:gd name="T60" fmla="*/ 1 w 281"/>
                    <a:gd name="T61" fmla="*/ 2 h 322"/>
                    <a:gd name="T62" fmla="*/ 1 w 281"/>
                    <a:gd name="T63" fmla="*/ 1 h 322"/>
                    <a:gd name="T64" fmla="*/ 1 w 281"/>
                    <a:gd name="T65" fmla="*/ 1 h 322"/>
                    <a:gd name="T66" fmla="*/ 1 w 281"/>
                    <a:gd name="T67" fmla="*/ 1 h 322"/>
                    <a:gd name="T68" fmla="*/ 1 w 281"/>
                    <a:gd name="T69" fmla="*/ 1 h 322"/>
                    <a:gd name="T70" fmla="*/ 1 w 281"/>
                    <a:gd name="T71" fmla="*/ 1 h 322"/>
                    <a:gd name="T72" fmla="*/ 1 w 281"/>
                    <a:gd name="T73" fmla="*/ 1 h 322"/>
                    <a:gd name="T74" fmla="*/ 2 w 281"/>
                    <a:gd name="T75" fmla="*/ 1 h 322"/>
                    <a:gd name="T76" fmla="*/ 2 w 281"/>
                    <a:gd name="T77" fmla="*/ 1 h 322"/>
                    <a:gd name="T78" fmla="*/ 2 w 281"/>
                    <a:gd name="T79" fmla="*/ 1 h 322"/>
                    <a:gd name="T80" fmla="*/ 1 w 281"/>
                    <a:gd name="T81" fmla="*/ 1 h 322"/>
                    <a:gd name="T82" fmla="*/ 1 w 281"/>
                    <a:gd name="T83" fmla="*/ 1 h 322"/>
                    <a:gd name="T84" fmla="*/ 1 w 281"/>
                    <a:gd name="T85" fmla="*/ 1 h 322"/>
                    <a:gd name="T86" fmla="*/ 1 w 281"/>
                    <a:gd name="T87" fmla="*/ 1 h 322"/>
                    <a:gd name="T88" fmla="*/ 1 w 281"/>
                    <a:gd name="T89" fmla="*/ 1 h 322"/>
                    <a:gd name="T90" fmla="*/ 1 w 281"/>
                    <a:gd name="T91" fmla="*/ 1 h 322"/>
                    <a:gd name="T92" fmla="*/ 1 w 281"/>
                    <a:gd name="T93" fmla="*/ 1 h 322"/>
                    <a:gd name="T94" fmla="*/ 1 w 281"/>
                    <a:gd name="T95" fmla="*/ 1 h 322"/>
                    <a:gd name="T96" fmla="*/ 1 w 281"/>
                    <a:gd name="T97" fmla="*/ 1 h 322"/>
                    <a:gd name="T98" fmla="*/ 1 w 281"/>
                    <a:gd name="T99" fmla="*/ 1 h 322"/>
                    <a:gd name="T100" fmla="*/ 1 w 281"/>
                    <a:gd name="T101" fmla="*/ 1 h 322"/>
                    <a:gd name="T102" fmla="*/ 1 w 281"/>
                    <a:gd name="T103" fmla="*/ 1 h 322"/>
                    <a:gd name="T104" fmla="*/ 1 w 281"/>
                    <a:gd name="T105" fmla="*/ 1 h 322"/>
                    <a:gd name="T106" fmla="*/ 1 w 281"/>
                    <a:gd name="T107" fmla="*/ 1 h 322"/>
                    <a:gd name="T108" fmla="*/ 1 w 281"/>
                    <a:gd name="T109" fmla="*/ 1 h 322"/>
                    <a:gd name="T110" fmla="*/ 1 w 281"/>
                    <a:gd name="T111" fmla="*/ 1 h 3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1"/>
                    <a:gd name="T169" fmla="*/ 0 h 322"/>
                    <a:gd name="T170" fmla="*/ 281 w 281"/>
                    <a:gd name="T171" fmla="*/ 322 h 3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1" h="322">
                      <a:moveTo>
                        <a:pt x="89" y="36"/>
                      </a:moveTo>
                      <a:lnTo>
                        <a:pt x="93" y="35"/>
                      </a:lnTo>
                      <a:lnTo>
                        <a:pt x="97" y="36"/>
                      </a:lnTo>
                      <a:lnTo>
                        <a:pt x="102" y="38"/>
                      </a:lnTo>
                      <a:lnTo>
                        <a:pt x="102" y="41"/>
                      </a:lnTo>
                      <a:lnTo>
                        <a:pt x="99" y="42"/>
                      </a:lnTo>
                      <a:lnTo>
                        <a:pt x="95" y="42"/>
                      </a:lnTo>
                      <a:lnTo>
                        <a:pt x="91" y="39"/>
                      </a:lnTo>
                      <a:lnTo>
                        <a:pt x="89" y="36"/>
                      </a:lnTo>
                      <a:lnTo>
                        <a:pt x="80" y="42"/>
                      </a:lnTo>
                      <a:lnTo>
                        <a:pt x="84" y="43"/>
                      </a:lnTo>
                      <a:lnTo>
                        <a:pt x="86" y="44"/>
                      </a:lnTo>
                      <a:lnTo>
                        <a:pt x="88" y="46"/>
                      </a:lnTo>
                      <a:lnTo>
                        <a:pt x="91" y="47"/>
                      </a:lnTo>
                      <a:lnTo>
                        <a:pt x="96" y="47"/>
                      </a:lnTo>
                      <a:lnTo>
                        <a:pt x="102" y="47"/>
                      </a:lnTo>
                      <a:lnTo>
                        <a:pt x="107" y="46"/>
                      </a:lnTo>
                      <a:lnTo>
                        <a:pt x="109" y="41"/>
                      </a:lnTo>
                      <a:lnTo>
                        <a:pt x="107" y="35"/>
                      </a:lnTo>
                      <a:lnTo>
                        <a:pt x="103" y="31"/>
                      </a:lnTo>
                      <a:lnTo>
                        <a:pt x="100" y="29"/>
                      </a:lnTo>
                      <a:lnTo>
                        <a:pt x="95" y="27"/>
                      </a:lnTo>
                      <a:lnTo>
                        <a:pt x="107" y="11"/>
                      </a:lnTo>
                      <a:lnTo>
                        <a:pt x="106" y="7"/>
                      </a:lnTo>
                      <a:lnTo>
                        <a:pt x="104" y="3"/>
                      </a:lnTo>
                      <a:lnTo>
                        <a:pt x="101" y="0"/>
                      </a:lnTo>
                      <a:lnTo>
                        <a:pt x="94" y="0"/>
                      </a:lnTo>
                      <a:lnTo>
                        <a:pt x="94" y="1"/>
                      </a:lnTo>
                      <a:lnTo>
                        <a:pt x="93" y="4"/>
                      </a:lnTo>
                      <a:lnTo>
                        <a:pt x="93" y="5"/>
                      </a:lnTo>
                      <a:lnTo>
                        <a:pt x="94" y="7"/>
                      </a:lnTo>
                      <a:lnTo>
                        <a:pt x="96" y="9"/>
                      </a:lnTo>
                      <a:lnTo>
                        <a:pt x="97" y="12"/>
                      </a:lnTo>
                      <a:lnTo>
                        <a:pt x="99" y="13"/>
                      </a:lnTo>
                      <a:lnTo>
                        <a:pt x="94" y="16"/>
                      </a:lnTo>
                      <a:lnTo>
                        <a:pt x="91" y="20"/>
                      </a:lnTo>
                      <a:lnTo>
                        <a:pt x="87" y="24"/>
                      </a:lnTo>
                      <a:lnTo>
                        <a:pt x="86" y="29"/>
                      </a:lnTo>
                      <a:lnTo>
                        <a:pt x="72" y="42"/>
                      </a:lnTo>
                      <a:lnTo>
                        <a:pt x="65" y="60"/>
                      </a:lnTo>
                      <a:lnTo>
                        <a:pt x="62" y="81"/>
                      </a:lnTo>
                      <a:lnTo>
                        <a:pt x="59" y="100"/>
                      </a:lnTo>
                      <a:lnTo>
                        <a:pt x="62" y="105"/>
                      </a:lnTo>
                      <a:lnTo>
                        <a:pt x="65" y="110"/>
                      </a:lnTo>
                      <a:lnTo>
                        <a:pt x="69" y="113"/>
                      </a:lnTo>
                      <a:lnTo>
                        <a:pt x="73" y="117"/>
                      </a:lnTo>
                      <a:lnTo>
                        <a:pt x="78" y="119"/>
                      </a:lnTo>
                      <a:lnTo>
                        <a:pt x="84" y="121"/>
                      </a:lnTo>
                      <a:lnTo>
                        <a:pt x="89" y="121"/>
                      </a:lnTo>
                      <a:lnTo>
                        <a:pt x="95" y="120"/>
                      </a:lnTo>
                      <a:lnTo>
                        <a:pt x="100" y="123"/>
                      </a:lnTo>
                      <a:lnTo>
                        <a:pt x="103" y="128"/>
                      </a:lnTo>
                      <a:lnTo>
                        <a:pt x="104" y="134"/>
                      </a:lnTo>
                      <a:lnTo>
                        <a:pt x="103" y="138"/>
                      </a:lnTo>
                      <a:lnTo>
                        <a:pt x="99" y="138"/>
                      </a:lnTo>
                      <a:lnTo>
                        <a:pt x="92" y="138"/>
                      </a:lnTo>
                      <a:lnTo>
                        <a:pt x="83" y="137"/>
                      </a:lnTo>
                      <a:lnTo>
                        <a:pt x="72" y="136"/>
                      </a:lnTo>
                      <a:lnTo>
                        <a:pt x="63" y="129"/>
                      </a:lnTo>
                      <a:lnTo>
                        <a:pt x="57" y="125"/>
                      </a:lnTo>
                      <a:lnTo>
                        <a:pt x="54" y="122"/>
                      </a:lnTo>
                      <a:lnTo>
                        <a:pt x="49" y="123"/>
                      </a:lnTo>
                      <a:lnTo>
                        <a:pt x="51" y="133"/>
                      </a:lnTo>
                      <a:lnTo>
                        <a:pt x="44" y="135"/>
                      </a:lnTo>
                      <a:lnTo>
                        <a:pt x="39" y="136"/>
                      </a:lnTo>
                      <a:lnTo>
                        <a:pt x="34" y="136"/>
                      </a:lnTo>
                      <a:lnTo>
                        <a:pt x="28" y="135"/>
                      </a:lnTo>
                      <a:lnTo>
                        <a:pt x="24" y="134"/>
                      </a:lnTo>
                      <a:lnTo>
                        <a:pt x="18" y="131"/>
                      </a:lnTo>
                      <a:lnTo>
                        <a:pt x="12" y="130"/>
                      </a:lnTo>
                      <a:lnTo>
                        <a:pt x="6" y="129"/>
                      </a:lnTo>
                      <a:lnTo>
                        <a:pt x="17" y="135"/>
                      </a:lnTo>
                      <a:lnTo>
                        <a:pt x="30" y="138"/>
                      </a:lnTo>
                      <a:lnTo>
                        <a:pt x="43" y="141"/>
                      </a:lnTo>
                      <a:lnTo>
                        <a:pt x="59" y="141"/>
                      </a:lnTo>
                      <a:lnTo>
                        <a:pt x="74" y="143"/>
                      </a:lnTo>
                      <a:lnTo>
                        <a:pt x="89" y="145"/>
                      </a:lnTo>
                      <a:lnTo>
                        <a:pt x="103" y="151"/>
                      </a:lnTo>
                      <a:lnTo>
                        <a:pt x="115" y="160"/>
                      </a:lnTo>
                      <a:lnTo>
                        <a:pt x="109" y="165"/>
                      </a:lnTo>
                      <a:lnTo>
                        <a:pt x="101" y="167"/>
                      </a:lnTo>
                      <a:lnTo>
                        <a:pt x="94" y="168"/>
                      </a:lnTo>
                      <a:lnTo>
                        <a:pt x="91" y="168"/>
                      </a:lnTo>
                      <a:lnTo>
                        <a:pt x="79" y="169"/>
                      </a:lnTo>
                      <a:lnTo>
                        <a:pt x="71" y="176"/>
                      </a:lnTo>
                      <a:lnTo>
                        <a:pt x="64" y="186"/>
                      </a:lnTo>
                      <a:lnTo>
                        <a:pt x="57" y="196"/>
                      </a:lnTo>
                      <a:lnTo>
                        <a:pt x="50" y="206"/>
                      </a:lnTo>
                      <a:lnTo>
                        <a:pt x="41" y="214"/>
                      </a:lnTo>
                      <a:lnTo>
                        <a:pt x="30" y="218"/>
                      </a:lnTo>
                      <a:lnTo>
                        <a:pt x="15" y="216"/>
                      </a:lnTo>
                      <a:lnTo>
                        <a:pt x="10" y="210"/>
                      </a:lnTo>
                      <a:lnTo>
                        <a:pt x="6" y="204"/>
                      </a:lnTo>
                      <a:lnTo>
                        <a:pt x="5" y="197"/>
                      </a:lnTo>
                      <a:lnTo>
                        <a:pt x="5" y="189"/>
                      </a:lnTo>
                      <a:lnTo>
                        <a:pt x="10" y="182"/>
                      </a:lnTo>
                      <a:lnTo>
                        <a:pt x="16" y="179"/>
                      </a:lnTo>
                      <a:lnTo>
                        <a:pt x="23" y="180"/>
                      </a:lnTo>
                      <a:lnTo>
                        <a:pt x="30" y="183"/>
                      </a:lnTo>
                      <a:lnTo>
                        <a:pt x="30" y="176"/>
                      </a:lnTo>
                      <a:lnTo>
                        <a:pt x="21" y="174"/>
                      </a:lnTo>
                      <a:lnTo>
                        <a:pt x="13" y="175"/>
                      </a:lnTo>
                      <a:lnTo>
                        <a:pt x="6" y="179"/>
                      </a:lnTo>
                      <a:lnTo>
                        <a:pt x="1" y="184"/>
                      </a:lnTo>
                      <a:lnTo>
                        <a:pt x="0" y="198"/>
                      </a:lnTo>
                      <a:lnTo>
                        <a:pt x="2" y="207"/>
                      </a:lnTo>
                      <a:lnTo>
                        <a:pt x="6" y="216"/>
                      </a:lnTo>
                      <a:lnTo>
                        <a:pt x="15" y="221"/>
                      </a:lnTo>
                      <a:lnTo>
                        <a:pt x="19" y="222"/>
                      </a:lnTo>
                      <a:lnTo>
                        <a:pt x="25" y="222"/>
                      </a:lnTo>
                      <a:lnTo>
                        <a:pt x="30" y="222"/>
                      </a:lnTo>
                      <a:lnTo>
                        <a:pt x="34" y="222"/>
                      </a:lnTo>
                      <a:lnTo>
                        <a:pt x="38" y="221"/>
                      </a:lnTo>
                      <a:lnTo>
                        <a:pt x="42" y="220"/>
                      </a:lnTo>
                      <a:lnTo>
                        <a:pt x="46" y="218"/>
                      </a:lnTo>
                      <a:lnTo>
                        <a:pt x="49" y="216"/>
                      </a:lnTo>
                      <a:lnTo>
                        <a:pt x="56" y="231"/>
                      </a:lnTo>
                      <a:lnTo>
                        <a:pt x="62" y="244"/>
                      </a:lnTo>
                      <a:lnTo>
                        <a:pt x="69" y="258"/>
                      </a:lnTo>
                      <a:lnTo>
                        <a:pt x="79" y="271"/>
                      </a:lnTo>
                      <a:lnTo>
                        <a:pt x="85" y="269"/>
                      </a:lnTo>
                      <a:lnTo>
                        <a:pt x="79" y="259"/>
                      </a:lnTo>
                      <a:lnTo>
                        <a:pt x="72" y="250"/>
                      </a:lnTo>
                      <a:lnTo>
                        <a:pt x="65" y="240"/>
                      </a:lnTo>
                      <a:lnTo>
                        <a:pt x="61" y="228"/>
                      </a:lnTo>
                      <a:lnTo>
                        <a:pt x="59" y="218"/>
                      </a:lnTo>
                      <a:lnTo>
                        <a:pt x="61" y="207"/>
                      </a:lnTo>
                      <a:lnTo>
                        <a:pt x="65" y="198"/>
                      </a:lnTo>
                      <a:lnTo>
                        <a:pt x="71" y="190"/>
                      </a:lnTo>
                      <a:lnTo>
                        <a:pt x="73" y="202"/>
                      </a:lnTo>
                      <a:lnTo>
                        <a:pt x="78" y="209"/>
                      </a:lnTo>
                      <a:lnTo>
                        <a:pt x="84" y="214"/>
                      </a:lnTo>
                      <a:lnTo>
                        <a:pt x="89" y="217"/>
                      </a:lnTo>
                      <a:lnTo>
                        <a:pt x="96" y="217"/>
                      </a:lnTo>
                      <a:lnTo>
                        <a:pt x="102" y="216"/>
                      </a:lnTo>
                      <a:lnTo>
                        <a:pt x="107" y="212"/>
                      </a:lnTo>
                      <a:lnTo>
                        <a:pt x="110" y="207"/>
                      </a:lnTo>
                      <a:lnTo>
                        <a:pt x="111" y="205"/>
                      </a:lnTo>
                      <a:lnTo>
                        <a:pt x="111" y="201"/>
                      </a:lnTo>
                      <a:lnTo>
                        <a:pt x="110" y="197"/>
                      </a:lnTo>
                      <a:lnTo>
                        <a:pt x="108" y="195"/>
                      </a:lnTo>
                      <a:lnTo>
                        <a:pt x="104" y="194"/>
                      </a:lnTo>
                      <a:lnTo>
                        <a:pt x="101" y="193"/>
                      </a:lnTo>
                      <a:lnTo>
                        <a:pt x="96" y="193"/>
                      </a:lnTo>
                      <a:lnTo>
                        <a:pt x="94" y="195"/>
                      </a:lnTo>
                      <a:lnTo>
                        <a:pt x="95" y="199"/>
                      </a:lnTo>
                      <a:lnTo>
                        <a:pt x="99" y="201"/>
                      </a:lnTo>
                      <a:lnTo>
                        <a:pt x="103" y="201"/>
                      </a:lnTo>
                      <a:lnTo>
                        <a:pt x="107" y="202"/>
                      </a:lnTo>
                      <a:lnTo>
                        <a:pt x="107" y="207"/>
                      </a:lnTo>
                      <a:lnTo>
                        <a:pt x="103" y="211"/>
                      </a:lnTo>
                      <a:lnTo>
                        <a:pt x="99" y="213"/>
                      </a:lnTo>
                      <a:lnTo>
                        <a:pt x="94" y="213"/>
                      </a:lnTo>
                      <a:lnTo>
                        <a:pt x="88" y="212"/>
                      </a:lnTo>
                      <a:lnTo>
                        <a:pt x="85" y="209"/>
                      </a:lnTo>
                      <a:lnTo>
                        <a:pt x="83" y="203"/>
                      </a:lnTo>
                      <a:lnTo>
                        <a:pt x="80" y="196"/>
                      </a:lnTo>
                      <a:lnTo>
                        <a:pt x="83" y="189"/>
                      </a:lnTo>
                      <a:lnTo>
                        <a:pt x="89" y="182"/>
                      </a:lnTo>
                      <a:lnTo>
                        <a:pt x="96" y="178"/>
                      </a:lnTo>
                      <a:lnTo>
                        <a:pt x="104" y="174"/>
                      </a:lnTo>
                      <a:lnTo>
                        <a:pt x="115" y="174"/>
                      </a:lnTo>
                      <a:lnTo>
                        <a:pt x="126" y="179"/>
                      </a:lnTo>
                      <a:lnTo>
                        <a:pt x="136" y="186"/>
                      </a:lnTo>
                      <a:lnTo>
                        <a:pt x="141" y="195"/>
                      </a:lnTo>
                      <a:lnTo>
                        <a:pt x="148" y="205"/>
                      </a:lnTo>
                      <a:lnTo>
                        <a:pt x="155" y="209"/>
                      </a:lnTo>
                      <a:lnTo>
                        <a:pt x="161" y="212"/>
                      </a:lnTo>
                      <a:lnTo>
                        <a:pt x="167" y="217"/>
                      </a:lnTo>
                      <a:lnTo>
                        <a:pt x="170" y="221"/>
                      </a:lnTo>
                      <a:lnTo>
                        <a:pt x="175" y="226"/>
                      </a:lnTo>
                      <a:lnTo>
                        <a:pt x="178" y="232"/>
                      </a:lnTo>
                      <a:lnTo>
                        <a:pt x="182" y="239"/>
                      </a:lnTo>
                      <a:lnTo>
                        <a:pt x="185" y="246"/>
                      </a:lnTo>
                      <a:lnTo>
                        <a:pt x="190" y="265"/>
                      </a:lnTo>
                      <a:lnTo>
                        <a:pt x="191" y="287"/>
                      </a:lnTo>
                      <a:lnTo>
                        <a:pt x="194" y="305"/>
                      </a:lnTo>
                      <a:lnTo>
                        <a:pt x="206" y="322"/>
                      </a:lnTo>
                      <a:lnTo>
                        <a:pt x="209" y="316"/>
                      </a:lnTo>
                      <a:lnTo>
                        <a:pt x="209" y="310"/>
                      </a:lnTo>
                      <a:lnTo>
                        <a:pt x="207" y="303"/>
                      </a:lnTo>
                      <a:lnTo>
                        <a:pt x="208" y="296"/>
                      </a:lnTo>
                      <a:lnTo>
                        <a:pt x="216" y="287"/>
                      </a:lnTo>
                      <a:lnTo>
                        <a:pt x="220" y="277"/>
                      </a:lnTo>
                      <a:lnTo>
                        <a:pt x="218" y="267"/>
                      </a:lnTo>
                      <a:lnTo>
                        <a:pt x="215" y="259"/>
                      </a:lnTo>
                      <a:lnTo>
                        <a:pt x="210" y="250"/>
                      </a:lnTo>
                      <a:lnTo>
                        <a:pt x="205" y="241"/>
                      </a:lnTo>
                      <a:lnTo>
                        <a:pt x="200" y="232"/>
                      </a:lnTo>
                      <a:lnTo>
                        <a:pt x="198" y="222"/>
                      </a:lnTo>
                      <a:lnTo>
                        <a:pt x="206" y="211"/>
                      </a:lnTo>
                      <a:lnTo>
                        <a:pt x="202" y="202"/>
                      </a:lnTo>
                      <a:lnTo>
                        <a:pt x="194" y="190"/>
                      </a:lnTo>
                      <a:lnTo>
                        <a:pt x="191" y="178"/>
                      </a:lnTo>
                      <a:lnTo>
                        <a:pt x="205" y="163"/>
                      </a:lnTo>
                      <a:lnTo>
                        <a:pt x="208" y="172"/>
                      </a:lnTo>
                      <a:lnTo>
                        <a:pt x="210" y="190"/>
                      </a:lnTo>
                      <a:lnTo>
                        <a:pt x="220" y="201"/>
                      </a:lnTo>
                      <a:lnTo>
                        <a:pt x="225" y="202"/>
                      </a:lnTo>
                      <a:lnTo>
                        <a:pt x="230" y="201"/>
                      </a:lnTo>
                      <a:lnTo>
                        <a:pt x="235" y="199"/>
                      </a:lnTo>
                      <a:lnTo>
                        <a:pt x="239" y="195"/>
                      </a:lnTo>
                      <a:lnTo>
                        <a:pt x="241" y="184"/>
                      </a:lnTo>
                      <a:lnTo>
                        <a:pt x="237" y="175"/>
                      </a:lnTo>
                      <a:lnTo>
                        <a:pt x="229" y="167"/>
                      </a:lnTo>
                      <a:lnTo>
                        <a:pt x="223" y="161"/>
                      </a:lnTo>
                      <a:lnTo>
                        <a:pt x="217" y="168"/>
                      </a:lnTo>
                      <a:lnTo>
                        <a:pt x="223" y="172"/>
                      </a:lnTo>
                      <a:lnTo>
                        <a:pt x="228" y="175"/>
                      </a:lnTo>
                      <a:lnTo>
                        <a:pt x="232" y="179"/>
                      </a:lnTo>
                      <a:lnTo>
                        <a:pt x="235" y="186"/>
                      </a:lnTo>
                      <a:lnTo>
                        <a:pt x="233" y="190"/>
                      </a:lnTo>
                      <a:lnTo>
                        <a:pt x="230" y="191"/>
                      </a:lnTo>
                      <a:lnTo>
                        <a:pt x="227" y="193"/>
                      </a:lnTo>
                      <a:lnTo>
                        <a:pt x="224" y="194"/>
                      </a:lnTo>
                      <a:lnTo>
                        <a:pt x="220" y="189"/>
                      </a:lnTo>
                      <a:lnTo>
                        <a:pt x="217" y="183"/>
                      </a:lnTo>
                      <a:lnTo>
                        <a:pt x="216" y="176"/>
                      </a:lnTo>
                      <a:lnTo>
                        <a:pt x="217" y="168"/>
                      </a:lnTo>
                      <a:lnTo>
                        <a:pt x="223" y="161"/>
                      </a:lnTo>
                      <a:lnTo>
                        <a:pt x="232" y="157"/>
                      </a:lnTo>
                      <a:lnTo>
                        <a:pt x="238" y="157"/>
                      </a:lnTo>
                      <a:lnTo>
                        <a:pt x="243" y="160"/>
                      </a:lnTo>
                      <a:lnTo>
                        <a:pt x="246" y="166"/>
                      </a:lnTo>
                      <a:lnTo>
                        <a:pt x="250" y="173"/>
                      </a:lnTo>
                      <a:lnTo>
                        <a:pt x="253" y="180"/>
                      </a:lnTo>
                      <a:lnTo>
                        <a:pt x="259" y="184"/>
                      </a:lnTo>
                      <a:lnTo>
                        <a:pt x="267" y="184"/>
                      </a:lnTo>
                      <a:lnTo>
                        <a:pt x="270" y="181"/>
                      </a:lnTo>
                      <a:lnTo>
                        <a:pt x="276" y="179"/>
                      </a:lnTo>
                      <a:lnTo>
                        <a:pt x="281" y="174"/>
                      </a:lnTo>
                      <a:lnTo>
                        <a:pt x="281" y="166"/>
                      </a:lnTo>
                      <a:lnTo>
                        <a:pt x="276" y="165"/>
                      </a:lnTo>
                      <a:lnTo>
                        <a:pt x="275" y="160"/>
                      </a:lnTo>
                      <a:lnTo>
                        <a:pt x="274" y="157"/>
                      </a:lnTo>
                      <a:lnTo>
                        <a:pt x="270" y="155"/>
                      </a:lnTo>
                      <a:lnTo>
                        <a:pt x="268" y="160"/>
                      </a:lnTo>
                      <a:lnTo>
                        <a:pt x="270" y="166"/>
                      </a:lnTo>
                      <a:lnTo>
                        <a:pt x="273" y="172"/>
                      </a:lnTo>
                      <a:lnTo>
                        <a:pt x="268" y="178"/>
                      </a:lnTo>
                      <a:lnTo>
                        <a:pt x="262" y="175"/>
                      </a:lnTo>
                      <a:lnTo>
                        <a:pt x="258" y="171"/>
                      </a:lnTo>
                      <a:lnTo>
                        <a:pt x="253" y="165"/>
                      </a:lnTo>
                      <a:lnTo>
                        <a:pt x="250" y="159"/>
                      </a:lnTo>
                      <a:lnTo>
                        <a:pt x="246" y="155"/>
                      </a:lnTo>
                      <a:lnTo>
                        <a:pt x="240" y="151"/>
                      </a:lnTo>
                      <a:lnTo>
                        <a:pt x="235" y="149"/>
                      </a:lnTo>
                      <a:lnTo>
                        <a:pt x="225" y="149"/>
                      </a:lnTo>
                      <a:lnTo>
                        <a:pt x="222" y="155"/>
                      </a:lnTo>
                      <a:lnTo>
                        <a:pt x="218" y="157"/>
                      </a:lnTo>
                      <a:lnTo>
                        <a:pt x="214" y="158"/>
                      </a:lnTo>
                      <a:lnTo>
                        <a:pt x="210" y="157"/>
                      </a:lnTo>
                      <a:lnTo>
                        <a:pt x="206" y="157"/>
                      </a:lnTo>
                      <a:lnTo>
                        <a:pt x="200" y="158"/>
                      </a:lnTo>
                      <a:lnTo>
                        <a:pt x="194" y="160"/>
                      </a:lnTo>
                      <a:lnTo>
                        <a:pt x="187" y="166"/>
                      </a:lnTo>
                      <a:lnTo>
                        <a:pt x="185" y="178"/>
                      </a:lnTo>
                      <a:lnTo>
                        <a:pt x="186" y="188"/>
                      </a:lnTo>
                      <a:lnTo>
                        <a:pt x="191" y="198"/>
                      </a:lnTo>
                      <a:lnTo>
                        <a:pt x="198" y="207"/>
                      </a:lnTo>
                      <a:lnTo>
                        <a:pt x="188" y="211"/>
                      </a:lnTo>
                      <a:lnTo>
                        <a:pt x="184" y="207"/>
                      </a:lnTo>
                      <a:lnTo>
                        <a:pt x="179" y="201"/>
                      </a:lnTo>
                      <a:lnTo>
                        <a:pt x="174" y="194"/>
                      </a:lnTo>
                      <a:lnTo>
                        <a:pt x="174" y="174"/>
                      </a:lnTo>
                      <a:lnTo>
                        <a:pt x="164" y="159"/>
                      </a:lnTo>
                      <a:lnTo>
                        <a:pt x="155" y="143"/>
                      </a:lnTo>
                      <a:lnTo>
                        <a:pt x="153" y="125"/>
                      </a:lnTo>
                      <a:lnTo>
                        <a:pt x="157" y="114"/>
                      </a:lnTo>
                      <a:lnTo>
                        <a:pt x="162" y="105"/>
                      </a:lnTo>
                      <a:lnTo>
                        <a:pt x="167" y="98"/>
                      </a:lnTo>
                      <a:lnTo>
                        <a:pt x="168" y="96"/>
                      </a:lnTo>
                      <a:lnTo>
                        <a:pt x="165" y="96"/>
                      </a:lnTo>
                      <a:lnTo>
                        <a:pt x="155" y="105"/>
                      </a:lnTo>
                      <a:lnTo>
                        <a:pt x="149" y="119"/>
                      </a:lnTo>
                      <a:lnTo>
                        <a:pt x="148" y="134"/>
                      </a:lnTo>
                      <a:lnTo>
                        <a:pt x="148" y="149"/>
                      </a:lnTo>
                      <a:lnTo>
                        <a:pt x="152" y="159"/>
                      </a:lnTo>
                      <a:lnTo>
                        <a:pt x="159" y="167"/>
                      </a:lnTo>
                      <a:lnTo>
                        <a:pt x="162" y="175"/>
                      </a:lnTo>
                      <a:lnTo>
                        <a:pt x="159" y="183"/>
                      </a:lnTo>
                      <a:lnTo>
                        <a:pt x="152" y="178"/>
                      </a:lnTo>
                      <a:lnTo>
                        <a:pt x="145" y="173"/>
                      </a:lnTo>
                      <a:lnTo>
                        <a:pt x="137" y="167"/>
                      </a:lnTo>
                      <a:lnTo>
                        <a:pt x="130" y="160"/>
                      </a:lnTo>
                      <a:lnTo>
                        <a:pt x="123" y="155"/>
                      </a:lnTo>
                      <a:lnTo>
                        <a:pt x="118" y="146"/>
                      </a:lnTo>
                      <a:lnTo>
                        <a:pt x="116" y="137"/>
                      </a:lnTo>
                      <a:lnTo>
                        <a:pt x="117" y="127"/>
                      </a:lnTo>
                      <a:lnTo>
                        <a:pt x="114" y="123"/>
                      </a:lnTo>
                      <a:lnTo>
                        <a:pt x="107" y="115"/>
                      </a:lnTo>
                      <a:lnTo>
                        <a:pt x="99" y="110"/>
                      </a:lnTo>
                      <a:lnTo>
                        <a:pt x="92" y="111"/>
                      </a:lnTo>
                      <a:lnTo>
                        <a:pt x="84" y="111"/>
                      </a:lnTo>
                      <a:lnTo>
                        <a:pt x="78" y="110"/>
                      </a:lnTo>
                      <a:lnTo>
                        <a:pt x="72" y="105"/>
                      </a:lnTo>
                      <a:lnTo>
                        <a:pt x="66" y="99"/>
                      </a:lnTo>
                      <a:lnTo>
                        <a:pt x="65" y="93"/>
                      </a:lnTo>
                      <a:lnTo>
                        <a:pt x="63" y="87"/>
                      </a:lnTo>
                      <a:lnTo>
                        <a:pt x="64" y="81"/>
                      </a:lnTo>
                      <a:lnTo>
                        <a:pt x="69" y="77"/>
                      </a:lnTo>
                      <a:lnTo>
                        <a:pt x="74" y="74"/>
                      </a:lnTo>
                      <a:lnTo>
                        <a:pt x="76" y="68"/>
                      </a:lnTo>
                      <a:lnTo>
                        <a:pt x="79" y="65"/>
                      </a:lnTo>
                      <a:lnTo>
                        <a:pt x="83" y="62"/>
                      </a:lnTo>
                      <a:lnTo>
                        <a:pt x="87" y="61"/>
                      </a:lnTo>
                      <a:lnTo>
                        <a:pt x="95" y="64"/>
                      </a:lnTo>
                      <a:lnTo>
                        <a:pt x="99" y="69"/>
                      </a:lnTo>
                      <a:lnTo>
                        <a:pt x="99" y="77"/>
                      </a:lnTo>
                      <a:lnTo>
                        <a:pt x="95" y="83"/>
                      </a:lnTo>
                      <a:lnTo>
                        <a:pt x="88" y="83"/>
                      </a:lnTo>
                      <a:lnTo>
                        <a:pt x="84" y="81"/>
                      </a:lnTo>
                      <a:lnTo>
                        <a:pt x="79" y="77"/>
                      </a:lnTo>
                      <a:lnTo>
                        <a:pt x="74" y="74"/>
                      </a:lnTo>
                      <a:lnTo>
                        <a:pt x="69" y="77"/>
                      </a:lnTo>
                      <a:lnTo>
                        <a:pt x="72" y="81"/>
                      </a:lnTo>
                      <a:lnTo>
                        <a:pt x="77" y="84"/>
                      </a:lnTo>
                      <a:lnTo>
                        <a:pt x="83" y="88"/>
                      </a:lnTo>
                      <a:lnTo>
                        <a:pt x="88" y="90"/>
                      </a:lnTo>
                      <a:lnTo>
                        <a:pt x="94" y="89"/>
                      </a:lnTo>
                      <a:lnTo>
                        <a:pt x="99" y="87"/>
                      </a:lnTo>
                      <a:lnTo>
                        <a:pt x="103" y="83"/>
                      </a:lnTo>
                      <a:lnTo>
                        <a:pt x="106" y="77"/>
                      </a:lnTo>
                      <a:lnTo>
                        <a:pt x="106" y="72"/>
                      </a:lnTo>
                      <a:lnTo>
                        <a:pt x="104" y="65"/>
                      </a:lnTo>
                      <a:lnTo>
                        <a:pt x="102" y="60"/>
                      </a:lnTo>
                      <a:lnTo>
                        <a:pt x="96" y="57"/>
                      </a:lnTo>
                      <a:lnTo>
                        <a:pt x="91" y="54"/>
                      </a:lnTo>
                      <a:lnTo>
                        <a:pt x="84" y="54"/>
                      </a:lnTo>
                      <a:lnTo>
                        <a:pt x="77" y="55"/>
                      </a:lnTo>
                      <a:lnTo>
                        <a:pt x="72" y="58"/>
                      </a:lnTo>
                      <a:lnTo>
                        <a:pt x="73" y="53"/>
                      </a:lnTo>
                      <a:lnTo>
                        <a:pt x="74" y="49"/>
                      </a:lnTo>
                      <a:lnTo>
                        <a:pt x="78" y="45"/>
                      </a:lnTo>
                      <a:lnTo>
                        <a:pt x="80" y="42"/>
                      </a:lnTo>
                      <a:lnTo>
                        <a:pt x="89" y="36"/>
                      </a:lnTo>
                      <a:close/>
                    </a:path>
                  </a:pathLst>
                </a:custGeom>
                <a:solidFill>
                  <a:srgbClr val="33CC33"/>
                </a:solidFill>
                <a:ln w="9525">
                  <a:solidFill>
                    <a:srgbClr val="008000"/>
                  </a:solidFill>
                  <a:round/>
                  <a:headEnd/>
                  <a:tailEnd/>
                </a:ln>
              </p:spPr>
              <p:txBody>
                <a:bodyPr/>
                <a:lstStyle/>
                <a:p>
                  <a:endParaRPr lang="zh-CN" altLang="en-US"/>
                </a:p>
              </p:txBody>
            </p:sp>
            <p:sp>
              <p:nvSpPr>
                <p:cNvPr id="30850" name="未知">
                  <a:extLst>
                    <a:ext uri="{FF2B5EF4-FFF2-40B4-BE49-F238E27FC236}">
                      <a16:creationId xmlns:a16="http://schemas.microsoft.com/office/drawing/2014/main" id="{14FD1BF8-A2F1-481D-9C17-1258E0BBB9EF}"/>
                    </a:ext>
                  </a:extLst>
                </p:cNvPr>
                <p:cNvSpPr>
                  <a:spLocks/>
                </p:cNvSpPr>
                <p:nvPr/>
              </p:nvSpPr>
              <p:spPr bwMode="auto">
                <a:xfrm>
                  <a:off x="583" y="123"/>
                  <a:ext cx="65" cy="109"/>
                </a:xfrm>
                <a:custGeom>
                  <a:avLst/>
                  <a:gdLst>
                    <a:gd name="T0" fmla="*/ 1 w 129"/>
                    <a:gd name="T1" fmla="*/ 1 h 216"/>
                    <a:gd name="T2" fmla="*/ 1 w 129"/>
                    <a:gd name="T3" fmla="*/ 1 h 216"/>
                    <a:gd name="T4" fmla="*/ 1 w 129"/>
                    <a:gd name="T5" fmla="*/ 1 h 216"/>
                    <a:gd name="T6" fmla="*/ 1 w 129"/>
                    <a:gd name="T7" fmla="*/ 1 h 216"/>
                    <a:gd name="T8" fmla="*/ 1 w 129"/>
                    <a:gd name="T9" fmla="*/ 1 h 216"/>
                    <a:gd name="T10" fmla="*/ 1 w 129"/>
                    <a:gd name="T11" fmla="*/ 1 h 216"/>
                    <a:gd name="T12" fmla="*/ 1 w 129"/>
                    <a:gd name="T13" fmla="*/ 1 h 216"/>
                    <a:gd name="T14" fmla="*/ 1 w 129"/>
                    <a:gd name="T15" fmla="*/ 1 h 216"/>
                    <a:gd name="T16" fmla="*/ 1 w 129"/>
                    <a:gd name="T17" fmla="*/ 1 h 216"/>
                    <a:gd name="T18" fmla="*/ 1 w 129"/>
                    <a:gd name="T19" fmla="*/ 1 h 216"/>
                    <a:gd name="T20" fmla="*/ 1 w 129"/>
                    <a:gd name="T21" fmla="*/ 1 h 216"/>
                    <a:gd name="T22" fmla="*/ 1 w 129"/>
                    <a:gd name="T23" fmla="*/ 1 h 216"/>
                    <a:gd name="T24" fmla="*/ 1 w 129"/>
                    <a:gd name="T25" fmla="*/ 1 h 216"/>
                    <a:gd name="T26" fmla="*/ 1 w 129"/>
                    <a:gd name="T27" fmla="*/ 1 h 216"/>
                    <a:gd name="T28" fmla="*/ 1 w 129"/>
                    <a:gd name="T29" fmla="*/ 1 h 216"/>
                    <a:gd name="T30" fmla="*/ 1 w 129"/>
                    <a:gd name="T31" fmla="*/ 1 h 216"/>
                    <a:gd name="T32" fmla="*/ 1 w 129"/>
                    <a:gd name="T33" fmla="*/ 1 h 216"/>
                    <a:gd name="T34" fmla="*/ 1 w 129"/>
                    <a:gd name="T35" fmla="*/ 1 h 216"/>
                    <a:gd name="T36" fmla="*/ 1 w 129"/>
                    <a:gd name="T37" fmla="*/ 1 h 216"/>
                    <a:gd name="T38" fmla="*/ 1 w 129"/>
                    <a:gd name="T39" fmla="*/ 1 h 216"/>
                    <a:gd name="T40" fmla="*/ 0 w 129"/>
                    <a:gd name="T41" fmla="*/ 1 h 216"/>
                    <a:gd name="T42" fmla="*/ 1 w 129"/>
                    <a:gd name="T43" fmla="*/ 1 h 216"/>
                    <a:gd name="T44" fmla="*/ 1 w 129"/>
                    <a:gd name="T45" fmla="*/ 1 h 216"/>
                    <a:gd name="T46" fmla="*/ 1 w 129"/>
                    <a:gd name="T47" fmla="*/ 1 h 216"/>
                    <a:gd name="T48" fmla="*/ 1 w 129"/>
                    <a:gd name="T49" fmla="*/ 1 h 216"/>
                    <a:gd name="T50" fmla="*/ 1 w 129"/>
                    <a:gd name="T51" fmla="*/ 1 h 216"/>
                    <a:gd name="T52" fmla="*/ 1 w 129"/>
                    <a:gd name="T53" fmla="*/ 1 h 216"/>
                    <a:gd name="T54" fmla="*/ 1 w 129"/>
                    <a:gd name="T55" fmla="*/ 1 h 216"/>
                    <a:gd name="T56" fmla="*/ 1 w 129"/>
                    <a:gd name="T57" fmla="*/ 1 h 216"/>
                    <a:gd name="T58" fmla="*/ 1 w 129"/>
                    <a:gd name="T59" fmla="*/ 1 h 216"/>
                    <a:gd name="T60" fmla="*/ 1 w 129"/>
                    <a:gd name="T61" fmla="*/ 1 h 216"/>
                    <a:gd name="T62" fmla="*/ 1 w 129"/>
                    <a:gd name="T63" fmla="*/ 0 h 216"/>
                    <a:gd name="T64" fmla="*/ 1 w 129"/>
                    <a:gd name="T65" fmla="*/ 1 h 216"/>
                    <a:gd name="T66" fmla="*/ 1 w 129"/>
                    <a:gd name="T67" fmla="*/ 1 h 216"/>
                    <a:gd name="T68" fmla="*/ 1 w 129"/>
                    <a:gd name="T69" fmla="*/ 1 h 216"/>
                    <a:gd name="T70" fmla="*/ 1 w 129"/>
                    <a:gd name="T71" fmla="*/ 1 h 216"/>
                    <a:gd name="T72" fmla="*/ 1 w 129"/>
                    <a:gd name="T73" fmla="*/ 1 h 216"/>
                    <a:gd name="T74" fmla="*/ 1 w 129"/>
                    <a:gd name="T75" fmla="*/ 1 h 216"/>
                    <a:gd name="T76" fmla="*/ 1 w 129"/>
                    <a:gd name="T77" fmla="*/ 1 h 216"/>
                    <a:gd name="T78" fmla="*/ 1 w 129"/>
                    <a:gd name="T79" fmla="*/ 1 h 216"/>
                    <a:gd name="T80" fmla="*/ 1 w 129"/>
                    <a:gd name="T81" fmla="*/ 1 h 216"/>
                    <a:gd name="T82" fmla="*/ 1 w 129"/>
                    <a:gd name="T83" fmla="*/ 1 h 216"/>
                    <a:gd name="T84" fmla="*/ 1 w 129"/>
                    <a:gd name="T85" fmla="*/ 1 h 216"/>
                    <a:gd name="T86" fmla="*/ 1 w 129"/>
                    <a:gd name="T87" fmla="*/ 1 h 216"/>
                    <a:gd name="T88" fmla="*/ 1 w 129"/>
                    <a:gd name="T89" fmla="*/ 1 h 2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9"/>
                    <a:gd name="T136" fmla="*/ 0 h 216"/>
                    <a:gd name="T137" fmla="*/ 129 w 129"/>
                    <a:gd name="T138" fmla="*/ 216 h 2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9" h="216">
                      <a:moveTo>
                        <a:pt x="53" y="208"/>
                      </a:moveTo>
                      <a:lnTo>
                        <a:pt x="47" y="199"/>
                      </a:lnTo>
                      <a:lnTo>
                        <a:pt x="47" y="192"/>
                      </a:lnTo>
                      <a:lnTo>
                        <a:pt x="48" y="185"/>
                      </a:lnTo>
                      <a:lnTo>
                        <a:pt x="50" y="177"/>
                      </a:lnTo>
                      <a:lnTo>
                        <a:pt x="56" y="173"/>
                      </a:lnTo>
                      <a:lnTo>
                        <a:pt x="62" y="170"/>
                      </a:lnTo>
                      <a:lnTo>
                        <a:pt x="69" y="169"/>
                      </a:lnTo>
                      <a:lnTo>
                        <a:pt x="77" y="169"/>
                      </a:lnTo>
                      <a:lnTo>
                        <a:pt x="82" y="174"/>
                      </a:lnTo>
                      <a:lnTo>
                        <a:pt x="85" y="177"/>
                      </a:lnTo>
                      <a:lnTo>
                        <a:pt x="86" y="181"/>
                      </a:lnTo>
                      <a:lnTo>
                        <a:pt x="85" y="185"/>
                      </a:lnTo>
                      <a:lnTo>
                        <a:pt x="82" y="190"/>
                      </a:lnTo>
                      <a:lnTo>
                        <a:pt x="76" y="192"/>
                      </a:lnTo>
                      <a:lnTo>
                        <a:pt x="71" y="193"/>
                      </a:lnTo>
                      <a:lnTo>
                        <a:pt x="67" y="192"/>
                      </a:lnTo>
                      <a:lnTo>
                        <a:pt x="62" y="180"/>
                      </a:lnTo>
                      <a:lnTo>
                        <a:pt x="59" y="183"/>
                      </a:lnTo>
                      <a:lnTo>
                        <a:pt x="56" y="187"/>
                      </a:lnTo>
                      <a:lnTo>
                        <a:pt x="55" y="191"/>
                      </a:lnTo>
                      <a:lnTo>
                        <a:pt x="55" y="196"/>
                      </a:lnTo>
                      <a:lnTo>
                        <a:pt x="57" y="201"/>
                      </a:lnTo>
                      <a:lnTo>
                        <a:pt x="63" y="205"/>
                      </a:lnTo>
                      <a:lnTo>
                        <a:pt x="69" y="206"/>
                      </a:lnTo>
                      <a:lnTo>
                        <a:pt x="76" y="207"/>
                      </a:lnTo>
                      <a:lnTo>
                        <a:pt x="86" y="205"/>
                      </a:lnTo>
                      <a:lnTo>
                        <a:pt x="94" y="198"/>
                      </a:lnTo>
                      <a:lnTo>
                        <a:pt x="99" y="190"/>
                      </a:lnTo>
                      <a:lnTo>
                        <a:pt x="103" y="182"/>
                      </a:lnTo>
                      <a:lnTo>
                        <a:pt x="107" y="173"/>
                      </a:lnTo>
                      <a:lnTo>
                        <a:pt x="105" y="162"/>
                      </a:lnTo>
                      <a:lnTo>
                        <a:pt x="101" y="153"/>
                      </a:lnTo>
                      <a:lnTo>
                        <a:pt x="95" y="145"/>
                      </a:lnTo>
                      <a:lnTo>
                        <a:pt x="83" y="138"/>
                      </a:lnTo>
                      <a:lnTo>
                        <a:pt x="69" y="135"/>
                      </a:lnTo>
                      <a:lnTo>
                        <a:pt x="54" y="132"/>
                      </a:lnTo>
                      <a:lnTo>
                        <a:pt x="41" y="130"/>
                      </a:lnTo>
                      <a:lnTo>
                        <a:pt x="27" y="127"/>
                      </a:lnTo>
                      <a:lnTo>
                        <a:pt x="16" y="121"/>
                      </a:lnTo>
                      <a:lnTo>
                        <a:pt x="7" y="111"/>
                      </a:lnTo>
                      <a:lnTo>
                        <a:pt x="0" y="96"/>
                      </a:lnTo>
                      <a:lnTo>
                        <a:pt x="0" y="87"/>
                      </a:lnTo>
                      <a:lnTo>
                        <a:pt x="3" y="81"/>
                      </a:lnTo>
                      <a:lnTo>
                        <a:pt x="7" y="74"/>
                      </a:lnTo>
                      <a:lnTo>
                        <a:pt x="11" y="67"/>
                      </a:lnTo>
                      <a:lnTo>
                        <a:pt x="21" y="64"/>
                      </a:lnTo>
                      <a:lnTo>
                        <a:pt x="29" y="66"/>
                      </a:lnTo>
                      <a:lnTo>
                        <a:pt x="37" y="67"/>
                      </a:lnTo>
                      <a:lnTo>
                        <a:pt x="44" y="61"/>
                      </a:lnTo>
                      <a:lnTo>
                        <a:pt x="45" y="56"/>
                      </a:lnTo>
                      <a:lnTo>
                        <a:pt x="44" y="52"/>
                      </a:lnTo>
                      <a:lnTo>
                        <a:pt x="42" y="46"/>
                      </a:lnTo>
                      <a:lnTo>
                        <a:pt x="40" y="43"/>
                      </a:lnTo>
                      <a:lnTo>
                        <a:pt x="31" y="41"/>
                      </a:lnTo>
                      <a:lnTo>
                        <a:pt x="21" y="40"/>
                      </a:lnTo>
                      <a:lnTo>
                        <a:pt x="12" y="37"/>
                      </a:lnTo>
                      <a:lnTo>
                        <a:pt x="9" y="25"/>
                      </a:lnTo>
                      <a:lnTo>
                        <a:pt x="9" y="18"/>
                      </a:lnTo>
                      <a:lnTo>
                        <a:pt x="12" y="11"/>
                      </a:lnTo>
                      <a:lnTo>
                        <a:pt x="19" y="6"/>
                      </a:lnTo>
                      <a:lnTo>
                        <a:pt x="26" y="2"/>
                      </a:lnTo>
                      <a:lnTo>
                        <a:pt x="40" y="0"/>
                      </a:lnTo>
                      <a:lnTo>
                        <a:pt x="52" y="0"/>
                      </a:lnTo>
                      <a:lnTo>
                        <a:pt x="62" y="2"/>
                      </a:lnTo>
                      <a:lnTo>
                        <a:pt x="71" y="7"/>
                      </a:lnTo>
                      <a:lnTo>
                        <a:pt x="79" y="13"/>
                      </a:lnTo>
                      <a:lnTo>
                        <a:pt x="87" y="21"/>
                      </a:lnTo>
                      <a:lnTo>
                        <a:pt x="95" y="30"/>
                      </a:lnTo>
                      <a:lnTo>
                        <a:pt x="103" y="40"/>
                      </a:lnTo>
                      <a:lnTo>
                        <a:pt x="110" y="53"/>
                      </a:lnTo>
                      <a:lnTo>
                        <a:pt x="117" y="69"/>
                      </a:lnTo>
                      <a:lnTo>
                        <a:pt x="123" y="86"/>
                      </a:lnTo>
                      <a:lnTo>
                        <a:pt x="126" y="106"/>
                      </a:lnTo>
                      <a:lnTo>
                        <a:pt x="129" y="124"/>
                      </a:lnTo>
                      <a:lnTo>
                        <a:pt x="129" y="144"/>
                      </a:lnTo>
                      <a:lnTo>
                        <a:pt x="126" y="162"/>
                      </a:lnTo>
                      <a:lnTo>
                        <a:pt x="121" y="178"/>
                      </a:lnTo>
                      <a:lnTo>
                        <a:pt x="117" y="187"/>
                      </a:lnTo>
                      <a:lnTo>
                        <a:pt x="112" y="197"/>
                      </a:lnTo>
                      <a:lnTo>
                        <a:pt x="105" y="206"/>
                      </a:lnTo>
                      <a:lnTo>
                        <a:pt x="94" y="213"/>
                      </a:lnTo>
                      <a:lnTo>
                        <a:pt x="88" y="215"/>
                      </a:lnTo>
                      <a:lnTo>
                        <a:pt x="84" y="216"/>
                      </a:lnTo>
                      <a:lnTo>
                        <a:pt x="78" y="216"/>
                      </a:lnTo>
                      <a:lnTo>
                        <a:pt x="72" y="216"/>
                      </a:lnTo>
                      <a:lnTo>
                        <a:pt x="67" y="215"/>
                      </a:lnTo>
                      <a:lnTo>
                        <a:pt x="62" y="214"/>
                      </a:lnTo>
                      <a:lnTo>
                        <a:pt x="57" y="212"/>
                      </a:lnTo>
                      <a:lnTo>
                        <a:pt x="53" y="208"/>
                      </a:lnTo>
                      <a:close/>
                    </a:path>
                  </a:pathLst>
                </a:custGeom>
                <a:solidFill>
                  <a:srgbClr val="33CC33"/>
                </a:solidFill>
                <a:ln w="9525">
                  <a:solidFill>
                    <a:srgbClr val="008000"/>
                  </a:solidFill>
                  <a:round/>
                  <a:headEnd/>
                  <a:tailEnd/>
                </a:ln>
              </p:spPr>
              <p:txBody>
                <a:bodyPr/>
                <a:lstStyle/>
                <a:p>
                  <a:endParaRPr lang="zh-CN" altLang="en-US"/>
                </a:p>
              </p:txBody>
            </p:sp>
            <p:sp>
              <p:nvSpPr>
                <p:cNvPr id="30851" name="未知">
                  <a:extLst>
                    <a:ext uri="{FF2B5EF4-FFF2-40B4-BE49-F238E27FC236}">
                      <a16:creationId xmlns:a16="http://schemas.microsoft.com/office/drawing/2014/main" id="{01DE171D-80CE-493D-8ABF-E6E9499309EE}"/>
                    </a:ext>
                  </a:extLst>
                </p:cNvPr>
                <p:cNvSpPr>
                  <a:spLocks/>
                </p:cNvSpPr>
                <p:nvPr/>
              </p:nvSpPr>
              <p:spPr bwMode="auto">
                <a:xfrm>
                  <a:off x="610" y="156"/>
                  <a:ext cx="29" cy="36"/>
                </a:xfrm>
                <a:custGeom>
                  <a:avLst/>
                  <a:gdLst>
                    <a:gd name="T0" fmla="*/ 1 w 58"/>
                    <a:gd name="T1" fmla="*/ 0 h 73"/>
                    <a:gd name="T2" fmla="*/ 0 w 58"/>
                    <a:gd name="T3" fmla="*/ 0 h 73"/>
                    <a:gd name="T4" fmla="*/ 1 w 58"/>
                    <a:gd name="T5" fmla="*/ 0 h 73"/>
                    <a:gd name="T6" fmla="*/ 1 w 58"/>
                    <a:gd name="T7" fmla="*/ 0 h 73"/>
                    <a:gd name="T8" fmla="*/ 1 w 58"/>
                    <a:gd name="T9" fmla="*/ 0 h 73"/>
                    <a:gd name="T10" fmla="*/ 1 w 58"/>
                    <a:gd name="T11" fmla="*/ 0 h 73"/>
                    <a:gd name="T12" fmla="*/ 1 w 58"/>
                    <a:gd name="T13" fmla="*/ 0 h 73"/>
                    <a:gd name="T14" fmla="*/ 1 w 58"/>
                    <a:gd name="T15" fmla="*/ 0 h 73"/>
                    <a:gd name="T16" fmla="*/ 1 w 58"/>
                    <a:gd name="T17" fmla="*/ 0 h 73"/>
                    <a:gd name="T18" fmla="*/ 1 w 58"/>
                    <a:gd name="T19" fmla="*/ 0 h 73"/>
                    <a:gd name="T20" fmla="*/ 1 w 58"/>
                    <a:gd name="T21" fmla="*/ 0 h 73"/>
                    <a:gd name="T22" fmla="*/ 1 w 58"/>
                    <a:gd name="T23" fmla="*/ 0 h 73"/>
                    <a:gd name="T24" fmla="*/ 1 w 58"/>
                    <a:gd name="T25" fmla="*/ 0 h 73"/>
                    <a:gd name="T26" fmla="*/ 1 w 58"/>
                    <a:gd name="T27" fmla="*/ 0 h 73"/>
                    <a:gd name="T28" fmla="*/ 1 w 58"/>
                    <a:gd name="T29" fmla="*/ 0 h 73"/>
                    <a:gd name="T30" fmla="*/ 1 w 58"/>
                    <a:gd name="T31" fmla="*/ 0 h 73"/>
                    <a:gd name="T32" fmla="*/ 1 w 58"/>
                    <a:gd name="T33" fmla="*/ 0 h 73"/>
                    <a:gd name="T34" fmla="*/ 1 w 58"/>
                    <a:gd name="T35" fmla="*/ 0 h 73"/>
                    <a:gd name="T36" fmla="*/ 1 w 58"/>
                    <a:gd name="T37" fmla="*/ 0 h 73"/>
                    <a:gd name="T38" fmla="*/ 1 w 58"/>
                    <a:gd name="T39" fmla="*/ 0 h 73"/>
                    <a:gd name="T40" fmla="*/ 1 w 58"/>
                    <a:gd name="T41" fmla="*/ 0 h 73"/>
                    <a:gd name="T42" fmla="*/ 1 w 58"/>
                    <a:gd name="T43" fmla="*/ 0 h 73"/>
                    <a:gd name="T44" fmla="*/ 1 w 58"/>
                    <a:gd name="T45" fmla="*/ 0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8"/>
                    <a:gd name="T70" fmla="*/ 0 h 73"/>
                    <a:gd name="T71" fmla="*/ 58 w 58"/>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8" h="73">
                      <a:moveTo>
                        <a:pt x="1" y="7"/>
                      </a:moveTo>
                      <a:lnTo>
                        <a:pt x="0" y="4"/>
                      </a:lnTo>
                      <a:lnTo>
                        <a:pt x="7" y="0"/>
                      </a:lnTo>
                      <a:lnTo>
                        <a:pt x="15" y="3"/>
                      </a:lnTo>
                      <a:lnTo>
                        <a:pt x="22" y="8"/>
                      </a:lnTo>
                      <a:lnTo>
                        <a:pt x="29" y="12"/>
                      </a:lnTo>
                      <a:lnTo>
                        <a:pt x="34" y="20"/>
                      </a:lnTo>
                      <a:lnTo>
                        <a:pt x="41" y="29"/>
                      </a:lnTo>
                      <a:lnTo>
                        <a:pt x="47" y="41"/>
                      </a:lnTo>
                      <a:lnTo>
                        <a:pt x="53" y="53"/>
                      </a:lnTo>
                      <a:lnTo>
                        <a:pt x="54" y="57"/>
                      </a:lnTo>
                      <a:lnTo>
                        <a:pt x="55" y="61"/>
                      </a:lnTo>
                      <a:lnTo>
                        <a:pt x="56" y="66"/>
                      </a:lnTo>
                      <a:lnTo>
                        <a:pt x="58" y="70"/>
                      </a:lnTo>
                      <a:lnTo>
                        <a:pt x="58" y="73"/>
                      </a:lnTo>
                      <a:lnTo>
                        <a:pt x="53" y="63"/>
                      </a:lnTo>
                      <a:lnTo>
                        <a:pt x="47" y="52"/>
                      </a:lnTo>
                      <a:lnTo>
                        <a:pt x="41" y="42"/>
                      </a:lnTo>
                      <a:lnTo>
                        <a:pt x="34" y="33"/>
                      </a:lnTo>
                      <a:lnTo>
                        <a:pt x="28" y="23"/>
                      </a:lnTo>
                      <a:lnTo>
                        <a:pt x="19" y="15"/>
                      </a:lnTo>
                      <a:lnTo>
                        <a:pt x="10" y="11"/>
                      </a:lnTo>
                      <a:lnTo>
                        <a:pt x="1" y="7"/>
                      </a:lnTo>
                      <a:close/>
                    </a:path>
                  </a:pathLst>
                </a:custGeom>
                <a:solidFill>
                  <a:srgbClr val="33CC33"/>
                </a:solidFill>
                <a:ln w="9525">
                  <a:solidFill>
                    <a:srgbClr val="008000"/>
                  </a:solidFill>
                  <a:round/>
                  <a:headEnd/>
                  <a:tailEnd/>
                </a:ln>
              </p:spPr>
              <p:txBody>
                <a:bodyPr/>
                <a:lstStyle/>
                <a:p>
                  <a:endParaRPr lang="zh-CN" altLang="en-US"/>
                </a:p>
              </p:txBody>
            </p:sp>
            <p:sp>
              <p:nvSpPr>
                <p:cNvPr id="30852" name="未知">
                  <a:extLst>
                    <a:ext uri="{FF2B5EF4-FFF2-40B4-BE49-F238E27FC236}">
                      <a16:creationId xmlns:a16="http://schemas.microsoft.com/office/drawing/2014/main" id="{0C9A665D-D3B0-47F9-AF17-D923B1EA5296}"/>
                    </a:ext>
                  </a:extLst>
                </p:cNvPr>
                <p:cNvSpPr>
                  <a:spLocks/>
                </p:cNvSpPr>
                <p:nvPr/>
              </p:nvSpPr>
              <p:spPr bwMode="auto">
                <a:xfrm>
                  <a:off x="517" y="213"/>
                  <a:ext cx="6" cy="5"/>
                </a:xfrm>
                <a:custGeom>
                  <a:avLst/>
                  <a:gdLst>
                    <a:gd name="T0" fmla="*/ 0 w 14"/>
                    <a:gd name="T1" fmla="*/ 0 h 11"/>
                    <a:gd name="T2" fmla="*/ 0 w 14"/>
                    <a:gd name="T3" fmla="*/ 0 h 11"/>
                    <a:gd name="T4" fmla="*/ 0 w 14"/>
                    <a:gd name="T5" fmla="*/ 0 h 11"/>
                    <a:gd name="T6" fmla="*/ 0 w 14"/>
                    <a:gd name="T7" fmla="*/ 0 h 11"/>
                    <a:gd name="T8" fmla="*/ 0 w 14"/>
                    <a:gd name="T9" fmla="*/ 0 h 11"/>
                    <a:gd name="T10" fmla="*/ 0 w 14"/>
                    <a:gd name="T11" fmla="*/ 0 h 11"/>
                    <a:gd name="T12" fmla="*/ 0 w 14"/>
                    <a:gd name="T13" fmla="*/ 0 h 11"/>
                    <a:gd name="T14" fmla="*/ 0 w 14"/>
                    <a:gd name="T15" fmla="*/ 0 h 11"/>
                    <a:gd name="T16" fmla="*/ 0 w 14"/>
                    <a:gd name="T17" fmla="*/ 0 h 11"/>
                    <a:gd name="T18" fmla="*/ 0 w 14"/>
                    <a:gd name="T19" fmla="*/ 0 h 11"/>
                    <a:gd name="T20" fmla="*/ 0 w 14"/>
                    <a:gd name="T21" fmla="*/ 0 h 11"/>
                    <a:gd name="T22" fmla="*/ 0 w 14"/>
                    <a:gd name="T23" fmla="*/ 0 h 11"/>
                    <a:gd name="T24" fmla="*/ 0 w 14"/>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1"/>
                    <a:gd name="T41" fmla="*/ 14 w 14"/>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1">
                      <a:moveTo>
                        <a:pt x="0" y="11"/>
                      </a:moveTo>
                      <a:lnTo>
                        <a:pt x="1" y="7"/>
                      </a:lnTo>
                      <a:lnTo>
                        <a:pt x="5" y="5"/>
                      </a:lnTo>
                      <a:lnTo>
                        <a:pt x="9" y="4"/>
                      </a:lnTo>
                      <a:lnTo>
                        <a:pt x="12" y="0"/>
                      </a:lnTo>
                      <a:lnTo>
                        <a:pt x="14" y="4"/>
                      </a:lnTo>
                      <a:lnTo>
                        <a:pt x="12" y="7"/>
                      </a:lnTo>
                      <a:lnTo>
                        <a:pt x="8" y="10"/>
                      </a:lnTo>
                      <a:lnTo>
                        <a:pt x="4" y="11"/>
                      </a:lnTo>
                      <a:lnTo>
                        <a:pt x="2" y="11"/>
                      </a:lnTo>
                      <a:lnTo>
                        <a:pt x="1" y="11"/>
                      </a:lnTo>
                      <a:lnTo>
                        <a:pt x="0" y="11"/>
                      </a:lnTo>
                      <a:close/>
                    </a:path>
                  </a:pathLst>
                </a:custGeom>
                <a:solidFill>
                  <a:srgbClr val="33CC33"/>
                </a:solidFill>
                <a:ln w="9525">
                  <a:solidFill>
                    <a:srgbClr val="008000"/>
                  </a:solidFill>
                  <a:round/>
                  <a:headEnd/>
                  <a:tailEnd/>
                </a:ln>
              </p:spPr>
              <p:txBody>
                <a:bodyPr/>
                <a:lstStyle/>
                <a:p>
                  <a:endParaRPr lang="zh-CN" altLang="en-US"/>
                </a:p>
              </p:txBody>
            </p:sp>
            <p:sp>
              <p:nvSpPr>
                <p:cNvPr id="30853" name="未知">
                  <a:extLst>
                    <a:ext uri="{FF2B5EF4-FFF2-40B4-BE49-F238E27FC236}">
                      <a16:creationId xmlns:a16="http://schemas.microsoft.com/office/drawing/2014/main" id="{CD923505-1DE1-49DD-812D-F139F7F3E468}"/>
                    </a:ext>
                  </a:extLst>
                </p:cNvPr>
                <p:cNvSpPr>
                  <a:spLocks/>
                </p:cNvSpPr>
                <p:nvPr/>
              </p:nvSpPr>
              <p:spPr bwMode="auto">
                <a:xfrm>
                  <a:off x="426" y="138"/>
                  <a:ext cx="94" cy="77"/>
                </a:xfrm>
                <a:custGeom>
                  <a:avLst/>
                  <a:gdLst>
                    <a:gd name="T0" fmla="*/ 1 w 188"/>
                    <a:gd name="T1" fmla="*/ 1 h 154"/>
                    <a:gd name="T2" fmla="*/ 1 w 188"/>
                    <a:gd name="T3" fmla="*/ 1 h 154"/>
                    <a:gd name="T4" fmla="*/ 1 w 188"/>
                    <a:gd name="T5" fmla="*/ 1 h 154"/>
                    <a:gd name="T6" fmla="*/ 1 w 188"/>
                    <a:gd name="T7" fmla="*/ 1 h 154"/>
                    <a:gd name="T8" fmla="*/ 1 w 188"/>
                    <a:gd name="T9" fmla="*/ 1 h 154"/>
                    <a:gd name="T10" fmla="*/ 1 w 188"/>
                    <a:gd name="T11" fmla="*/ 1 h 154"/>
                    <a:gd name="T12" fmla="*/ 1 w 188"/>
                    <a:gd name="T13" fmla="*/ 1 h 154"/>
                    <a:gd name="T14" fmla="*/ 1 w 188"/>
                    <a:gd name="T15" fmla="*/ 1 h 154"/>
                    <a:gd name="T16" fmla="*/ 1 w 188"/>
                    <a:gd name="T17" fmla="*/ 1 h 154"/>
                    <a:gd name="T18" fmla="*/ 1 w 188"/>
                    <a:gd name="T19" fmla="*/ 1 h 154"/>
                    <a:gd name="T20" fmla="*/ 1 w 188"/>
                    <a:gd name="T21" fmla="*/ 1 h 154"/>
                    <a:gd name="T22" fmla="*/ 1 w 188"/>
                    <a:gd name="T23" fmla="*/ 1 h 154"/>
                    <a:gd name="T24" fmla="*/ 1 w 188"/>
                    <a:gd name="T25" fmla="*/ 1 h 154"/>
                    <a:gd name="T26" fmla="*/ 1 w 188"/>
                    <a:gd name="T27" fmla="*/ 1 h 154"/>
                    <a:gd name="T28" fmla="*/ 1 w 188"/>
                    <a:gd name="T29" fmla="*/ 1 h 154"/>
                    <a:gd name="T30" fmla="*/ 1 w 188"/>
                    <a:gd name="T31" fmla="*/ 1 h 154"/>
                    <a:gd name="T32" fmla="*/ 1 w 188"/>
                    <a:gd name="T33" fmla="*/ 1 h 154"/>
                    <a:gd name="T34" fmla="*/ 1 w 188"/>
                    <a:gd name="T35" fmla="*/ 1 h 154"/>
                    <a:gd name="T36" fmla="*/ 1 w 188"/>
                    <a:gd name="T37" fmla="*/ 1 h 154"/>
                    <a:gd name="T38" fmla="*/ 1 w 188"/>
                    <a:gd name="T39" fmla="*/ 1 h 154"/>
                    <a:gd name="T40" fmla="*/ 1 w 188"/>
                    <a:gd name="T41" fmla="*/ 1 h 154"/>
                    <a:gd name="T42" fmla="*/ 1 w 188"/>
                    <a:gd name="T43" fmla="*/ 1 h 154"/>
                    <a:gd name="T44" fmla="*/ 1 w 188"/>
                    <a:gd name="T45" fmla="*/ 1 h 154"/>
                    <a:gd name="T46" fmla="*/ 1 w 188"/>
                    <a:gd name="T47" fmla="*/ 1 h 154"/>
                    <a:gd name="T48" fmla="*/ 1 w 188"/>
                    <a:gd name="T49" fmla="*/ 1 h 154"/>
                    <a:gd name="T50" fmla="*/ 1 w 188"/>
                    <a:gd name="T51" fmla="*/ 1 h 154"/>
                    <a:gd name="T52" fmla="*/ 1 w 188"/>
                    <a:gd name="T53" fmla="*/ 1 h 154"/>
                    <a:gd name="T54" fmla="*/ 1 w 188"/>
                    <a:gd name="T55" fmla="*/ 1 h 154"/>
                    <a:gd name="T56" fmla="*/ 1 w 188"/>
                    <a:gd name="T57" fmla="*/ 1 h 154"/>
                    <a:gd name="T58" fmla="*/ 1 w 188"/>
                    <a:gd name="T59" fmla="*/ 1 h 154"/>
                    <a:gd name="T60" fmla="*/ 1 w 188"/>
                    <a:gd name="T61" fmla="*/ 1 h 154"/>
                    <a:gd name="T62" fmla="*/ 1 w 188"/>
                    <a:gd name="T63" fmla="*/ 1 h 154"/>
                    <a:gd name="T64" fmla="*/ 1 w 188"/>
                    <a:gd name="T65" fmla="*/ 1 h 154"/>
                    <a:gd name="T66" fmla="*/ 1 w 188"/>
                    <a:gd name="T67" fmla="*/ 1 h 154"/>
                    <a:gd name="T68" fmla="*/ 1 w 188"/>
                    <a:gd name="T69" fmla="*/ 1 h 154"/>
                    <a:gd name="T70" fmla="*/ 1 w 188"/>
                    <a:gd name="T71" fmla="*/ 1 h 154"/>
                    <a:gd name="T72" fmla="*/ 1 w 188"/>
                    <a:gd name="T73" fmla="*/ 1 h 154"/>
                    <a:gd name="T74" fmla="*/ 1 w 188"/>
                    <a:gd name="T75" fmla="*/ 1 h 154"/>
                    <a:gd name="T76" fmla="*/ 1 w 188"/>
                    <a:gd name="T77" fmla="*/ 1 h 154"/>
                    <a:gd name="T78" fmla="*/ 1 w 188"/>
                    <a:gd name="T79" fmla="*/ 1 h 154"/>
                    <a:gd name="T80" fmla="*/ 1 w 188"/>
                    <a:gd name="T81" fmla="*/ 1 h 154"/>
                    <a:gd name="T82" fmla="*/ 1 w 188"/>
                    <a:gd name="T83" fmla="*/ 1 h 154"/>
                    <a:gd name="T84" fmla="*/ 1 w 188"/>
                    <a:gd name="T85" fmla="*/ 1 h 154"/>
                    <a:gd name="T86" fmla="*/ 1 w 188"/>
                    <a:gd name="T87" fmla="*/ 1 h 154"/>
                    <a:gd name="T88" fmla="*/ 1 w 188"/>
                    <a:gd name="T89" fmla="*/ 1 h 154"/>
                    <a:gd name="T90" fmla="*/ 1 w 188"/>
                    <a:gd name="T91" fmla="*/ 1 h 1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8"/>
                    <a:gd name="T139" fmla="*/ 0 h 154"/>
                    <a:gd name="T140" fmla="*/ 188 w 188"/>
                    <a:gd name="T141" fmla="*/ 154 h 15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8" h="154">
                      <a:moveTo>
                        <a:pt x="28" y="141"/>
                      </a:moveTo>
                      <a:lnTo>
                        <a:pt x="19" y="134"/>
                      </a:lnTo>
                      <a:lnTo>
                        <a:pt x="12" y="128"/>
                      </a:lnTo>
                      <a:lnTo>
                        <a:pt x="7" y="122"/>
                      </a:lnTo>
                      <a:lnTo>
                        <a:pt x="6" y="120"/>
                      </a:lnTo>
                      <a:lnTo>
                        <a:pt x="1" y="110"/>
                      </a:lnTo>
                      <a:lnTo>
                        <a:pt x="0" y="99"/>
                      </a:lnTo>
                      <a:lnTo>
                        <a:pt x="3" y="88"/>
                      </a:lnTo>
                      <a:lnTo>
                        <a:pt x="7" y="80"/>
                      </a:lnTo>
                      <a:lnTo>
                        <a:pt x="13" y="72"/>
                      </a:lnTo>
                      <a:lnTo>
                        <a:pt x="21" y="69"/>
                      </a:lnTo>
                      <a:lnTo>
                        <a:pt x="29" y="68"/>
                      </a:lnTo>
                      <a:lnTo>
                        <a:pt x="35" y="70"/>
                      </a:lnTo>
                      <a:lnTo>
                        <a:pt x="39" y="75"/>
                      </a:lnTo>
                      <a:lnTo>
                        <a:pt x="42" y="80"/>
                      </a:lnTo>
                      <a:lnTo>
                        <a:pt x="43" y="85"/>
                      </a:lnTo>
                      <a:lnTo>
                        <a:pt x="43" y="87"/>
                      </a:lnTo>
                      <a:lnTo>
                        <a:pt x="38" y="91"/>
                      </a:lnTo>
                      <a:lnTo>
                        <a:pt x="33" y="92"/>
                      </a:lnTo>
                      <a:lnTo>
                        <a:pt x="28" y="91"/>
                      </a:lnTo>
                      <a:lnTo>
                        <a:pt x="23" y="88"/>
                      </a:lnTo>
                      <a:lnTo>
                        <a:pt x="20" y="82"/>
                      </a:lnTo>
                      <a:lnTo>
                        <a:pt x="13" y="84"/>
                      </a:lnTo>
                      <a:lnTo>
                        <a:pt x="9" y="90"/>
                      </a:lnTo>
                      <a:lnTo>
                        <a:pt x="8" y="98"/>
                      </a:lnTo>
                      <a:lnTo>
                        <a:pt x="9" y="105"/>
                      </a:lnTo>
                      <a:lnTo>
                        <a:pt x="12" y="111"/>
                      </a:lnTo>
                      <a:lnTo>
                        <a:pt x="15" y="116"/>
                      </a:lnTo>
                      <a:lnTo>
                        <a:pt x="16" y="121"/>
                      </a:lnTo>
                      <a:lnTo>
                        <a:pt x="18" y="122"/>
                      </a:lnTo>
                      <a:lnTo>
                        <a:pt x="24" y="126"/>
                      </a:lnTo>
                      <a:lnTo>
                        <a:pt x="33" y="130"/>
                      </a:lnTo>
                      <a:lnTo>
                        <a:pt x="42" y="133"/>
                      </a:lnTo>
                      <a:lnTo>
                        <a:pt x="51" y="133"/>
                      </a:lnTo>
                      <a:lnTo>
                        <a:pt x="58" y="131"/>
                      </a:lnTo>
                      <a:lnTo>
                        <a:pt x="66" y="130"/>
                      </a:lnTo>
                      <a:lnTo>
                        <a:pt x="74" y="128"/>
                      </a:lnTo>
                      <a:lnTo>
                        <a:pt x="80" y="122"/>
                      </a:lnTo>
                      <a:lnTo>
                        <a:pt x="86" y="105"/>
                      </a:lnTo>
                      <a:lnTo>
                        <a:pt x="83" y="87"/>
                      </a:lnTo>
                      <a:lnTo>
                        <a:pt x="75" y="70"/>
                      </a:lnTo>
                      <a:lnTo>
                        <a:pt x="67" y="50"/>
                      </a:lnTo>
                      <a:lnTo>
                        <a:pt x="67" y="48"/>
                      </a:lnTo>
                      <a:lnTo>
                        <a:pt x="65" y="43"/>
                      </a:lnTo>
                      <a:lnTo>
                        <a:pt x="65" y="38"/>
                      </a:lnTo>
                      <a:lnTo>
                        <a:pt x="66" y="30"/>
                      </a:lnTo>
                      <a:lnTo>
                        <a:pt x="66" y="22"/>
                      </a:lnTo>
                      <a:lnTo>
                        <a:pt x="69" y="17"/>
                      </a:lnTo>
                      <a:lnTo>
                        <a:pt x="73" y="14"/>
                      </a:lnTo>
                      <a:lnTo>
                        <a:pt x="76" y="10"/>
                      </a:lnTo>
                      <a:lnTo>
                        <a:pt x="81" y="7"/>
                      </a:lnTo>
                      <a:lnTo>
                        <a:pt x="86" y="4"/>
                      </a:lnTo>
                      <a:lnTo>
                        <a:pt x="91" y="2"/>
                      </a:lnTo>
                      <a:lnTo>
                        <a:pt x="97" y="1"/>
                      </a:lnTo>
                      <a:lnTo>
                        <a:pt x="103" y="0"/>
                      </a:lnTo>
                      <a:lnTo>
                        <a:pt x="107" y="3"/>
                      </a:lnTo>
                      <a:lnTo>
                        <a:pt x="113" y="5"/>
                      </a:lnTo>
                      <a:lnTo>
                        <a:pt x="118" y="8"/>
                      </a:lnTo>
                      <a:lnTo>
                        <a:pt x="122" y="11"/>
                      </a:lnTo>
                      <a:lnTo>
                        <a:pt x="120" y="10"/>
                      </a:lnTo>
                      <a:lnTo>
                        <a:pt x="125" y="17"/>
                      </a:lnTo>
                      <a:lnTo>
                        <a:pt x="128" y="25"/>
                      </a:lnTo>
                      <a:lnTo>
                        <a:pt x="129" y="35"/>
                      </a:lnTo>
                      <a:lnTo>
                        <a:pt x="129" y="43"/>
                      </a:lnTo>
                      <a:lnTo>
                        <a:pt x="126" y="49"/>
                      </a:lnTo>
                      <a:lnTo>
                        <a:pt x="125" y="55"/>
                      </a:lnTo>
                      <a:lnTo>
                        <a:pt x="125" y="61"/>
                      </a:lnTo>
                      <a:lnTo>
                        <a:pt x="126" y="67"/>
                      </a:lnTo>
                      <a:lnTo>
                        <a:pt x="129" y="71"/>
                      </a:lnTo>
                      <a:lnTo>
                        <a:pt x="134" y="72"/>
                      </a:lnTo>
                      <a:lnTo>
                        <a:pt x="140" y="72"/>
                      </a:lnTo>
                      <a:lnTo>
                        <a:pt x="145" y="72"/>
                      </a:lnTo>
                      <a:lnTo>
                        <a:pt x="152" y="64"/>
                      </a:lnTo>
                      <a:lnTo>
                        <a:pt x="152" y="54"/>
                      </a:lnTo>
                      <a:lnTo>
                        <a:pt x="155" y="45"/>
                      </a:lnTo>
                      <a:lnTo>
                        <a:pt x="165" y="41"/>
                      </a:lnTo>
                      <a:lnTo>
                        <a:pt x="171" y="43"/>
                      </a:lnTo>
                      <a:lnTo>
                        <a:pt x="177" y="47"/>
                      </a:lnTo>
                      <a:lnTo>
                        <a:pt x="181" y="52"/>
                      </a:lnTo>
                      <a:lnTo>
                        <a:pt x="186" y="55"/>
                      </a:lnTo>
                      <a:lnTo>
                        <a:pt x="188" y="71"/>
                      </a:lnTo>
                      <a:lnTo>
                        <a:pt x="186" y="88"/>
                      </a:lnTo>
                      <a:lnTo>
                        <a:pt x="179" y="106"/>
                      </a:lnTo>
                      <a:lnTo>
                        <a:pt x="170" y="121"/>
                      </a:lnTo>
                      <a:lnTo>
                        <a:pt x="153" y="132"/>
                      </a:lnTo>
                      <a:lnTo>
                        <a:pt x="136" y="141"/>
                      </a:lnTo>
                      <a:lnTo>
                        <a:pt x="118" y="148"/>
                      </a:lnTo>
                      <a:lnTo>
                        <a:pt x="99" y="153"/>
                      </a:lnTo>
                      <a:lnTo>
                        <a:pt x="80" y="154"/>
                      </a:lnTo>
                      <a:lnTo>
                        <a:pt x="61" y="153"/>
                      </a:lnTo>
                      <a:lnTo>
                        <a:pt x="44" y="148"/>
                      </a:lnTo>
                      <a:lnTo>
                        <a:pt x="28" y="141"/>
                      </a:lnTo>
                      <a:close/>
                    </a:path>
                  </a:pathLst>
                </a:custGeom>
                <a:solidFill>
                  <a:srgbClr val="33CC33"/>
                </a:solidFill>
                <a:ln w="9525">
                  <a:solidFill>
                    <a:srgbClr val="008000"/>
                  </a:solidFill>
                  <a:round/>
                  <a:headEnd/>
                  <a:tailEnd/>
                </a:ln>
              </p:spPr>
              <p:txBody>
                <a:bodyPr/>
                <a:lstStyle/>
                <a:p>
                  <a:endParaRPr lang="zh-CN" altLang="en-US"/>
                </a:p>
              </p:txBody>
            </p:sp>
            <p:sp>
              <p:nvSpPr>
                <p:cNvPr id="30854" name="未知">
                  <a:extLst>
                    <a:ext uri="{FF2B5EF4-FFF2-40B4-BE49-F238E27FC236}">
                      <a16:creationId xmlns:a16="http://schemas.microsoft.com/office/drawing/2014/main" id="{1F5FB437-EBE9-4A0C-880A-FFEDF610909F}"/>
                    </a:ext>
                  </a:extLst>
                </p:cNvPr>
                <p:cNvSpPr>
                  <a:spLocks/>
                </p:cNvSpPr>
                <p:nvPr/>
              </p:nvSpPr>
              <p:spPr bwMode="auto">
                <a:xfrm>
                  <a:off x="466" y="178"/>
                  <a:ext cx="30" cy="30"/>
                </a:xfrm>
                <a:custGeom>
                  <a:avLst/>
                  <a:gdLst>
                    <a:gd name="T0" fmla="*/ 0 w 59"/>
                    <a:gd name="T1" fmla="*/ 1 h 60"/>
                    <a:gd name="T2" fmla="*/ 1 w 59"/>
                    <a:gd name="T3" fmla="*/ 1 h 60"/>
                    <a:gd name="T4" fmla="*/ 1 w 59"/>
                    <a:gd name="T5" fmla="*/ 1 h 60"/>
                    <a:gd name="T6" fmla="*/ 1 w 59"/>
                    <a:gd name="T7" fmla="*/ 1 h 60"/>
                    <a:gd name="T8" fmla="*/ 1 w 59"/>
                    <a:gd name="T9" fmla="*/ 1 h 60"/>
                    <a:gd name="T10" fmla="*/ 1 w 59"/>
                    <a:gd name="T11" fmla="*/ 1 h 60"/>
                    <a:gd name="T12" fmla="*/ 1 w 59"/>
                    <a:gd name="T13" fmla="*/ 1 h 60"/>
                    <a:gd name="T14" fmla="*/ 1 w 59"/>
                    <a:gd name="T15" fmla="*/ 1 h 60"/>
                    <a:gd name="T16" fmla="*/ 1 w 59"/>
                    <a:gd name="T17" fmla="*/ 0 h 60"/>
                    <a:gd name="T18" fmla="*/ 1 w 59"/>
                    <a:gd name="T19" fmla="*/ 1 h 60"/>
                    <a:gd name="T20" fmla="*/ 1 w 59"/>
                    <a:gd name="T21" fmla="*/ 1 h 60"/>
                    <a:gd name="T22" fmla="*/ 1 w 59"/>
                    <a:gd name="T23" fmla="*/ 1 h 60"/>
                    <a:gd name="T24" fmla="*/ 1 w 59"/>
                    <a:gd name="T25" fmla="*/ 1 h 60"/>
                    <a:gd name="T26" fmla="*/ 1 w 59"/>
                    <a:gd name="T27" fmla="*/ 1 h 60"/>
                    <a:gd name="T28" fmla="*/ 1 w 59"/>
                    <a:gd name="T29" fmla="*/ 1 h 60"/>
                    <a:gd name="T30" fmla="*/ 1 w 59"/>
                    <a:gd name="T31" fmla="*/ 1 h 60"/>
                    <a:gd name="T32" fmla="*/ 1 w 59"/>
                    <a:gd name="T33" fmla="*/ 1 h 60"/>
                    <a:gd name="T34" fmla="*/ 1 w 59"/>
                    <a:gd name="T35" fmla="*/ 1 h 60"/>
                    <a:gd name="T36" fmla="*/ 0 w 59"/>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60"/>
                    <a:gd name="T59" fmla="*/ 59 w 59"/>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60">
                      <a:moveTo>
                        <a:pt x="0" y="60"/>
                      </a:moveTo>
                      <a:lnTo>
                        <a:pt x="9" y="56"/>
                      </a:lnTo>
                      <a:lnTo>
                        <a:pt x="18" y="49"/>
                      </a:lnTo>
                      <a:lnTo>
                        <a:pt x="25" y="42"/>
                      </a:lnTo>
                      <a:lnTo>
                        <a:pt x="32" y="35"/>
                      </a:lnTo>
                      <a:lnTo>
                        <a:pt x="38" y="27"/>
                      </a:lnTo>
                      <a:lnTo>
                        <a:pt x="43" y="18"/>
                      </a:lnTo>
                      <a:lnTo>
                        <a:pt x="47" y="10"/>
                      </a:lnTo>
                      <a:lnTo>
                        <a:pt x="49" y="0"/>
                      </a:lnTo>
                      <a:lnTo>
                        <a:pt x="58" y="2"/>
                      </a:lnTo>
                      <a:lnTo>
                        <a:pt x="59" y="8"/>
                      </a:lnTo>
                      <a:lnTo>
                        <a:pt x="58" y="15"/>
                      </a:lnTo>
                      <a:lnTo>
                        <a:pt x="54" y="21"/>
                      </a:lnTo>
                      <a:lnTo>
                        <a:pt x="49" y="28"/>
                      </a:lnTo>
                      <a:lnTo>
                        <a:pt x="44" y="34"/>
                      </a:lnTo>
                      <a:lnTo>
                        <a:pt x="38" y="40"/>
                      </a:lnTo>
                      <a:lnTo>
                        <a:pt x="31" y="45"/>
                      </a:lnTo>
                      <a:lnTo>
                        <a:pt x="25" y="50"/>
                      </a:lnTo>
                      <a:lnTo>
                        <a:pt x="0" y="60"/>
                      </a:lnTo>
                      <a:close/>
                    </a:path>
                  </a:pathLst>
                </a:custGeom>
                <a:solidFill>
                  <a:srgbClr val="33CC33"/>
                </a:solidFill>
                <a:ln w="9525">
                  <a:solidFill>
                    <a:srgbClr val="008000"/>
                  </a:solidFill>
                  <a:round/>
                  <a:headEnd/>
                  <a:tailEnd/>
                </a:ln>
              </p:spPr>
              <p:txBody>
                <a:bodyPr/>
                <a:lstStyle/>
                <a:p>
                  <a:endParaRPr lang="zh-CN" altLang="en-US"/>
                </a:p>
              </p:txBody>
            </p:sp>
            <p:sp>
              <p:nvSpPr>
                <p:cNvPr id="30855" name="未知">
                  <a:extLst>
                    <a:ext uri="{FF2B5EF4-FFF2-40B4-BE49-F238E27FC236}">
                      <a16:creationId xmlns:a16="http://schemas.microsoft.com/office/drawing/2014/main" id="{281F2FE2-C9B3-4484-8729-7E9419337D8A}"/>
                    </a:ext>
                  </a:extLst>
                </p:cNvPr>
                <p:cNvSpPr>
                  <a:spLocks/>
                </p:cNvSpPr>
                <p:nvPr/>
              </p:nvSpPr>
              <p:spPr bwMode="auto">
                <a:xfrm>
                  <a:off x="499" y="0"/>
                  <a:ext cx="77" cy="94"/>
                </a:xfrm>
                <a:custGeom>
                  <a:avLst/>
                  <a:gdLst>
                    <a:gd name="T0" fmla="*/ 0 w 156"/>
                    <a:gd name="T1" fmla="*/ 1 h 187"/>
                    <a:gd name="T2" fmla="*/ 0 w 156"/>
                    <a:gd name="T3" fmla="*/ 1 h 187"/>
                    <a:gd name="T4" fmla="*/ 0 w 156"/>
                    <a:gd name="T5" fmla="*/ 1 h 187"/>
                    <a:gd name="T6" fmla="*/ 0 w 156"/>
                    <a:gd name="T7" fmla="*/ 1 h 187"/>
                    <a:gd name="T8" fmla="*/ 0 w 156"/>
                    <a:gd name="T9" fmla="*/ 1 h 187"/>
                    <a:gd name="T10" fmla="*/ 0 w 156"/>
                    <a:gd name="T11" fmla="*/ 1 h 187"/>
                    <a:gd name="T12" fmla="*/ 0 w 156"/>
                    <a:gd name="T13" fmla="*/ 1 h 187"/>
                    <a:gd name="T14" fmla="*/ 0 w 156"/>
                    <a:gd name="T15" fmla="*/ 1 h 187"/>
                    <a:gd name="T16" fmla="*/ 0 w 156"/>
                    <a:gd name="T17" fmla="*/ 1 h 187"/>
                    <a:gd name="T18" fmla="*/ 0 w 156"/>
                    <a:gd name="T19" fmla="*/ 1 h 187"/>
                    <a:gd name="T20" fmla="*/ 0 w 156"/>
                    <a:gd name="T21" fmla="*/ 1 h 187"/>
                    <a:gd name="T22" fmla="*/ 0 w 156"/>
                    <a:gd name="T23" fmla="*/ 1 h 187"/>
                    <a:gd name="T24" fmla="*/ 0 w 156"/>
                    <a:gd name="T25" fmla="*/ 1 h 187"/>
                    <a:gd name="T26" fmla="*/ 0 w 156"/>
                    <a:gd name="T27" fmla="*/ 1 h 187"/>
                    <a:gd name="T28" fmla="*/ 0 w 156"/>
                    <a:gd name="T29" fmla="*/ 1 h 187"/>
                    <a:gd name="T30" fmla="*/ 0 w 156"/>
                    <a:gd name="T31" fmla="*/ 1 h 187"/>
                    <a:gd name="T32" fmla="*/ 0 w 156"/>
                    <a:gd name="T33" fmla="*/ 1 h 187"/>
                    <a:gd name="T34" fmla="*/ 0 w 156"/>
                    <a:gd name="T35" fmla="*/ 0 h 187"/>
                    <a:gd name="T36" fmla="*/ 0 w 156"/>
                    <a:gd name="T37" fmla="*/ 1 h 187"/>
                    <a:gd name="T38" fmla="*/ 0 w 156"/>
                    <a:gd name="T39" fmla="*/ 1 h 187"/>
                    <a:gd name="T40" fmla="*/ 0 w 156"/>
                    <a:gd name="T41" fmla="*/ 1 h 187"/>
                    <a:gd name="T42" fmla="*/ 0 w 156"/>
                    <a:gd name="T43" fmla="*/ 1 h 187"/>
                    <a:gd name="T44" fmla="*/ 0 w 156"/>
                    <a:gd name="T45" fmla="*/ 1 h 187"/>
                    <a:gd name="T46" fmla="*/ 0 w 156"/>
                    <a:gd name="T47" fmla="*/ 1 h 187"/>
                    <a:gd name="T48" fmla="*/ 0 w 156"/>
                    <a:gd name="T49" fmla="*/ 1 h 187"/>
                    <a:gd name="T50" fmla="*/ 0 w 156"/>
                    <a:gd name="T51" fmla="*/ 1 h 187"/>
                    <a:gd name="T52" fmla="*/ 0 w 156"/>
                    <a:gd name="T53" fmla="*/ 1 h 187"/>
                    <a:gd name="T54" fmla="*/ 0 w 156"/>
                    <a:gd name="T55" fmla="*/ 1 h 187"/>
                    <a:gd name="T56" fmla="*/ 0 w 156"/>
                    <a:gd name="T57" fmla="*/ 1 h 187"/>
                    <a:gd name="T58" fmla="*/ 0 w 156"/>
                    <a:gd name="T59" fmla="*/ 1 h 187"/>
                    <a:gd name="T60" fmla="*/ 0 w 156"/>
                    <a:gd name="T61" fmla="*/ 1 h 187"/>
                    <a:gd name="T62" fmla="*/ 0 w 156"/>
                    <a:gd name="T63" fmla="*/ 1 h 187"/>
                    <a:gd name="T64" fmla="*/ 0 w 156"/>
                    <a:gd name="T65" fmla="*/ 1 h 187"/>
                    <a:gd name="T66" fmla="*/ 0 w 156"/>
                    <a:gd name="T67" fmla="*/ 1 h 187"/>
                    <a:gd name="T68" fmla="*/ 0 w 156"/>
                    <a:gd name="T69" fmla="*/ 1 h 187"/>
                    <a:gd name="T70" fmla="*/ 0 w 156"/>
                    <a:gd name="T71" fmla="*/ 1 h 187"/>
                    <a:gd name="T72" fmla="*/ 0 w 156"/>
                    <a:gd name="T73" fmla="*/ 1 h 187"/>
                    <a:gd name="T74" fmla="*/ 0 w 156"/>
                    <a:gd name="T75" fmla="*/ 1 h 187"/>
                    <a:gd name="T76" fmla="*/ 0 w 156"/>
                    <a:gd name="T77" fmla="*/ 1 h 187"/>
                    <a:gd name="T78" fmla="*/ 0 w 156"/>
                    <a:gd name="T79" fmla="*/ 1 h 187"/>
                    <a:gd name="T80" fmla="*/ 0 w 156"/>
                    <a:gd name="T81" fmla="*/ 1 h 187"/>
                    <a:gd name="T82" fmla="*/ 0 w 156"/>
                    <a:gd name="T83" fmla="*/ 1 h 187"/>
                    <a:gd name="T84" fmla="*/ 0 w 156"/>
                    <a:gd name="T85" fmla="*/ 1 h 187"/>
                    <a:gd name="T86" fmla="*/ 0 w 156"/>
                    <a:gd name="T87" fmla="*/ 1 h 187"/>
                    <a:gd name="T88" fmla="*/ 0 w 156"/>
                    <a:gd name="T89" fmla="*/ 1 h 187"/>
                    <a:gd name="T90" fmla="*/ 0 w 156"/>
                    <a:gd name="T91" fmla="*/ 1 h 187"/>
                    <a:gd name="T92" fmla="*/ 0 w 156"/>
                    <a:gd name="T93" fmla="*/ 1 h 187"/>
                    <a:gd name="T94" fmla="*/ 0 w 156"/>
                    <a:gd name="T95" fmla="*/ 1 h 187"/>
                    <a:gd name="T96" fmla="*/ 0 w 156"/>
                    <a:gd name="T97" fmla="*/ 1 h 187"/>
                    <a:gd name="T98" fmla="*/ 0 w 156"/>
                    <a:gd name="T99" fmla="*/ 1 h 1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
                    <a:gd name="T151" fmla="*/ 0 h 187"/>
                    <a:gd name="T152" fmla="*/ 156 w 156"/>
                    <a:gd name="T153" fmla="*/ 187 h 18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 h="187">
                      <a:moveTo>
                        <a:pt x="81" y="178"/>
                      </a:moveTo>
                      <a:lnTo>
                        <a:pt x="78" y="171"/>
                      </a:lnTo>
                      <a:lnTo>
                        <a:pt x="78" y="164"/>
                      </a:lnTo>
                      <a:lnTo>
                        <a:pt x="79" y="158"/>
                      </a:lnTo>
                      <a:lnTo>
                        <a:pt x="74" y="154"/>
                      </a:lnTo>
                      <a:lnTo>
                        <a:pt x="68" y="152"/>
                      </a:lnTo>
                      <a:lnTo>
                        <a:pt x="64" y="150"/>
                      </a:lnTo>
                      <a:lnTo>
                        <a:pt x="59" y="152"/>
                      </a:lnTo>
                      <a:lnTo>
                        <a:pt x="55" y="156"/>
                      </a:lnTo>
                      <a:lnTo>
                        <a:pt x="51" y="164"/>
                      </a:lnTo>
                      <a:lnTo>
                        <a:pt x="53" y="172"/>
                      </a:lnTo>
                      <a:lnTo>
                        <a:pt x="56" y="179"/>
                      </a:lnTo>
                      <a:lnTo>
                        <a:pt x="50" y="186"/>
                      </a:lnTo>
                      <a:lnTo>
                        <a:pt x="42" y="187"/>
                      </a:lnTo>
                      <a:lnTo>
                        <a:pt x="35" y="187"/>
                      </a:lnTo>
                      <a:lnTo>
                        <a:pt x="29" y="186"/>
                      </a:lnTo>
                      <a:lnTo>
                        <a:pt x="25" y="184"/>
                      </a:lnTo>
                      <a:lnTo>
                        <a:pt x="20" y="181"/>
                      </a:lnTo>
                      <a:lnTo>
                        <a:pt x="17" y="177"/>
                      </a:lnTo>
                      <a:lnTo>
                        <a:pt x="12" y="172"/>
                      </a:lnTo>
                      <a:lnTo>
                        <a:pt x="7" y="168"/>
                      </a:lnTo>
                      <a:lnTo>
                        <a:pt x="3" y="158"/>
                      </a:lnTo>
                      <a:lnTo>
                        <a:pt x="0" y="141"/>
                      </a:lnTo>
                      <a:lnTo>
                        <a:pt x="0" y="124"/>
                      </a:lnTo>
                      <a:lnTo>
                        <a:pt x="4" y="107"/>
                      </a:lnTo>
                      <a:lnTo>
                        <a:pt x="8" y="89"/>
                      </a:lnTo>
                      <a:lnTo>
                        <a:pt x="17" y="73"/>
                      </a:lnTo>
                      <a:lnTo>
                        <a:pt x="26" y="57"/>
                      </a:lnTo>
                      <a:lnTo>
                        <a:pt x="36" y="42"/>
                      </a:lnTo>
                      <a:lnTo>
                        <a:pt x="49" y="28"/>
                      </a:lnTo>
                      <a:lnTo>
                        <a:pt x="58" y="21"/>
                      </a:lnTo>
                      <a:lnTo>
                        <a:pt x="70" y="14"/>
                      </a:lnTo>
                      <a:lnTo>
                        <a:pt x="80" y="9"/>
                      </a:lnTo>
                      <a:lnTo>
                        <a:pt x="93" y="4"/>
                      </a:lnTo>
                      <a:lnTo>
                        <a:pt x="104" y="2"/>
                      </a:lnTo>
                      <a:lnTo>
                        <a:pt x="114" y="0"/>
                      </a:lnTo>
                      <a:lnTo>
                        <a:pt x="126" y="1"/>
                      </a:lnTo>
                      <a:lnTo>
                        <a:pt x="135" y="4"/>
                      </a:lnTo>
                      <a:lnTo>
                        <a:pt x="146" y="12"/>
                      </a:lnTo>
                      <a:lnTo>
                        <a:pt x="152" y="23"/>
                      </a:lnTo>
                      <a:lnTo>
                        <a:pt x="156" y="33"/>
                      </a:lnTo>
                      <a:lnTo>
                        <a:pt x="156" y="41"/>
                      </a:lnTo>
                      <a:lnTo>
                        <a:pt x="154" y="48"/>
                      </a:lnTo>
                      <a:lnTo>
                        <a:pt x="151" y="52"/>
                      </a:lnTo>
                      <a:lnTo>
                        <a:pt x="146" y="57"/>
                      </a:lnTo>
                      <a:lnTo>
                        <a:pt x="139" y="61"/>
                      </a:lnTo>
                      <a:lnTo>
                        <a:pt x="133" y="59"/>
                      </a:lnTo>
                      <a:lnTo>
                        <a:pt x="128" y="56"/>
                      </a:lnTo>
                      <a:lnTo>
                        <a:pt x="125" y="52"/>
                      </a:lnTo>
                      <a:lnTo>
                        <a:pt x="120" y="50"/>
                      </a:lnTo>
                      <a:lnTo>
                        <a:pt x="120" y="46"/>
                      </a:lnTo>
                      <a:lnTo>
                        <a:pt x="123" y="42"/>
                      </a:lnTo>
                      <a:lnTo>
                        <a:pt x="127" y="40"/>
                      </a:lnTo>
                      <a:lnTo>
                        <a:pt x="131" y="40"/>
                      </a:lnTo>
                      <a:lnTo>
                        <a:pt x="139" y="51"/>
                      </a:lnTo>
                      <a:lnTo>
                        <a:pt x="146" y="48"/>
                      </a:lnTo>
                      <a:lnTo>
                        <a:pt x="148" y="44"/>
                      </a:lnTo>
                      <a:lnTo>
                        <a:pt x="149" y="39"/>
                      </a:lnTo>
                      <a:lnTo>
                        <a:pt x="147" y="32"/>
                      </a:lnTo>
                      <a:lnTo>
                        <a:pt x="146" y="28"/>
                      </a:lnTo>
                      <a:lnTo>
                        <a:pt x="144" y="25"/>
                      </a:lnTo>
                      <a:lnTo>
                        <a:pt x="142" y="21"/>
                      </a:lnTo>
                      <a:lnTo>
                        <a:pt x="141" y="20"/>
                      </a:lnTo>
                      <a:lnTo>
                        <a:pt x="138" y="17"/>
                      </a:lnTo>
                      <a:lnTo>
                        <a:pt x="134" y="14"/>
                      </a:lnTo>
                      <a:lnTo>
                        <a:pt x="129" y="12"/>
                      </a:lnTo>
                      <a:lnTo>
                        <a:pt x="125" y="11"/>
                      </a:lnTo>
                      <a:lnTo>
                        <a:pt x="120" y="11"/>
                      </a:lnTo>
                      <a:lnTo>
                        <a:pt x="114" y="11"/>
                      </a:lnTo>
                      <a:lnTo>
                        <a:pt x="110" y="12"/>
                      </a:lnTo>
                      <a:lnTo>
                        <a:pt x="104" y="13"/>
                      </a:lnTo>
                      <a:lnTo>
                        <a:pt x="94" y="18"/>
                      </a:lnTo>
                      <a:lnTo>
                        <a:pt x="87" y="26"/>
                      </a:lnTo>
                      <a:lnTo>
                        <a:pt x="83" y="36"/>
                      </a:lnTo>
                      <a:lnTo>
                        <a:pt x="82" y="47"/>
                      </a:lnTo>
                      <a:lnTo>
                        <a:pt x="85" y="58"/>
                      </a:lnTo>
                      <a:lnTo>
                        <a:pt x="88" y="70"/>
                      </a:lnTo>
                      <a:lnTo>
                        <a:pt x="94" y="80"/>
                      </a:lnTo>
                      <a:lnTo>
                        <a:pt x="101" y="90"/>
                      </a:lnTo>
                      <a:lnTo>
                        <a:pt x="108" y="101"/>
                      </a:lnTo>
                      <a:lnTo>
                        <a:pt x="116" y="110"/>
                      </a:lnTo>
                      <a:lnTo>
                        <a:pt x="123" y="119"/>
                      </a:lnTo>
                      <a:lnTo>
                        <a:pt x="131" y="127"/>
                      </a:lnTo>
                      <a:lnTo>
                        <a:pt x="136" y="134"/>
                      </a:lnTo>
                      <a:lnTo>
                        <a:pt x="139" y="142"/>
                      </a:lnTo>
                      <a:lnTo>
                        <a:pt x="139" y="150"/>
                      </a:lnTo>
                      <a:lnTo>
                        <a:pt x="138" y="157"/>
                      </a:lnTo>
                      <a:lnTo>
                        <a:pt x="134" y="163"/>
                      </a:lnTo>
                      <a:lnTo>
                        <a:pt x="131" y="169"/>
                      </a:lnTo>
                      <a:lnTo>
                        <a:pt x="126" y="175"/>
                      </a:lnTo>
                      <a:lnTo>
                        <a:pt x="121" y="179"/>
                      </a:lnTo>
                      <a:lnTo>
                        <a:pt x="116" y="181"/>
                      </a:lnTo>
                      <a:lnTo>
                        <a:pt x="111" y="184"/>
                      </a:lnTo>
                      <a:lnTo>
                        <a:pt x="105" y="185"/>
                      </a:lnTo>
                      <a:lnTo>
                        <a:pt x="99" y="184"/>
                      </a:lnTo>
                      <a:lnTo>
                        <a:pt x="95" y="184"/>
                      </a:lnTo>
                      <a:lnTo>
                        <a:pt x="90" y="181"/>
                      </a:lnTo>
                      <a:lnTo>
                        <a:pt x="86" y="180"/>
                      </a:lnTo>
                      <a:lnTo>
                        <a:pt x="81" y="178"/>
                      </a:lnTo>
                      <a:close/>
                    </a:path>
                  </a:pathLst>
                </a:custGeom>
                <a:solidFill>
                  <a:srgbClr val="33CC33"/>
                </a:solidFill>
                <a:ln w="9525">
                  <a:solidFill>
                    <a:srgbClr val="008000"/>
                  </a:solidFill>
                  <a:round/>
                  <a:headEnd/>
                  <a:tailEnd/>
                </a:ln>
              </p:spPr>
              <p:txBody>
                <a:bodyPr/>
                <a:lstStyle/>
                <a:p>
                  <a:endParaRPr lang="zh-CN" altLang="en-US"/>
                </a:p>
              </p:txBody>
            </p:sp>
            <p:sp>
              <p:nvSpPr>
                <p:cNvPr id="30856" name="未知">
                  <a:extLst>
                    <a:ext uri="{FF2B5EF4-FFF2-40B4-BE49-F238E27FC236}">
                      <a16:creationId xmlns:a16="http://schemas.microsoft.com/office/drawing/2014/main" id="{B4A487FA-654F-4E2E-A729-D0B6EE80C11C}"/>
                    </a:ext>
                  </a:extLst>
                </p:cNvPr>
                <p:cNvSpPr>
                  <a:spLocks/>
                </p:cNvSpPr>
                <p:nvPr/>
              </p:nvSpPr>
              <p:spPr bwMode="auto">
                <a:xfrm>
                  <a:off x="521" y="35"/>
                  <a:ext cx="10" cy="36"/>
                </a:xfrm>
                <a:custGeom>
                  <a:avLst/>
                  <a:gdLst>
                    <a:gd name="T0" fmla="*/ 1 w 20"/>
                    <a:gd name="T1" fmla="*/ 1 h 71"/>
                    <a:gd name="T2" fmla="*/ 1 w 20"/>
                    <a:gd name="T3" fmla="*/ 1 h 71"/>
                    <a:gd name="T4" fmla="*/ 1 w 20"/>
                    <a:gd name="T5" fmla="*/ 1 h 71"/>
                    <a:gd name="T6" fmla="*/ 1 w 20"/>
                    <a:gd name="T7" fmla="*/ 1 h 71"/>
                    <a:gd name="T8" fmla="*/ 0 w 20"/>
                    <a:gd name="T9" fmla="*/ 1 h 71"/>
                    <a:gd name="T10" fmla="*/ 0 w 20"/>
                    <a:gd name="T11" fmla="*/ 1 h 71"/>
                    <a:gd name="T12" fmla="*/ 1 w 20"/>
                    <a:gd name="T13" fmla="*/ 1 h 71"/>
                    <a:gd name="T14" fmla="*/ 1 w 20"/>
                    <a:gd name="T15" fmla="*/ 1 h 71"/>
                    <a:gd name="T16" fmla="*/ 1 w 20"/>
                    <a:gd name="T17" fmla="*/ 0 h 71"/>
                    <a:gd name="T18" fmla="*/ 1 w 20"/>
                    <a:gd name="T19" fmla="*/ 1 h 71"/>
                    <a:gd name="T20" fmla="*/ 1 w 20"/>
                    <a:gd name="T21" fmla="*/ 1 h 71"/>
                    <a:gd name="T22" fmla="*/ 1 w 20"/>
                    <a:gd name="T23" fmla="*/ 1 h 71"/>
                    <a:gd name="T24" fmla="*/ 1 w 20"/>
                    <a:gd name="T25" fmla="*/ 1 h 71"/>
                    <a:gd name="T26" fmla="*/ 1 w 20"/>
                    <a:gd name="T27" fmla="*/ 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71"/>
                    <a:gd name="T44" fmla="*/ 20 w 2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71">
                      <a:moveTo>
                        <a:pt x="15" y="71"/>
                      </a:moveTo>
                      <a:lnTo>
                        <a:pt x="8" y="62"/>
                      </a:lnTo>
                      <a:lnTo>
                        <a:pt x="5" y="50"/>
                      </a:lnTo>
                      <a:lnTo>
                        <a:pt x="3" y="39"/>
                      </a:lnTo>
                      <a:lnTo>
                        <a:pt x="0" y="27"/>
                      </a:lnTo>
                      <a:lnTo>
                        <a:pt x="0" y="20"/>
                      </a:lnTo>
                      <a:lnTo>
                        <a:pt x="2" y="14"/>
                      </a:lnTo>
                      <a:lnTo>
                        <a:pt x="3" y="7"/>
                      </a:lnTo>
                      <a:lnTo>
                        <a:pt x="5" y="0"/>
                      </a:lnTo>
                      <a:lnTo>
                        <a:pt x="6" y="14"/>
                      </a:lnTo>
                      <a:lnTo>
                        <a:pt x="8" y="32"/>
                      </a:lnTo>
                      <a:lnTo>
                        <a:pt x="13" y="52"/>
                      </a:lnTo>
                      <a:lnTo>
                        <a:pt x="20" y="69"/>
                      </a:lnTo>
                      <a:lnTo>
                        <a:pt x="15" y="71"/>
                      </a:lnTo>
                      <a:close/>
                    </a:path>
                  </a:pathLst>
                </a:custGeom>
                <a:solidFill>
                  <a:srgbClr val="33CC33"/>
                </a:solidFill>
                <a:ln w="9525">
                  <a:solidFill>
                    <a:srgbClr val="008000"/>
                  </a:solidFill>
                  <a:round/>
                  <a:headEnd/>
                  <a:tailEnd/>
                </a:ln>
              </p:spPr>
              <p:txBody>
                <a:bodyPr/>
                <a:lstStyle/>
                <a:p>
                  <a:endParaRPr lang="zh-CN" altLang="en-US"/>
                </a:p>
              </p:txBody>
            </p:sp>
            <p:sp>
              <p:nvSpPr>
                <p:cNvPr id="30857" name="未知">
                  <a:extLst>
                    <a:ext uri="{FF2B5EF4-FFF2-40B4-BE49-F238E27FC236}">
                      <a16:creationId xmlns:a16="http://schemas.microsoft.com/office/drawing/2014/main" id="{534CA1AB-71BF-4656-AC9C-8BC79AFC16D3}"/>
                    </a:ext>
                  </a:extLst>
                </p:cNvPr>
                <p:cNvSpPr>
                  <a:spLocks/>
                </p:cNvSpPr>
                <p:nvPr/>
              </p:nvSpPr>
              <p:spPr bwMode="auto">
                <a:xfrm>
                  <a:off x="525" y="19"/>
                  <a:ext cx="5" cy="11"/>
                </a:xfrm>
                <a:custGeom>
                  <a:avLst/>
                  <a:gdLst>
                    <a:gd name="T0" fmla="*/ 0 w 11"/>
                    <a:gd name="T1" fmla="*/ 1 h 21"/>
                    <a:gd name="T2" fmla="*/ 0 w 11"/>
                    <a:gd name="T3" fmla="*/ 1 h 21"/>
                    <a:gd name="T4" fmla="*/ 0 w 11"/>
                    <a:gd name="T5" fmla="*/ 1 h 21"/>
                    <a:gd name="T6" fmla="*/ 0 w 11"/>
                    <a:gd name="T7" fmla="*/ 1 h 21"/>
                    <a:gd name="T8" fmla="*/ 0 w 11"/>
                    <a:gd name="T9" fmla="*/ 0 h 21"/>
                    <a:gd name="T10" fmla="*/ 0 w 11"/>
                    <a:gd name="T11" fmla="*/ 1 h 21"/>
                    <a:gd name="T12" fmla="*/ 0 w 11"/>
                    <a:gd name="T13" fmla="*/ 1 h 21"/>
                    <a:gd name="T14" fmla="*/ 0 w 11"/>
                    <a:gd name="T15" fmla="*/ 1 h 21"/>
                    <a:gd name="T16" fmla="*/ 0 w 11"/>
                    <a:gd name="T17" fmla="*/ 1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21"/>
                    <a:gd name="T29" fmla="*/ 11 w 1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21">
                      <a:moveTo>
                        <a:pt x="0" y="21"/>
                      </a:moveTo>
                      <a:lnTo>
                        <a:pt x="4" y="17"/>
                      </a:lnTo>
                      <a:lnTo>
                        <a:pt x="6" y="10"/>
                      </a:lnTo>
                      <a:lnTo>
                        <a:pt x="8" y="4"/>
                      </a:lnTo>
                      <a:lnTo>
                        <a:pt x="11" y="0"/>
                      </a:lnTo>
                      <a:lnTo>
                        <a:pt x="11" y="5"/>
                      </a:lnTo>
                      <a:lnTo>
                        <a:pt x="8" y="12"/>
                      </a:lnTo>
                      <a:lnTo>
                        <a:pt x="5" y="19"/>
                      </a:lnTo>
                      <a:lnTo>
                        <a:pt x="0" y="21"/>
                      </a:lnTo>
                      <a:close/>
                    </a:path>
                  </a:pathLst>
                </a:custGeom>
                <a:solidFill>
                  <a:srgbClr val="33CC33"/>
                </a:solidFill>
                <a:ln w="9525">
                  <a:solidFill>
                    <a:srgbClr val="008000"/>
                  </a:solidFill>
                  <a:round/>
                  <a:headEnd/>
                  <a:tailEnd/>
                </a:ln>
              </p:spPr>
              <p:txBody>
                <a:bodyPr/>
                <a:lstStyle/>
                <a:p>
                  <a:endParaRPr lang="zh-CN" altLang="en-US"/>
                </a:p>
              </p:txBody>
            </p:sp>
            <p:sp>
              <p:nvSpPr>
                <p:cNvPr id="30858" name="未知">
                  <a:extLst>
                    <a:ext uri="{FF2B5EF4-FFF2-40B4-BE49-F238E27FC236}">
                      <a16:creationId xmlns:a16="http://schemas.microsoft.com/office/drawing/2014/main" id="{DC3FC6B5-6597-4604-ABFF-D2F894726E8B}"/>
                    </a:ext>
                  </a:extLst>
                </p:cNvPr>
                <p:cNvSpPr>
                  <a:spLocks/>
                </p:cNvSpPr>
                <p:nvPr/>
              </p:nvSpPr>
              <p:spPr bwMode="auto">
                <a:xfrm>
                  <a:off x="494" y="90"/>
                  <a:ext cx="120" cy="136"/>
                </a:xfrm>
                <a:custGeom>
                  <a:avLst/>
                  <a:gdLst>
                    <a:gd name="T0" fmla="*/ 1 w 240"/>
                    <a:gd name="T1" fmla="*/ 1 h 272"/>
                    <a:gd name="T2" fmla="*/ 1 w 240"/>
                    <a:gd name="T3" fmla="*/ 1 h 272"/>
                    <a:gd name="T4" fmla="*/ 1 w 240"/>
                    <a:gd name="T5" fmla="*/ 1 h 272"/>
                    <a:gd name="T6" fmla="*/ 1 w 240"/>
                    <a:gd name="T7" fmla="*/ 1 h 272"/>
                    <a:gd name="T8" fmla="*/ 1 w 240"/>
                    <a:gd name="T9" fmla="*/ 1 h 272"/>
                    <a:gd name="T10" fmla="*/ 1 w 240"/>
                    <a:gd name="T11" fmla="*/ 1 h 272"/>
                    <a:gd name="T12" fmla="*/ 1 w 240"/>
                    <a:gd name="T13" fmla="*/ 1 h 272"/>
                    <a:gd name="T14" fmla="*/ 1 w 240"/>
                    <a:gd name="T15" fmla="*/ 1 h 272"/>
                    <a:gd name="T16" fmla="*/ 1 w 240"/>
                    <a:gd name="T17" fmla="*/ 1 h 272"/>
                    <a:gd name="T18" fmla="*/ 1 w 240"/>
                    <a:gd name="T19" fmla="*/ 1 h 272"/>
                    <a:gd name="T20" fmla="*/ 1 w 240"/>
                    <a:gd name="T21" fmla="*/ 1 h 272"/>
                    <a:gd name="T22" fmla="*/ 1 w 240"/>
                    <a:gd name="T23" fmla="*/ 1 h 272"/>
                    <a:gd name="T24" fmla="*/ 1 w 240"/>
                    <a:gd name="T25" fmla="*/ 1 h 272"/>
                    <a:gd name="T26" fmla="*/ 1 w 240"/>
                    <a:gd name="T27" fmla="*/ 1 h 272"/>
                    <a:gd name="T28" fmla="*/ 1 w 240"/>
                    <a:gd name="T29" fmla="*/ 1 h 272"/>
                    <a:gd name="T30" fmla="*/ 1 w 240"/>
                    <a:gd name="T31" fmla="*/ 1 h 272"/>
                    <a:gd name="T32" fmla="*/ 1 w 240"/>
                    <a:gd name="T33" fmla="*/ 1 h 272"/>
                    <a:gd name="T34" fmla="*/ 1 w 240"/>
                    <a:gd name="T35" fmla="*/ 1 h 272"/>
                    <a:gd name="T36" fmla="*/ 1 w 240"/>
                    <a:gd name="T37" fmla="*/ 1 h 272"/>
                    <a:gd name="T38" fmla="*/ 1 w 240"/>
                    <a:gd name="T39" fmla="*/ 1 h 272"/>
                    <a:gd name="T40" fmla="*/ 1 w 240"/>
                    <a:gd name="T41" fmla="*/ 1 h 272"/>
                    <a:gd name="T42" fmla="*/ 1 w 240"/>
                    <a:gd name="T43" fmla="*/ 1 h 272"/>
                    <a:gd name="T44" fmla="*/ 1 w 240"/>
                    <a:gd name="T45" fmla="*/ 1 h 272"/>
                    <a:gd name="T46" fmla="*/ 1 w 240"/>
                    <a:gd name="T47" fmla="*/ 1 h 272"/>
                    <a:gd name="T48" fmla="*/ 1 w 240"/>
                    <a:gd name="T49" fmla="*/ 1 h 272"/>
                    <a:gd name="T50" fmla="*/ 1 w 240"/>
                    <a:gd name="T51" fmla="*/ 1 h 272"/>
                    <a:gd name="T52" fmla="*/ 1 w 240"/>
                    <a:gd name="T53" fmla="*/ 1 h 272"/>
                    <a:gd name="T54" fmla="*/ 1 w 240"/>
                    <a:gd name="T55" fmla="*/ 1 h 272"/>
                    <a:gd name="T56" fmla="*/ 1 w 240"/>
                    <a:gd name="T57" fmla="*/ 2 h 272"/>
                    <a:gd name="T58" fmla="*/ 1 w 240"/>
                    <a:gd name="T59" fmla="*/ 2 h 272"/>
                    <a:gd name="T60" fmla="*/ 1 w 240"/>
                    <a:gd name="T61" fmla="*/ 1 h 272"/>
                    <a:gd name="T62" fmla="*/ 1 w 240"/>
                    <a:gd name="T63" fmla="*/ 1 h 272"/>
                    <a:gd name="T64" fmla="*/ 1 w 240"/>
                    <a:gd name="T65" fmla="*/ 1 h 272"/>
                    <a:gd name="T66" fmla="*/ 1 w 240"/>
                    <a:gd name="T67" fmla="*/ 1 h 272"/>
                    <a:gd name="T68" fmla="*/ 1 w 240"/>
                    <a:gd name="T69" fmla="*/ 1 h 272"/>
                    <a:gd name="T70" fmla="*/ 1 w 240"/>
                    <a:gd name="T71" fmla="*/ 1 h 272"/>
                    <a:gd name="T72" fmla="*/ 1 w 240"/>
                    <a:gd name="T73" fmla="*/ 1 h 272"/>
                    <a:gd name="T74" fmla="*/ 1 w 240"/>
                    <a:gd name="T75" fmla="*/ 1 h 272"/>
                    <a:gd name="T76" fmla="*/ 1 w 240"/>
                    <a:gd name="T77" fmla="*/ 1 h 272"/>
                    <a:gd name="T78" fmla="*/ 1 w 240"/>
                    <a:gd name="T79" fmla="*/ 1 h 272"/>
                    <a:gd name="T80" fmla="*/ 1 w 240"/>
                    <a:gd name="T81" fmla="*/ 1 h 272"/>
                    <a:gd name="T82" fmla="*/ 1 w 240"/>
                    <a:gd name="T83" fmla="*/ 1 h 272"/>
                    <a:gd name="T84" fmla="*/ 1 w 240"/>
                    <a:gd name="T85" fmla="*/ 1 h 272"/>
                    <a:gd name="T86" fmla="*/ 1 w 240"/>
                    <a:gd name="T87" fmla="*/ 1 h 272"/>
                    <a:gd name="T88" fmla="*/ 1 w 240"/>
                    <a:gd name="T89" fmla="*/ 1 h 272"/>
                    <a:gd name="T90" fmla="*/ 1 w 240"/>
                    <a:gd name="T91" fmla="*/ 1 h 272"/>
                    <a:gd name="T92" fmla="*/ 1 w 240"/>
                    <a:gd name="T93" fmla="*/ 1 h 272"/>
                    <a:gd name="T94" fmla="*/ 1 w 240"/>
                    <a:gd name="T95" fmla="*/ 1 h 272"/>
                    <a:gd name="T96" fmla="*/ 1 w 240"/>
                    <a:gd name="T97" fmla="*/ 1 h 272"/>
                    <a:gd name="T98" fmla="*/ 1 w 240"/>
                    <a:gd name="T99" fmla="*/ 1 h 272"/>
                    <a:gd name="T100" fmla="*/ 1 w 240"/>
                    <a:gd name="T101" fmla="*/ 1 h 272"/>
                    <a:gd name="T102" fmla="*/ 1 w 240"/>
                    <a:gd name="T103" fmla="*/ 1 h 272"/>
                    <a:gd name="T104" fmla="*/ 1 w 240"/>
                    <a:gd name="T105" fmla="*/ 1 h 272"/>
                    <a:gd name="T106" fmla="*/ 1 w 240"/>
                    <a:gd name="T107" fmla="*/ 1 h 272"/>
                    <a:gd name="T108" fmla="*/ 1 w 240"/>
                    <a:gd name="T109" fmla="*/ 1 h 272"/>
                    <a:gd name="T110" fmla="*/ 1 w 240"/>
                    <a:gd name="T111" fmla="*/ 1 h 2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272"/>
                    <a:gd name="T170" fmla="*/ 240 w 240"/>
                    <a:gd name="T171" fmla="*/ 272 h 2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272">
                      <a:moveTo>
                        <a:pt x="204" y="21"/>
                      </a:moveTo>
                      <a:lnTo>
                        <a:pt x="206" y="24"/>
                      </a:lnTo>
                      <a:lnTo>
                        <a:pt x="209" y="29"/>
                      </a:lnTo>
                      <a:lnTo>
                        <a:pt x="209" y="34"/>
                      </a:lnTo>
                      <a:lnTo>
                        <a:pt x="208" y="35"/>
                      </a:lnTo>
                      <a:lnTo>
                        <a:pt x="205" y="32"/>
                      </a:lnTo>
                      <a:lnTo>
                        <a:pt x="203" y="29"/>
                      </a:lnTo>
                      <a:lnTo>
                        <a:pt x="202" y="24"/>
                      </a:lnTo>
                      <a:lnTo>
                        <a:pt x="204" y="21"/>
                      </a:lnTo>
                      <a:lnTo>
                        <a:pt x="195" y="16"/>
                      </a:lnTo>
                      <a:lnTo>
                        <a:pt x="195" y="20"/>
                      </a:lnTo>
                      <a:lnTo>
                        <a:pt x="196" y="22"/>
                      </a:lnTo>
                      <a:lnTo>
                        <a:pt x="196" y="25"/>
                      </a:lnTo>
                      <a:lnTo>
                        <a:pt x="196" y="29"/>
                      </a:lnTo>
                      <a:lnTo>
                        <a:pt x="198" y="34"/>
                      </a:lnTo>
                      <a:lnTo>
                        <a:pt x="202" y="39"/>
                      </a:lnTo>
                      <a:lnTo>
                        <a:pt x="205" y="42"/>
                      </a:lnTo>
                      <a:lnTo>
                        <a:pt x="211" y="40"/>
                      </a:lnTo>
                      <a:lnTo>
                        <a:pt x="214" y="36"/>
                      </a:lnTo>
                      <a:lnTo>
                        <a:pt x="216" y="30"/>
                      </a:lnTo>
                      <a:lnTo>
                        <a:pt x="216" y="25"/>
                      </a:lnTo>
                      <a:lnTo>
                        <a:pt x="214" y="21"/>
                      </a:lnTo>
                      <a:lnTo>
                        <a:pt x="235" y="22"/>
                      </a:lnTo>
                      <a:lnTo>
                        <a:pt x="238" y="20"/>
                      </a:lnTo>
                      <a:lnTo>
                        <a:pt x="240" y="16"/>
                      </a:lnTo>
                      <a:lnTo>
                        <a:pt x="240" y="12"/>
                      </a:lnTo>
                      <a:lnTo>
                        <a:pt x="236" y="6"/>
                      </a:lnTo>
                      <a:lnTo>
                        <a:pt x="235" y="6"/>
                      </a:lnTo>
                      <a:lnTo>
                        <a:pt x="234" y="7"/>
                      </a:lnTo>
                      <a:lnTo>
                        <a:pt x="233" y="8"/>
                      </a:lnTo>
                      <a:lnTo>
                        <a:pt x="232" y="11"/>
                      </a:lnTo>
                      <a:lnTo>
                        <a:pt x="231" y="13"/>
                      </a:lnTo>
                      <a:lnTo>
                        <a:pt x="228" y="15"/>
                      </a:lnTo>
                      <a:lnTo>
                        <a:pt x="228" y="16"/>
                      </a:lnTo>
                      <a:lnTo>
                        <a:pt x="223" y="15"/>
                      </a:lnTo>
                      <a:lnTo>
                        <a:pt x="218" y="14"/>
                      </a:lnTo>
                      <a:lnTo>
                        <a:pt x="213" y="13"/>
                      </a:lnTo>
                      <a:lnTo>
                        <a:pt x="209" y="14"/>
                      </a:lnTo>
                      <a:lnTo>
                        <a:pt x="201" y="11"/>
                      </a:lnTo>
                      <a:lnTo>
                        <a:pt x="191" y="9"/>
                      </a:lnTo>
                      <a:lnTo>
                        <a:pt x="181" y="11"/>
                      </a:lnTo>
                      <a:lnTo>
                        <a:pt x="172" y="13"/>
                      </a:lnTo>
                      <a:lnTo>
                        <a:pt x="161" y="16"/>
                      </a:lnTo>
                      <a:lnTo>
                        <a:pt x="152" y="21"/>
                      </a:lnTo>
                      <a:lnTo>
                        <a:pt x="142" y="25"/>
                      </a:lnTo>
                      <a:lnTo>
                        <a:pt x="134" y="30"/>
                      </a:lnTo>
                      <a:lnTo>
                        <a:pt x="129" y="40"/>
                      </a:lnTo>
                      <a:lnTo>
                        <a:pt x="127" y="51"/>
                      </a:lnTo>
                      <a:lnTo>
                        <a:pt x="129" y="61"/>
                      </a:lnTo>
                      <a:lnTo>
                        <a:pt x="136" y="72"/>
                      </a:lnTo>
                      <a:lnTo>
                        <a:pt x="135" y="77"/>
                      </a:lnTo>
                      <a:lnTo>
                        <a:pt x="133" y="82"/>
                      </a:lnTo>
                      <a:lnTo>
                        <a:pt x="129" y="85"/>
                      </a:lnTo>
                      <a:lnTo>
                        <a:pt x="125" y="88"/>
                      </a:lnTo>
                      <a:lnTo>
                        <a:pt x="122" y="84"/>
                      </a:lnTo>
                      <a:lnTo>
                        <a:pt x="119" y="77"/>
                      </a:lnTo>
                      <a:lnTo>
                        <a:pt x="114" y="69"/>
                      </a:lnTo>
                      <a:lnTo>
                        <a:pt x="111" y="60"/>
                      </a:lnTo>
                      <a:lnTo>
                        <a:pt x="112" y="50"/>
                      </a:lnTo>
                      <a:lnTo>
                        <a:pt x="113" y="42"/>
                      </a:lnTo>
                      <a:lnTo>
                        <a:pt x="113" y="37"/>
                      </a:lnTo>
                      <a:lnTo>
                        <a:pt x="110" y="34"/>
                      </a:lnTo>
                      <a:lnTo>
                        <a:pt x="102" y="42"/>
                      </a:lnTo>
                      <a:lnTo>
                        <a:pt x="92" y="32"/>
                      </a:lnTo>
                      <a:lnTo>
                        <a:pt x="88" y="22"/>
                      </a:lnTo>
                      <a:lnTo>
                        <a:pt x="84" y="12"/>
                      </a:lnTo>
                      <a:lnTo>
                        <a:pt x="81" y="0"/>
                      </a:lnTo>
                      <a:lnTo>
                        <a:pt x="81" y="13"/>
                      </a:lnTo>
                      <a:lnTo>
                        <a:pt x="84" y="25"/>
                      </a:lnTo>
                      <a:lnTo>
                        <a:pt x="91" y="38"/>
                      </a:lnTo>
                      <a:lnTo>
                        <a:pt x="98" y="52"/>
                      </a:lnTo>
                      <a:lnTo>
                        <a:pt x="105" y="66"/>
                      </a:lnTo>
                      <a:lnTo>
                        <a:pt x="111" y="80"/>
                      </a:lnTo>
                      <a:lnTo>
                        <a:pt x="113" y="93"/>
                      </a:lnTo>
                      <a:lnTo>
                        <a:pt x="112" y="108"/>
                      </a:lnTo>
                      <a:lnTo>
                        <a:pt x="106" y="107"/>
                      </a:lnTo>
                      <a:lnTo>
                        <a:pt x="99" y="101"/>
                      </a:lnTo>
                      <a:lnTo>
                        <a:pt x="96" y="96"/>
                      </a:lnTo>
                      <a:lnTo>
                        <a:pt x="94" y="93"/>
                      </a:lnTo>
                      <a:lnTo>
                        <a:pt x="85" y="84"/>
                      </a:lnTo>
                      <a:lnTo>
                        <a:pt x="76" y="81"/>
                      </a:lnTo>
                      <a:lnTo>
                        <a:pt x="64" y="80"/>
                      </a:lnTo>
                      <a:lnTo>
                        <a:pt x="52" y="80"/>
                      </a:lnTo>
                      <a:lnTo>
                        <a:pt x="39" y="80"/>
                      </a:lnTo>
                      <a:lnTo>
                        <a:pt x="28" y="76"/>
                      </a:lnTo>
                      <a:lnTo>
                        <a:pt x="19" y="68"/>
                      </a:lnTo>
                      <a:lnTo>
                        <a:pt x="13" y="54"/>
                      </a:lnTo>
                      <a:lnTo>
                        <a:pt x="15" y="47"/>
                      </a:lnTo>
                      <a:lnTo>
                        <a:pt x="17" y="42"/>
                      </a:lnTo>
                      <a:lnTo>
                        <a:pt x="22" y="36"/>
                      </a:lnTo>
                      <a:lnTo>
                        <a:pt x="29" y="32"/>
                      </a:lnTo>
                      <a:lnTo>
                        <a:pt x="37" y="34"/>
                      </a:lnTo>
                      <a:lnTo>
                        <a:pt x="44" y="36"/>
                      </a:lnTo>
                      <a:lnTo>
                        <a:pt x="47" y="42"/>
                      </a:lnTo>
                      <a:lnTo>
                        <a:pt x="47" y="49"/>
                      </a:lnTo>
                      <a:lnTo>
                        <a:pt x="53" y="46"/>
                      </a:lnTo>
                      <a:lnTo>
                        <a:pt x="50" y="38"/>
                      </a:lnTo>
                      <a:lnTo>
                        <a:pt x="45" y="31"/>
                      </a:lnTo>
                      <a:lnTo>
                        <a:pt x="38" y="27"/>
                      </a:lnTo>
                      <a:lnTo>
                        <a:pt x="31" y="25"/>
                      </a:lnTo>
                      <a:lnTo>
                        <a:pt x="20" y="31"/>
                      </a:lnTo>
                      <a:lnTo>
                        <a:pt x="13" y="38"/>
                      </a:lnTo>
                      <a:lnTo>
                        <a:pt x="8" y="46"/>
                      </a:lnTo>
                      <a:lnTo>
                        <a:pt x="7" y="57"/>
                      </a:lnTo>
                      <a:lnTo>
                        <a:pt x="12" y="66"/>
                      </a:lnTo>
                      <a:lnTo>
                        <a:pt x="17" y="73"/>
                      </a:lnTo>
                      <a:lnTo>
                        <a:pt x="23" y="78"/>
                      </a:lnTo>
                      <a:lnTo>
                        <a:pt x="30" y="83"/>
                      </a:lnTo>
                      <a:lnTo>
                        <a:pt x="21" y="97"/>
                      </a:lnTo>
                      <a:lnTo>
                        <a:pt x="12" y="108"/>
                      </a:lnTo>
                      <a:lnTo>
                        <a:pt x="5" y="122"/>
                      </a:lnTo>
                      <a:lnTo>
                        <a:pt x="0" y="138"/>
                      </a:lnTo>
                      <a:lnTo>
                        <a:pt x="5" y="142"/>
                      </a:lnTo>
                      <a:lnTo>
                        <a:pt x="9" y="131"/>
                      </a:lnTo>
                      <a:lnTo>
                        <a:pt x="14" y="121"/>
                      </a:lnTo>
                      <a:lnTo>
                        <a:pt x="19" y="111"/>
                      </a:lnTo>
                      <a:lnTo>
                        <a:pt x="27" y="100"/>
                      </a:lnTo>
                      <a:lnTo>
                        <a:pt x="30" y="97"/>
                      </a:lnTo>
                      <a:lnTo>
                        <a:pt x="35" y="93"/>
                      </a:lnTo>
                      <a:lnTo>
                        <a:pt x="39" y="90"/>
                      </a:lnTo>
                      <a:lnTo>
                        <a:pt x="44" y="89"/>
                      </a:lnTo>
                      <a:lnTo>
                        <a:pt x="49" y="88"/>
                      </a:lnTo>
                      <a:lnTo>
                        <a:pt x="54" y="87"/>
                      </a:lnTo>
                      <a:lnTo>
                        <a:pt x="59" y="87"/>
                      </a:lnTo>
                      <a:lnTo>
                        <a:pt x="64" y="88"/>
                      </a:lnTo>
                      <a:lnTo>
                        <a:pt x="56" y="96"/>
                      </a:lnTo>
                      <a:lnTo>
                        <a:pt x="51" y="104"/>
                      </a:lnTo>
                      <a:lnTo>
                        <a:pt x="50" y="112"/>
                      </a:lnTo>
                      <a:lnTo>
                        <a:pt x="51" y="118"/>
                      </a:lnTo>
                      <a:lnTo>
                        <a:pt x="54" y="123"/>
                      </a:lnTo>
                      <a:lnTo>
                        <a:pt x="59" y="127"/>
                      </a:lnTo>
                      <a:lnTo>
                        <a:pt x="64" y="129"/>
                      </a:lnTo>
                      <a:lnTo>
                        <a:pt x="69" y="130"/>
                      </a:lnTo>
                      <a:lnTo>
                        <a:pt x="73" y="130"/>
                      </a:lnTo>
                      <a:lnTo>
                        <a:pt x="76" y="128"/>
                      </a:lnTo>
                      <a:lnTo>
                        <a:pt x="79" y="126"/>
                      </a:lnTo>
                      <a:lnTo>
                        <a:pt x="80" y="122"/>
                      </a:lnTo>
                      <a:lnTo>
                        <a:pt x="80" y="118"/>
                      </a:lnTo>
                      <a:lnTo>
                        <a:pt x="79" y="114"/>
                      </a:lnTo>
                      <a:lnTo>
                        <a:pt x="75" y="111"/>
                      </a:lnTo>
                      <a:lnTo>
                        <a:pt x="72" y="110"/>
                      </a:lnTo>
                      <a:lnTo>
                        <a:pt x="68" y="113"/>
                      </a:lnTo>
                      <a:lnTo>
                        <a:pt x="70" y="116"/>
                      </a:lnTo>
                      <a:lnTo>
                        <a:pt x="73" y="121"/>
                      </a:lnTo>
                      <a:lnTo>
                        <a:pt x="73" y="125"/>
                      </a:lnTo>
                      <a:lnTo>
                        <a:pt x="68" y="128"/>
                      </a:lnTo>
                      <a:lnTo>
                        <a:pt x="64" y="126"/>
                      </a:lnTo>
                      <a:lnTo>
                        <a:pt x="59" y="123"/>
                      </a:lnTo>
                      <a:lnTo>
                        <a:pt x="56" y="120"/>
                      </a:lnTo>
                      <a:lnTo>
                        <a:pt x="54" y="114"/>
                      </a:lnTo>
                      <a:lnTo>
                        <a:pt x="56" y="110"/>
                      </a:lnTo>
                      <a:lnTo>
                        <a:pt x="59" y="104"/>
                      </a:lnTo>
                      <a:lnTo>
                        <a:pt x="64" y="99"/>
                      </a:lnTo>
                      <a:lnTo>
                        <a:pt x="72" y="97"/>
                      </a:lnTo>
                      <a:lnTo>
                        <a:pt x="81" y="99"/>
                      </a:lnTo>
                      <a:lnTo>
                        <a:pt x="88" y="103"/>
                      </a:lnTo>
                      <a:lnTo>
                        <a:pt x="95" y="107"/>
                      </a:lnTo>
                      <a:lnTo>
                        <a:pt x="100" y="115"/>
                      </a:lnTo>
                      <a:lnTo>
                        <a:pt x="104" y="128"/>
                      </a:lnTo>
                      <a:lnTo>
                        <a:pt x="102" y="139"/>
                      </a:lnTo>
                      <a:lnTo>
                        <a:pt x="97" y="151"/>
                      </a:lnTo>
                      <a:lnTo>
                        <a:pt x="92" y="161"/>
                      </a:lnTo>
                      <a:lnTo>
                        <a:pt x="94" y="176"/>
                      </a:lnTo>
                      <a:lnTo>
                        <a:pt x="91" y="189"/>
                      </a:lnTo>
                      <a:lnTo>
                        <a:pt x="85" y="201"/>
                      </a:lnTo>
                      <a:lnTo>
                        <a:pt x="79" y="214"/>
                      </a:lnTo>
                      <a:lnTo>
                        <a:pt x="72" y="221"/>
                      </a:lnTo>
                      <a:lnTo>
                        <a:pt x="64" y="228"/>
                      </a:lnTo>
                      <a:lnTo>
                        <a:pt x="54" y="234"/>
                      </a:lnTo>
                      <a:lnTo>
                        <a:pt x="46" y="241"/>
                      </a:lnTo>
                      <a:lnTo>
                        <a:pt x="38" y="247"/>
                      </a:lnTo>
                      <a:lnTo>
                        <a:pt x="32" y="255"/>
                      </a:lnTo>
                      <a:lnTo>
                        <a:pt x="28" y="263"/>
                      </a:lnTo>
                      <a:lnTo>
                        <a:pt x="26" y="272"/>
                      </a:lnTo>
                      <a:lnTo>
                        <a:pt x="31" y="272"/>
                      </a:lnTo>
                      <a:lnTo>
                        <a:pt x="36" y="268"/>
                      </a:lnTo>
                      <a:lnTo>
                        <a:pt x="42" y="264"/>
                      </a:lnTo>
                      <a:lnTo>
                        <a:pt x="47" y="262"/>
                      </a:lnTo>
                      <a:lnTo>
                        <a:pt x="60" y="263"/>
                      </a:lnTo>
                      <a:lnTo>
                        <a:pt x="69" y="260"/>
                      </a:lnTo>
                      <a:lnTo>
                        <a:pt x="76" y="255"/>
                      </a:lnTo>
                      <a:lnTo>
                        <a:pt x="82" y="247"/>
                      </a:lnTo>
                      <a:lnTo>
                        <a:pt x="87" y="237"/>
                      </a:lnTo>
                      <a:lnTo>
                        <a:pt x="92" y="228"/>
                      </a:lnTo>
                      <a:lnTo>
                        <a:pt x="97" y="219"/>
                      </a:lnTo>
                      <a:lnTo>
                        <a:pt x="104" y="212"/>
                      </a:lnTo>
                      <a:lnTo>
                        <a:pt x="112" y="214"/>
                      </a:lnTo>
                      <a:lnTo>
                        <a:pt x="118" y="213"/>
                      </a:lnTo>
                      <a:lnTo>
                        <a:pt x="121" y="210"/>
                      </a:lnTo>
                      <a:lnTo>
                        <a:pt x="125" y="205"/>
                      </a:lnTo>
                      <a:lnTo>
                        <a:pt x="127" y="199"/>
                      </a:lnTo>
                      <a:lnTo>
                        <a:pt x="129" y="192"/>
                      </a:lnTo>
                      <a:lnTo>
                        <a:pt x="133" y="187"/>
                      </a:lnTo>
                      <a:lnTo>
                        <a:pt x="138" y="183"/>
                      </a:lnTo>
                      <a:lnTo>
                        <a:pt x="153" y="184"/>
                      </a:lnTo>
                      <a:lnTo>
                        <a:pt x="159" y="187"/>
                      </a:lnTo>
                      <a:lnTo>
                        <a:pt x="158" y="190"/>
                      </a:lnTo>
                      <a:lnTo>
                        <a:pt x="152" y="194"/>
                      </a:lnTo>
                      <a:lnTo>
                        <a:pt x="145" y="199"/>
                      </a:lnTo>
                      <a:lnTo>
                        <a:pt x="138" y="205"/>
                      </a:lnTo>
                      <a:lnTo>
                        <a:pt x="134" y="212"/>
                      </a:lnTo>
                      <a:lnTo>
                        <a:pt x="135" y="219"/>
                      </a:lnTo>
                      <a:lnTo>
                        <a:pt x="137" y="225"/>
                      </a:lnTo>
                      <a:lnTo>
                        <a:pt x="140" y="228"/>
                      </a:lnTo>
                      <a:lnTo>
                        <a:pt x="143" y="232"/>
                      </a:lnTo>
                      <a:lnTo>
                        <a:pt x="150" y="233"/>
                      </a:lnTo>
                      <a:lnTo>
                        <a:pt x="160" y="229"/>
                      </a:lnTo>
                      <a:lnTo>
                        <a:pt x="165" y="220"/>
                      </a:lnTo>
                      <a:lnTo>
                        <a:pt x="168" y="210"/>
                      </a:lnTo>
                      <a:lnTo>
                        <a:pt x="170" y="202"/>
                      </a:lnTo>
                      <a:lnTo>
                        <a:pt x="160" y="199"/>
                      </a:lnTo>
                      <a:lnTo>
                        <a:pt x="160" y="206"/>
                      </a:lnTo>
                      <a:lnTo>
                        <a:pt x="160" y="212"/>
                      </a:lnTo>
                      <a:lnTo>
                        <a:pt x="159" y="218"/>
                      </a:lnTo>
                      <a:lnTo>
                        <a:pt x="155" y="224"/>
                      </a:lnTo>
                      <a:lnTo>
                        <a:pt x="151" y="226"/>
                      </a:lnTo>
                      <a:lnTo>
                        <a:pt x="148" y="224"/>
                      </a:lnTo>
                      <a:lnTo>
                        <a:pt x="145" y="221"/>
                      </a:lnTo>
                      <a:lnTo>
                        <a:pt x="143" y="220"/>
                      </a:lnTo>
                      <a:lnTo>
                        <a:pt x="143" y="213"/>
                      </a:lnTo>
                      <a:lnTo>
                        <a:pt x="148" y="207"/>
                      </a:lnTo>
                      <a:lnTo>
                        <a:pt x="153" y="203"/>
                      </a:lnTo>
                      <a:lnTo>
                        <a:pt x="160" y="199"/>
                      </a:lnTo>
                      <a:lnTo>
                        <a:pt x="170" y="202"/>
                      </a:lnTo>
                      <a:lnTo>
                        <a:pt x="179" y="206"/>
                      </a:lnTo>
                      <a:lnTo>
                        <a:pt x="182" y="212"/>
                      </a:lnTo>
                      <a:lnTo>
                        <a:pt x="181" y="218"/>
                      </a:lnTo>
                      <a:lnTo>
                        <a:pt x="179" y="224"/>
                      </a:lnTo>
                      <a:lnTo>
                        <a:pt x="174" y="230"/>
                      </a:lnTo>
                      <a:lnTo>
                        <a:pt x="171" y="236"/>
                      </a:lnTo>
                      <a:lnTo>
                        <a:pt x="170" y="243"/>
                      </a:lnTo>
                      <a:lnTo>
                        <a:pt x="173" y="250"/>
                      </a:lnTo>
                      <a:lnTo>
                        <a:pt x="178" y="252"/>
                      </a:lnTo>
                      <a:lnTo>
                        <a:pt x="183" y="256"/>
                      </a:lnTo>
                      <a:lnTo>
                        <a:pt x="190" y="257"/>
                      </a:lnTo>
                      <a:lnTo>
                        <a:pt x="196" y="252"/>
                      </a:lnTo>
                      <a:lnTo>
                        <a:pt x="195" y="248"/>
                      </a:lnTo>
                      <a:lnTo>
                        <a:pt x="197" y="244"/>
                      </a:lnTo>
                      <a:lnTo>
                        <a:pt x="201" y="242"/>
                      </a:lnTo>
                      <a:lnTo>
                        <a:pt x="201" y="237"/>
                      </a:lnTo>
                      <a:lnTo>
                        <a:pt x="194" y="239"/>
                      </a:lnTo>
                      <a:lnTo>
                        <a:pt x="190" y="244"/>
                      </a:lnTo>
                      <a:lnTo>
                        <a:pt x="187" y="249"/>
                      </a:lnTo>
                      <a:lnTo>
                        <a:pt x="180" y="248"/>
                      </a:lnTo>
                      <a:lnTo>
                        <a:pt x="180" y="235"/>
                      </a:lnTo>
                      <a:lnTo>
                        <a:pt x="185" y="222"/>
                      </a:lnTo>
                      <a:lnTo>
                        <a:pt x="187" y="211"/>
                      </a:lnTo>
                      <a:lnTo>
                        <a:pt x="181" y="197"/>
                      </a:lnTo>
                      <a:lnTo>
                        <a:pt x="174" y="196"/>
                      </a:lnTo>
                      <a:lnTo>
                        <a:pt x="171" y="195"/>
                      </a:lnTo>
                      <a:lnTo>
                        <a:pt x="168" y="191"/>
                      </a:lnTo>
                      <a:lnTo>
                        <a:pt x="166" y="188"/>
                      </a:lnTo>
                      <a:lnTo>
                        <a:pt x="164" y="184"/>
                      </a:lnTo>
                      <a:lnTo>
                        <a:pt x="160" y="181"/>
                      </a:lnTo>
                      <a:lnTo>
                        <a:pt x="155" y="178"/>
                      </a:lnTo>
                      <a:lnTo>
                        <a:pt x="147" y="174"/>
                      </a:lnTo>
                      <a:lnTo>
                        <a:pt x="135" y="179"/>
                      </a:lnTo>
                      <a:lnTo>
                        <a:pt x="127" y="186"/>
                      </a:lnTo>
                      <a:lnTo>
                        <a:pt x="121" y="194"/>
                      </a:lnTo>
                      <a:lnTo>
                        <a:pt x="118" y="204"/>
                      </a:lnTo>
                      <a:lnTo>
                        <a:pt x="110" y="199"/>
                      </a:lnTo>
                      <a:lnTo>
                        <a:pt x="110" y="192"/>
                      </a:lnTo>
                      <a:lnTo>
                        <a:pt x="113" y="184"/>
                      </a:lnTo>
                      <a:lnTo>
                        <a:pt x="115" y="176"/>
                      </a:lnTo>
                      <a:lnTo>
                        <a:pt x="125" y="172"/>
                      </a:lnTo>
                      <a:lnTo>
                        <a:pt x="132" y="166"/>
                      </a:lnTo>
                      <a:lnTo>
                        <a:pt x="136" y="158"/>
                      </a:lnTo>
                      <a:lnTo>
                        <a:pt x="141" y="150"/>
                      </a:lnTo>
                      <a:lnTo>
                        <a:pt x="144" y="142"/>
                      </a:lnTo>
                      <a:lnTo>
                        <a:pt x="149" y="134"/>
                      </a:lnTo>
                      <a:lnTo>
                        <a:pt x="155" y="127"/>
                      </a:lnTo>
                      <a:lnTo>
                        <a:pt x="163" y="122"/>
                      </a:lnTo>
                      <a:lnTo>
                        <a:pt x="173" y="120"/>
                      </a:lnTo>
                      <a:lnTo>
                        <a:pt x="185" y="119"/>
                      </a:lnTo>
                      <a:lnTo>
                        <a:pt x="191" y="119"/>
                      </a:lnTo>
                      <a:lnTo>
                        <a:pt x="195" y="119"/>
                      </a:lnTo>
                      <a:lnTo>
                        <a:pt x="195" y="116"/>
                      </a:lnTo>
                      <a:lnTo>
                        <a:pt x="188" y="114"/>
                      </a:lnTo>
                      <a:lnTo>
                        <a:pt x="181" y="113"/>
                      </a:lnTo>
                      <a:lnTo>
                        <a:pt x="173" y="114"/>
                      </a:lnTo>
                      <a:lnTo>
                        <a:pt x="166" y="116"/>
                      </a:lnTo>
                      <a:lnTo>
                        <a:pt x="159" y="119"/>
                      </a:lnTo>
                      <a:lnTo>
                        <a:pt x="152" y="123"/>
                      </a:lnTo>
                      <a:lnTo>
                        <a:pt x="145" y="127"/>
                      </a:lnTo>
                      <a:lnTo>
                        <a:pt x="140" y="131"/>
                      </a:lnTo>
                      <a:lnTo>
                        <a:pt x="134" y="139"/>
                      </a:lnTo>
                      <a:lnTo>
                        <a:pt x="130" y="150"/>
                      </a:lnTo>
                      <a:lnTo>
                        <a:pt x="126" y="157"/>
                      </a:lnTo>
                      <a:lnTo>
                        <a:pt x="117" y="158"/>
                      </a:lnTo>
                      <a:lnTo>
                        <a:pt x="119" y="141"/>
                      </a:lnTo>
                      <a:lnTo>
                        <a:pt x="120" y="122"/>
                      </a:lnTo>
                      <a:lnTo>
                        <a:pt x="127" y="105"/>
                      </a:lnTo>
                      <a:lnTo>
                        <a:pt x="142" y="93"/>
                      </a:lnTo>
                      <a:lnTo>
                        <a:pt x="143" y="89"/>
                      </a:lnTo>
                      <a:lnTo>
                        <a:pt x="145" y="78"/>
                      </a:lnTo>
                      <a:lnTo>
                        <a:pt x="147" y="68"/>
                      </a:lnTo>
                      <a:lnTo>
                        <a:pt x="142" y="63"/>
                      </a:lnTo>
                      <a:lnTo>
                        <a:pt x="137" y="58"/>
                      </a:lnTo>
                      <a:lnTo>
                        <a:pt x="135" y="51"/>
                      </a:lnTo>
                      <a:lnTo>
                        <a:pt x="135" y="44"/>
                      </a:lnTo>
                      <a:lnTo>
                        <a:pt x="137" y="36"/>
                      </a:lnTo>
                      <a:lnTo>
                        <a:pt x="142" y="31"/>
                      </a:lnTo>
                      <a:lnTo>
                        <a:pt x="147" y="27"/>
                      </a:lnTo>
                      <a:lnTo>
                        <a:pt x="152" y="24"/>
                      </a:lnTo>
                      <a:lnTo>
                        <a:pt x="158" y="27"/>
                      </a:lnTo>
                      <a:lnTo>
                        <a:pt x="165" y="29"/>
                      </a:lnTo>
                      <a:lnTo>
                        <a:pt x="170" y="27"/>
                      </a:lnTo>
                      <a:lnTo>
                        <a:pt x="174" y="28"/>
                      </a:lnTo>
                      <a:lnTo>
                        <a:pt x="178" y="30"/>
                      </a:lnTo>
                      <a:lnTo>
                        <a:pt x="181" y="34"/>
                      </a:lnTo>
                      <a:lnTo>
                        <a:pt x="183" y="40"/>
                      </a:lnTo>
                      <a:lnTo>
                        <a:pt x="181" y="47"/>
                      </a:lnTo>
                      <a:lnTo>
                        <a:pt x="174" y="51"/>
                      </a:lnTo>
                      <a:lnTo>
                        <a:pt x="167" y="52"/>
                      </a:lnTo>
                      <a:lnTo>
                        <a:pt x="164" y="46"/>
                      </a:lnTo>
                      <a:lnTo>
                        <a:pt x="163" y="40"/>
                      </a:lnTo>
                      <a:lnTo>
                        <a:pt x="164" y="35"/>
                      </a:lnTo>
                      <a:lnTo>
                        <a:pt x="165" y="29"/>
                      </a:lnTo>
                      <a:lnTo>
                        <a:pt x="158" y="27"/>
                      </a:lnTo>
                      <a:lnTo>
                        <a:pt x="157" y="31"/>
                      </a:lnTo>
                      <a:lnTo>
                        <a:pt x="156" y="37"/>
                      </a:lnTo>
                      <a:lnTo>
                        <a:pt x="157" y="44"/>
                      </a:lnTo>
                      <a:lnTo>
                        <a:pt x="157" y="50"/>
                      </a:lnTo>
                      <a:lnTo>
                        <a:pt x="161" y="53"/>
                      </a:lnTo>
                      <a:lnTo>
                        <a:pt x="166" y="57"/>
                      </a:lnTo>
                      <a:lnTo>
                        <a:pt x="172" y="58"/>
                      </a:lnTo>
                      <a:lnTo>
                        <a:pt x="178" y="58"/>
                      </a:lnTo>
                      <a:lnTo>
                        <a:pt x="183" y="54"/>
                      </a:lnTo>
                      <a:lnTo>
                        <a:pt x="188" y="50"/>
                      </a:lnTo>
                      <a:lnTo>
                        <a:pt x="190" y="44"/>
                      </a:lnTo>
                      <a:lnTo>
                        <a:pt x="190" y="38"/>
                      </a:lnTo>
                      <a:lnTo>
                        <a:pt x="189" y="32"/>
                      </a:lnTo>
                      <a:lnTo>
                        <a:pt x="186" y="27"/>
                      </a:lnTo>
                      <a:lnTo>
                        <a:pt x="181" y="22"/>
                      </a:lnTo>
                      <a:lnTo>
                        <a:pt x="176" y="19"/>
                      </a:lnTo>
                      <a:lnTo>
                        <a:pt x="181" y="16"/>
                      </a:lnTo>
                      <a:lnTo>
                        <a:pt x="186" y="15"/>
                      </a:lnTo>
                      <a:lnTo>
                        <a:pt x="190" y="15"/>
                      </a:lnTo>
                      <a:lnTo>
                        <a:pt x="195" y="16"/>
                      </a:lnTo>
                      <a:lnTo>
                        <a:pt x="204" y="21"/>
                      </a:lnTo>
                      <a:close/>
                    </a:path>
                  </a:pathLst>
                </a:custGeom>
                <a:solidFill>
                  <a:srgbClr val="33CC33"/>
                </a:solidFill>
                <a:ln w="9525">
                  <a:solidFill>
                    <a:srgbClr val="008000"/>
                  </a:solidFill>
                  <a:round/>
                  <a:headEnd/>
                  <a:tailEnd/>
                </a:ln>
              </p:spPr>
              <p:txBody>
                <a:bodyPr/>
                <a:lstStyle/>
                <a:p>
                  <a:endParaRPr lang="zh-CN" altLang="en-US"/>
                </a:p>
              </p:txBody>
            </p:sp>
            <p:sp>
              <p:nvSpPr>
                <p:cNvPr id="30859" name="未知">
                  <a:extLst>
                    <a:ext uri="{FF2B5EF4-FFF2-40B4-BE49-F238E27FC236}">
                      <a16:creationId xmlns:a16="http://schemas.microsoft.com/office/drawing/2014/main" id="{60CCACA9-3849-40B7-8B9E-F7D91EF0292F}"/>
                    </a:ext>
                  </a:extLst>
                </p:cNvPr>
                <p:cNvSpPr>
                  <a:spLocks/>
                </p:cNvSpPr>
                <p:nvPr/>
              </p:nvSpPr>
              <p:spPr bwMode="auto">
                <a:xfrm>
                  <a:off x="773" y="64"/>
                  <a:ext cx="108" cy="66"/>
                </a:xfrm>
                <a:custGeom>
                  <a:avLst/>
                  <a:gdLst>
                    <a:gd name="T0" fmla="*/ 1 w 216"/>
                    <a:gd name="T1" fmla="*/ 0 h 134"/>
                    <a:gd name="T2" fmla="*/ 1 w 216"/>
                    <a:gd name="T3" fmla="*/ 0 h 134"/>
                    <a:gd name="T4" fmla="*/ 1 w 216"/>
                    <a:gd name="T5" fmla="*/ 0 h 134"/>
                    <a:gd name="T6" fmla="*/ 1 w 216"/>
                    <a:gd name="T7" fmla="*/ 0 h 134"/>
                    <a:gd name="T8" fmla="*/ 1 w 216"/>
                    <a:gd name="T9" fmla="*/ 0 h 134"/>
                    <a:gd name="T10" fmla="*/ 1 w 216"/>
                    <a:gd name="T11" fmla="*/ 0 h 134"/>
                    <a:gd name="T12" fmla="*/ 1 w 216"/>
                    <a:gd name="T13" fmla="*/ 0 h 134"/>
                    <a:gd name="T14" fmla="*/ 1 w 216"/>
                    <a:gd name="T15" fmla="*/ 0 h 134"/>
                    <a:gd name="T16" fmla="*/ 1 w 216"/>
                    <a:gd name="T17" fmla="*/ 0 h 134"/>
                    <a:gd name="T18" fmla="*/ 1 w 216"/>
                    <a:gd name="T19" fmla="*/ 0 h 134"/>
                    <a:gd name="T20" fmla="*/ 1 w 216"/>
                    <a:gd name="T21" fmla="*/ 0 h 134"/>
                    <a:gd name="T22" fmla="*/ 1 w 216"/>
                    <a:gd name="T23" fmla="*/ 0 h 134"/>
                    <a:gd name="T24" fmla="*/ 1 w 216"/>
                    <a:gd name="T25" fmla="*/ 0 h 134"/>
                    <a:gd name="T26" fmla="*/ 1 w 216"/>
                    <a:gd name="T27" fmla="*/ 0 h 134"/>
                    <a:gd name="T28" fmla="*/ 1 w 216"/>
                    <a:gd name="T29" fmla="*/ 0 h 134"/>
                    <a:gd name="T30" fmla="*/ 1 w 216"/>
                    <a:gd name="T31" fmla="*/ 0 h 134"/>
                    <a:gd name="T32" fmla="*/ 1 w 216"/>
                    <a:gd name="T33" fmla="*/ 0 h 134"/>
                    <a:gd name="T34" fmla="*/ 1 w 216"/>
                    <a:gd name="T35" fmla="*/ 0 h 134"/>
                    <a:gd name="T36" fmla="*/ 1 w 216"/>
                    <a:gd name="T37" fmla="*/ 0 h 134"/>
                    <a:gd name="T38" fmla="*/ 1 w 216"/>
                    <a:gd name="T39" fmla="*/ 0 h 134"/>
                    <a:gd name="T40" fmla="*/ 1 w 216"/>
                    <a:gd name="T41" fmla="*/ 0 h 134"/>
                    <a:gd name="T42" fmla="*/ 1 w 216"/>
                    <a:gd name="T43" fmla="*/ 0 h 134"/>
                    <a:gd name="T44" fmla="*/ 1 w 216"/>
                    <a:gd name="T45" fmla="*/ 0 h 134"/>
                    <a:gd name="T46" fmla="*/ 1 w 216"/>
                    <a:gd name="T47" fmla="*/ 0 h 134"/>
                    <a:gd name="T48" fmla="*/ 1 w 216"/>
                    <a:gd name="T49" fmla="*/ 0 h 134"/>
                    <a:gd name="T50" fmla="*/ 1 w 216"/>
                    <a:gd name="T51" fmla="*/ 0 h 134"/>
                    <a:gd name="T52" fmla="*/ 1 w 216"/>
                    <a:gd name="T53" fmla="*/ 0 h 134"/>
                    <a:gd name="T54" fmla="*/ 1 w 216"/>
                    <a:gd name="T55" fmla="*/ 0 h 134"/>
                    <a:gd name="T56" fmla="*/ 1 w 216"/>
                    <a:gd name="T57" fmla="*/ 0 h 134"/>
                    <a:gd name="T58" fmla="*/ 1 w 216"/>
                    <a:gd name="T59" fmla="*/ 0 h 134"/>
                    <a:gd name="T60" fmla="*/ 1 w 216"/>
                    <a:gd name="T61" fmla="*/ 0 h 134"/>
                    <a:gd name="T62" fmla="*/ 1 w 216"/>
                    <a:gd name="T63" fmla="*/ 0 h 134"/>
                    <a:gd name="T64" fmla="*/ 1 w 216"/>
                    <a:gd name="T65" fmla="*/ 0 h 134"/>
                    <a:gd name="T66" fmla="*/ 1 w 216"/>
                    <a:gd name="T67" fmla="*/ 0 h 134"/>
                    <a:gd name="T68" fmla="*/ 1 w 216"/>
                    <a:gd name="T69" fmla="*/ 0 h 134"/>
                    <a:gd name="T70" fmla="*/ 1 w 216"/>
                    <a:gd name="T71" fmla="*/ 0 h 134"/>
                    <a:gd name="T72" fmla="*/ 1 w 216"/>
                    <a:gd name="T73" fmla="*/ 0 h 134"/>
                    <a:gd name="T74" fmla="*/ 1 w 216"/>
                    <a:gd name="T75" fmla="*/ 0 h 134"/>
                    <a:gd name="T76" fmla="*/ 1 w 216"/>
                    <a:gd name="T77" fmla="*/ 0 h 134"/>
                    <a:gd name="T78" fmla="*/ 1 w 216"/>
                    <a:gd name="T79" fmla="*/ 0 h 134"/>
                    <a:gd name="T80" fmla="*/ 1 w 216"/>
                    <a:gd name="T81" fmla="*/ 0 h 134"/>
                    <a:gd name="T82" fmla="*/ 1 w 216"/>
                    <a:gd name="T83" fmla="*/ 0 h 134"/>
                    <a:gd name="T84" fmla="*/ 1 w 216"/>
                    <a:gd name="T85" fmla="*/ 0 h 134"/>
                    <a:gd name="T86" fmla="*/ 1 w 216"/>
                    <a:gd name="T87" fmla="*/ 0 h 134"/>
                    <a:gd name="T88" fmla="*/ 1 w 216"/>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6"/>
                    <a:gd name="T136" fmla="*/ 0 h 134"/>
                    <a:gd name="T137" fmla="*/ 216 w 216"/>
                    <a:gd name="T138" fmla="*/ 134 h 13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6" h="134">
                      <a:moveTo>
                        <a:pt x="190" y="134"/>
                      </a:moveTo>
                      <a:lnTo>
                        <a:pt x="179" y="133"/>
                      </a:lnTo>
                      <a:lnTo>
                        <a:pt x="174" y="129"/>
                      </a:lnTo>
                      <a:lnTo>
                        <a:pt x="168" y="125"/>
                      </a:lnTo>
                      <a:lnTo>
                        <a:pt x="162" y="119"/>
                      </a:lnTo>
                      <a:lnTo>
                        <a:pt x="161" y="111"/>
                      </a:lnTo>
                      <a:lnTo>
                        <a:pt x="162" y="104"/>
                      </a:lnTo>
                      <a:lnTo>
                        <a:pt x="166" y="98"/>
                      </a:lnTo>
                      <a:lnTo>
                        <a:pt x="169" y="92"/>
                      </a:lnTo>
                      <a:lnTo>
                        <a:pt x="175" y="91"/>
                      </a:lnTo>
                      <a:lnTo>
                        <a:pt x="181" y="89"/>
                      </a:lnTo>
                      <a:lnTo>
                        <a:pt x="184" y="90"/>
                      </a:lnTo>
                      <a:lnTo>
                        <a:pt x="188" y="93"/>
                      </a:lnTo>
                      <a:lnTo>
                        <a:pt x="190" y="99"/>
                      </a:lnTo>
                      <a:lnTo>
                        <a:pt x="189" y="105"/>
                      </a:lnTo>
                      <a:lnTo>
                        <a:pt x="186" y="110"/>
                      </a:lnTo>
                      <a:lnTo>
                        <a:pt x="183" y="113"/>
                      </a:lnTo>
                      <a:lnTo>
                        <a:pt x="170" y="111"/>
                      </a:lnTo>
                      <a:lnTo>
                        <a:pt x="170" y="115"/>
                      </a:lnTo>
                      <a:lnTo>
                        <a:pt x="173" y="119"/>
                      </a:lnTo>
                      <a:lnTo>
                        <a:pt x="176" y="122"/>
                      </a:lnTo>
                      <a:lnTo>
                        <a:pt x="181" y="125"/>
                      </a:lnTo>
                      <a:lnTo>
                        <a:pt x="186" y="126"/>
                      </a:lnTo>
                      <a:lnTo>
                        <a:pt x="192" y="122"/>
                      </a:lnTo>
                      <a:lnTo>
                        <a:pt x="197" y="118"/>
                      </a:lnTo>
                      <a:lnTo>
                        <a:pt x="201" y="113"/>
                      </a:lnTo>
                      <a:lnTo>
                        <a:pt x="205" y="103"/>
                      </a:lnTo>
                      <a:lnTo>
                        <a:pt x="204" y="93"/>
                      </a:lnTo>
                      <a:lnTo>
                        <a:pt x="199" y="84"/>
                      </a:lnTo>
                      <a:lnTo>
                        <a:pt x="194" y="75"/>
                      </a:lnTo>
                      <a:lnTo>
                        <a:pt x="192" y="70"/>
                      </a:lnTo>
                      <a:lnTo>
                        <a:pt x="189" y="68"/>
                      </a:lnTo>
                      <a:lnTo>
                        <a:pt x="184" y="66"/>
                      </a:lnTo>
                      <a:lnTo>
                        <a:pt x="179" y="64"/>
                      </a:lnTo>
                      <a:lnTo>
                        <a:pt x="174" y="64"/>
                      </a:lnTo>
                      <a:lnTo>
                        <a:pt x="169" y="64"/>
                      </a:lnTo>
                      <a:lnTo>
                        <a:pt x="163" y="64"/>
                      </a:lnTo>
                      <a:lnTo>
                        <a:pt x="159" y="64"/>
                      </a:lnTo>
                      <a:lnTo>
                        <a:pt x="146" y="72"/>
                      </a:lnTo>
                      <a:lnTo>
                        <a:pt x="136" y="81"/>
                      </a:lnTo>
                      <a:lnTo>
                        <a:pt x="127" y="91"/>
                      </a:lnTo>
                      <a:lnTo>
                        <a:pt x="118" y="102"/>
                      </a:lnTo>
                      <a:lnTo>
                        <a:pt x="108" y="111"/>
                      </a:lnTo>
                      <a:lnTo>
                        <a:pt x="97" y="118"/>
                      </a:lnTo>
                      <a:lnTo>
                        <a:pt x="84" y="120"/>
                      </a:lnTo>
                      <a:lnTo>
                        <a:pt x="67" y="118"/>
                      </a:lnTo>
                      <a:lnTo>
                        <a:pt x="60" y="113"/>
                      </a:lnTo>
                      <a:lnTo>
                        <a:pt x="55" y="106"/>
                      </a:lnTo>
                      <a:lnTo>
                        <a:pt x="52" y="99"/>
                      </a:lnTo>
                      <a:lnTo>
                        <a:pt x="48" y="92"/>
                      </a:lnTo>
                      <a:lnTo>
                        <a:pt x="50" y="84"/>
                      </a:lnTo>
                      <a:lnTo>
                        <a:pt x="56" y="77"/>
                      </a:lnTo>
                      <a:lnTo>
                        <a:pt x="61" y="70"/>
                      </a:lnTo>
                      <a:lnTo>
                        <a:pt x="60" y="62"/>
                      </a:lnTo>
                      <a:lnTo>
                        <a:pt x="57" y="59"/>
                      </a:lnTo>
                      <a:lnTo>
                        <a:pt x="53" y="57"/>
                      </a:lnTo>
                      <a:lnTo>
                        <a:pt x="47" y="55"/>
                      </a:lnTo>
                      <a:lnTo>
                        <a:pt x="42" y="55"/>
                      </a:lnTo>
                      <a:lnTo>
                        <a:pt x="37" y="64"/>
                      </a:lnTo>
                      <a:lnTo>
                        <a:pt x="31" y="70"/>
                      </a:lnTo>
                      <a:lnTo>
                        <a:pt x="23" y="75"/>
                      </a:lnTo>
                      <a:lnTo>
                        <a:pt x="12" y="73"/>
                      </a:lnTo>
                      <a:lnTo>
                        <a:pt x="6" y="69"/>
                      </a:lnTo>
                      <a:lnTo>
                        <a:pt x="2" y="61"/>
                      </a:lnTo>
                      <a:lnTo>
                        <a:pt x="0" y="53"/>
                      </a:lnTo>
                      <a:lnTo>
                        <a:pt x="1" y="45"/>
                      </a:lnTo>
                      <a:lnTo>
                        <a:pt x="6" y="32"/>
                      </a:lnTo>
                      <a:lnTo>
                        <a:pt x="12" y="23"/>
                      </a:lnTo>
                      <a:lnTo>
                        <a:pt x="19" y="15"/>
                      </a:lnTo>
                      <a:lnTo>
                        <a:pt x="29" y="11"/>
                      </a:lnTo>
                      <a:lnTo>
                        <a:pt x="39" y="6"/>
                      </a:lnTo>
                      <a:lnTo>
                        <a:pt x="49" y="4"/>
                      </a:lnTo>
                      <a:lnTo>
                        <a:pt x="62" y="1"/>
                      </a:lnTo>
                      <a:lnTo>
                        <a:pt x="75" y="0"/>
                      </a:lnTo>
                      <a:lnTo>
                        <a:pt x="90" y="1"/>
                      </a:lnTo>
                      <a:lnTo>
                        <a:pt x="107" y="4"/>
                      </a:lnTo>
                      <a:lnTo>
                        <a:pt x="124" y="9"/>
                      </a:lnTo>
                      <a:lnTo>
                        <a:pt x="143" y="15"/>
                      </a:lnTo>
                      <a:lnTo>
                        <a:pt x="160" y="24"/>
                      </a:lnTo>
                      <a:lnTo>
                        <a:pt x="176" y="35"/>
                      </a:lnTo>
                      <a:lnTo>
                        <a:pt x="190" y="46"/>
                      </a:lnTo>
                      <a:lnTo>
                        <a:pt x="200" y="59"/>
                      </a:lnTo>
                      <a:lnTo>
                        <a:pt x="206" y="67"/>
                      </a:lnTo>
                      <a:lnTo>
                        <a:pt x="212" y="77"/>
                      </a:lnTo>
                      <a:lnTo>
                        <a:pt x="215" y="89"/>
                      </a:lnTo>
                      <a:lnTo>
                        <a:pt x="216" y="102"/>
                      </a:lnTo>
                      <a:lnTo>
                        <a:pt x="213" y="112"/>
                      </a:lnTo>
                      <a:lnTo>
                        <a:pt x="207" y="121"/>
                      </a:lnTo>
                      <a:lnTo>
                        <a:pt x="199" y="129"/>
                      </a:lnTo>
                      <a:lnTo>
                        <a:pt x="190" y="134"/>
                      </a:lnTo>
                      <a:close/>
                    </a:path>
                  </a:pathLst>
                </a:custGeom>
                <a:solidFill>
                  <a:srgbClr val="33CC33"/>
                </a:solidFill>
                <a:ln w="9525">
                  <a:solidFill>
                    <a:srgbClr val="008000"/>
                  </a:solidFill>
                  <a:round/>
                  <a:headEnd/>
                  <a:tailEnd/>
                </a:ln>
              </p:spPr>
              <p:txBody>
                <a:bodyPr/>
                <a:lstStyle/>
                <a:p>
                  <a:endParaRPr lang="zh-CN" altLang="en-US"/>
                </a:p>
              </p:txBody>
            </p:sp>
            <p:sp>
              <p:nvSpPr>
                <p:cNvPr id="30860" name="未知">
                  <a:extLst>
                    <a:ext uri="{FF2B5EF4-FFF2-40B4-BE49-F238E27FC236}">
                      <a16:creationId xmlns:a16="http://schemas.microsoft.com/office/drawing/2014/main" id="{2C220182-169B-4020-A563-F0D02D46B122}"/>
                    </a:ext>
                  </a:extLst>
                </p:cNvPr>
                <p:cNvSpPr>
                  <a:spLocks/>
                </p:cNvSpPr>
                <p:nvPr/>
              </p:nvSpPr>
              <p:spPr bwMode="auto">
                <a:xfrm>
                  <a:off x="809" y="81"/>
                  <a:ext cx="45" cy="11"/>
                </a:xfrm>
                <a:custGeom>
                  <a:avLst/>
                  <a:gdLst>
                    <a:gd name="T0" fmla="*/ 1 w 90"/>
                    <a:gd name="T1" fmla="*/ 1 h 22"/>
                    <a:gd name="T2" fmla="*/ 0 w 90"/>
                    <a:gd name="T3" fmla="*/ 1 h 22"/>
                    <a:gd name="T4" fmla="*/ 1 w 90"/>
                    <a:gd name="T5" fmla="*/ 1 h 22"/>
                    <a:gd name="T6" fmla="*/ 1 w 90"/>
                    <a:gd name="T7" fmla="*/ 1 h 22"/>
                    <a:gd name="T8" fmla="*/ 1 w 90"/>
                    <a:gd name="T9" fmla="*/ 1 h 22"/>
                    <a:gd name="T10" fmla="*/ 1 w 90"/>
                    <a:gd name="T11" fmla="*/ 1 h 22"/>
                    <a:gd name="T12" fmla="*/ 1 w 90"/>
                    <a:gd name="T13" fmla="*/ 1 h 22"/>
                    <a:gd name="T14" fmla="*/ 1 w 90"/>
                    <a:gd name="T15" fmla="*/ 0 h 22"/>
                    <a:gd name="T16" fmla="*/ 1 w 90"/>
                    <a:gd name="T17" fmla="*/ 0 h 22"/>
                    <a:gd name="T18" fmla="*/ 1 w 90"/>
                    <a:gd name="T19" fmla="*/ 0 h 22"/>
                    <a:gd name="T20" fmla="*/ 1 w 90"/>
                    <a:gd name="T21" fmla="*/ 0 h 22"/>
                    <a:gd name="T22" fmla="*/ 1 w 90"/>
                    <a:gd name="T23" fmla="*/ 1 h 22"/>
                    <a:gd name="T24" fmla="*/ 1 w 90"/>
                    <a:gd name="T25" fmla="*/ 1 h 22"/>
                    <a:gd name="T26" fmla="*/ 1 w 90"/>
                    <a:gd name="T27" fmla="*/ 1 h 22"/>
                    <a:gd name="T28" fmla="*/ 1 w 90"/>
                    <a:gd name="T29" fmla="*/ 1 h 22"/>
                    <a:gd name="T30" fmla="*/ 1 w 90"/>
                    <a:gd name="T31" fmla="*/ 1 h 22"/>
                    <a:gd name="T32" fmla="*/ 1 w 90"/>
                    <a:gd name="T33" fmla="*/ 1 h 22"/>
                    <a:gd name="T34" fmla="*/ 1 w 90"/>
                    <a:gd name="T35" fmla="*/ 1 h 22"/>
                    <a:gd name="T36" fmla="*/ 1 w 90"/>
                    <a:gd name="T37" fmla="*/ 1 h 22"/>
                    <a:gd name="T38" fmla="*/ 1 w 90"/>
                    <a:gd name="T39" fmla="*/ 1 h 22"/>
                    <a:gd name="T40" fmla="*/ 1 w 90"/>
                    <a:gd name="T41" fmla="*/ 1 h 22"/>
                    <a:gd name="T42" fmla="*/ 1 w 90"/>
                    <a:gd name="T43" fmla="*/ 1 h 22"/>
                    <a:gd name="T44" fmla="*/ 1 w 90"/>
                    <a:gd name="T45" fmla="*/ 1 h 22"/>
                    <a:gd name="T46" fmla="*/ 1 w 90"/>
                    <a:gd name="T47" fmla="*/ 1 h 22"/>
                    <a:gd name="T48" fmla="*/ 1 w 90"/>
                    <a:gd name="T49" fmla="*/ 1 h 22"/>
                    <a:gd name="T50" fmla="*/ 1 w 90"/>
                    <a:gd name="T51" fmla="*/ 1 h 22"/>
                    <a:gd name="T52" fmla="*/ 1 w 90"/>
                    <a:gd name="T53" fmla="*/ 1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0"/>
                    <a:gd name="T82" fmla="*/ 0 h 22"/>
                    <a:gd name="T83" fmla="*/ 90 w 90"/>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0" h="22">
                      <a:moveTo>
                        <a:pt x="4" y="22"/>
                      </a:moveTo>
                      <a:lnTo>
                        <a:pt x="0" y="22"/>
                      </a:lnTo>
                      <a:lnTo>
                        <a:pt x="1" y="14"/>
                      </a:lnTo>
                      <a:lnTo>
                        <a:pt x="7" y="8"/>
                      </a:lnTo>
                      <a:lnTo>
                        <a:pt x="16" y="6"/>
                      </a:lnTo>
                      <a:lnTo>
                        <a:pt x="23" y="1"/>
                      </a:lnTo>
                      <a:lnTo>
                        <a:pt x="28" y="1"/>
                      </a:lnTo>
                      <a:lnTo>
                        <a:pt x="32" y="0"/>
                      </a:lnTo>
                      <a:lnTo>
                        <a:pt x="38" y="0"/>
                      </a:lnTo>
                      <a:lnTo>
                        <a:pt x="44" y="0"/>
                      </a:lnTo>
                      <a:lnTo>
                        <a:pt x="50" y="0"/>
                      </a:lnTo>
                      <a:lnTo>
                        <a:pt x="57" y="1"/>
                      </a:lnTo>
                      <a:lnTo>
                        <a:pt x="64" y="2"/>
                      </a:lnTo>
                      <a:lnTo>
                        <a:pt x="70" y="3"/>
                      </a:lnTo>
                      <a:lnTo>
                        <a:pt x="75" y="3"/>
                      </a:lnTo>
                      <a:lnTo>
                        <a:pt x="80" y="4"/>
                      </a:lnTo>
                      <a:lnTo>
                        <a:pt x="84" y="6"/>
                      </a:lnTo>
                      <a:lnTo>
                        <a:pt x="88" y="7"/>
                      </a:lnTo>
                      <a:lnTo>
                        <a:pt x="90" y="9"/>
                      </a:lnTo>
                      <a:lnTo>
                        <a:pt x="79" y="8"/>
                      </a:lnTo>
                      <a:lnTo>
                        <a:pt x="67" y="7"/>
                      </a:lnTo>
                      <a:lnTo>
                        <a:pt x="56" y="7"/>
                      </a:lnTo>
                      <a:lnTo>
                        <a:pt x="43" y="7"/>
                      </a:lnTo>
                      <a:lnTo>
                        <a:pt x="31" y="8"/>
                      </a:lnTo>
                      <a:lnTo>
                        <a:pt x="21" y="11"/>
                      </a:lnTo>
                      <a:lnTo>
                        <a:pt x="12" y="16"/>
                      </a:lnTo>
                      <a:lnTo>
                        <a:pt x="4" y="22"/>
                      </a:lnTo>
                      <a:close/>
                    </a:path>
                  </a:pathLst>
                </a:custGeom>
                <a:solidFill>
                  <a:srgbClr val="33CC33"/>
                </a:solidFill>
                <a:ln w="9525">
                  <a:solidFill>
                    <a:srgbClr val="008000"/>
                  </a:solidFill>
                  <a:round/>
                  <a:headEnd/>
                  <a:tailEnd/>
                </a:ln>
              </p:spPr>
              <p:txBody>
                <a:bodyPr/>
                <a:lstStyle/>
                <a:p>
                  <a:endParaRPr lang="zh-CN" altLang="en-US"/>
                </a:p>
              </p:txBody>
            </p:sp>
            <p:sp>
              <p:nvSpPr>
                <p:cNvPr id="30861" name="未知">
                  <a:extLst>
                    <a:ext uri="{FF2B5EF4-FFF2-40B4-BE49-F238E27FC236}">
                      <a16:creationId xmlns:a16="http://schemas.microsoft.com/office/drawing/2014/main" id="{A69B8585-FAC2-4813-B275-D8BA470CD03D}"/>
                    </a:ext>
                  </a:extLst>
                </p:cNvPr>
                <p:cNvSpPr>
                  <a:spLocks/>
                </p:cNvSpPr>
                <p:nvPr/>
              </p:nvSpPr>
              <p:spPr bwMode="auto">
                <a:xfrm>
                  <a:off x="809" y="196"/>
                  <a:ext cx="2" cy="8"/>
                </a:xfrm>
                <a:custGeom>
                  <a:avLst/>
                  <a:gdLst>
                    <a:gd name="T0" fmla="*/ 0 w 6"/>
                    <a:gd name="T1" fmla="*/ 1 h 15"/>
                    <a:gd name="T2" fmla="*/ 0 w 6"/>
                    <a:gd name="T3" fmla="*/ 1 h 15"/>
                    <a:gd name="T4" fmla="*/ 0 w 6"/>
                    <a:gd name="T5" fmla="*/ 1 h 15"/>
                    <a:gd name="T6" fmla="*/ 0 w 6"/>
                    <a:gd name="T7" fmla="*/ 1 h 15"/>
                    <a:gd name="T8" fmla="*/ 0 w 6"/>
                    <a:gd name="T9" fmla="*/ 0 h 15"/>
                    <a:gd name="T10" fmla="*/ 0 w 6"/>
                    <a:gd name="T11" fmla="*/ 0 h 15"/>
                    <a:gd name="T12" fmla="*/ 0 w 6"/>
                    <a:gd name="T13" fmla="*/ 1 h 15"/>
                    <a:gd name="T14" fmla="*/ 0 w 6"/>
                    <a:gd name="T15" fmla="*/ 1 h 15"/>
                    <a:gd name="T16" fmla="*/ 0 w 6"/>
                    <a:gd name="T17" fmla="*/ 1 h 15"/>
                    <a:gd name="T18" fmla="*/ 0 w 6"/>
                    <a:gd name="T19" fmla="*/ 1 h 15"/>
                    <a:gd name="T20" fmla="*/ 0 w 6"/>
                    <a:gd name="T21" fmla="*/ 1 h 15"/>
                    <a:gd name="T22" fmla="*/ 0 w 6"/>
                    <a:gd name="T23" fmla="*/ 1 h 15"/>
                    <a:gd name="T24" fmla="*/ 0 w 6"/>
                    <a:gd name="T25" fmla="*/ 1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15"/>
                    <a:gd name="T41" fmla="*/ 6 w 6"/>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15">
                      <a:moveTo>
                        <a:pt x="3" y="15"/>
                      </a:moveTo>
                      <a:lnTo>
                        <a:pt x="1" y="13"/>
                      </a:lnTo>
                      <a:lnTo>
                        <a:pt x="1" y="8"/>
                      </a:lnTo>
                      <a:lnTo>
                        <a:pt x="1" y="4"/>
                      </a:lnTo>
                      <a:lnTo>
                        <a:pt x="0" y="0"/>
                      </a:lnTo>
                      <a:lnTo>
                        <a:pt x="5" y="0"/>
                      </a:lnTo>
                      <a:lnTo>
                        <a:pt x="6" y="4"/>
                      </a:lnTo>
                      <a:lnTo>
                        <a:pt x="6" y="8"/>
                      </a:lnTo>
                      <a:lnTo>
                        <a:pt x="5" y="13"/>
                      </a:lnTo>
                      <a:lnTo>
                        <a:pt x="5" y="14"/>
                      </a:lnTo>
                      <a:lnTo>
                        <a:pt x="4" y="14"/>
                      </a:lnTo>
                      <a:lnTo>
                        <a:pt x="3" y="15"/>
                      </a:lnTo>
                      <a:close/>
                    </a:path>
                  </a:pathLst>
                </a:custGeom>
                <a:solidFill>
                  <a:srgbClr val="33CC33"/>
                </a:solidFill>
                <a:ln w="9525">
                  <a:solidFill>
                    <a:srgbClr val="008000"/>
                  </a:solidFill>
                  <a:round/>
                  <a:headEnd/>
                  <a:tailEnd/>
                </a:ln>
              </p:spPr>
              <p:txBody>
                <a:bodyPr/>
                <a:lstStyle/>
                <a:p>
                  <a:endParaRPr lang="zh-CN" altLang="en-US"/>
                </a:p>
              </p:txBody>
            </p:sp>
            <p:sp>
              <p:nvSpPr>
                <p:cNvPr id="30862" name="未知">
                  <a:extLst>
                    <a:ext uri="{FF2B5EF4-FFF2-40B4-BE49-F238E27FC236}">
                      <a16:creationId xmlns:a16="http://schemas.microsoft.com/office/drawing/2014/main" id="{56EBB0EC-B5A8-43E6-AFA7-1DDC10198B71}"/>
                    </a:ext>
                  </a:extLst>
                </p:cNvPr>
                <p:cNvSpPr>
                  <a:spLocks/>
                </p:cNvSpPr>
                <p:nvPr/>
              </p:nvSpPr>
              <p:spPr bwMode="auto">
                <a:xfrm>
                  <a:off x="719" y="174"/>
                  <a:ext cx="72" cy="93"/>
                </a:xfrm>
                <a:custGeom>
                  <a:avLst/>
                  <a:gdLst>
                    <a:gd name="T0" fmla="*/ 0 w 146"/>
                    <a:gd name="T1" fmla="*/ 0 h 187"/>
                    <a:gd name="T2" fmla="*/ 0 w 146"/>
                    <a:gd name="T3" fmla="*/ 0 h 187"/>
                    <a:gd name="T4" fmla="*/ 0 w 146"/>
                    <a:gd name="T5" fmla="*/ 0 h 187"/>
                    <a:gd name="T6" fmla="*/ 0 w 146"/>
                    <a:gd name="T7" fmla="*/ 0 h 187"/>
                    <a:gd name="T8" fmla="*/ 0 w 146"/>
                    <a:gd name="T9" fmla="*/ 0 h 187"/>
                    <a:gd name="T10" fmla="*/ 0 w 146"/>
                    <a:gd name="T11" fmla="*/ 0 h 187"/>
                    <a:gd name="T12" fmla="*/ 0 w 146"/>
                    <a:gd name="T13" fmla="*/ 0 h 187"/>
                    <a:gd name="T14" fmla="*/ 0 w 146"/>
                    <a:gd name="T15" fmla="*/ 0 h 187"/>
                    <a:gd name="T16" fmla="*/ 0 w 146"/>
                    <a:gd name="T17" fmla="*/ 0 h 187"/>
                    <a:gd name="T18" fmla="*/ 0 w 146"/>
                    <a:gd name="T19" fmla="*/ 0 h 187"/>
                    <a:gd name="T20" fmla="*/ 0 w 146"/>
                    <a:gd name="T21" fmla="*/ 0 h 187"/>
                    <a:gd name="T22" fmla="*/ 0 w 146"/>
                    <a:gd name="T23" fmla="*/ 0 h 187"/>
                    <a:gd name="T24" fmla="*/ 0 w 146"/>
                    <a:gd name="T25" fmla="*/ 0 h 187"/>
                    <a:gd name="T26" fmla="*/ 0 w 146"/>
                    <a:gd name="T27" fmla="*/ 0 h 187"/>
                    <a:gd name="T28" fmla="*/ 0 w 146"/>
                    <a:gd name="T29" fmla="*/ 0 h 187"/>
                    <a:gd name="T30" fmla="*/ 0 w 146"/>
                    <a:gd name="T31" fmla="*/ 0 h 187"/>
                    <a:gd name="T32" fmla="*/ 0 w 146"/>
                    <a:gd name="T33" fmla="*/ 0 h 187"/>
                    <a:gd name="T34" fmla="*/ 0 w 146"/>
                    <a:gd name="T35" fmla="*/ 0 h 187"/>
                    <a:gd name="T36" fmla="*/ 0 w 146"/>
                    <a:gd name="T37" fmla="*/ 0 h 187"/>
                    <a:gd name="T38" fmla="*/ 0 w 146"/>
                    <a:gd name="T39" fmla="*/ 0 h 187"/>
                    <a:gd name="T40" fmla="*/ 0 w 146"/>
                    <a:gd name="T41" fmla="*/ 0 h 187"/>
                    <a:gd name="T42" fmla="*/ 0 w 146"/>
                    <a:gd name="T43" fmla="*/ 0 h 187"/>
                    <a:gd name="T44" fmla="*/ 0 w 146"/>
                    <a:gd name="T45" fmla="*/ 0 h 187"/>
                    <a:gd name="T46" fmla="*/ 0 w 146"/>
                    <a:gd name="T47" fmla="*/ 0 h 187"/>
                    <a:gd name="T48" fmla="*/ 0 w 146"/>
                    <a:gd name="T49" fmla="*/ 0 h 187"/>
                    <a:gd name="T50" fmla="*/ 0 w 146"/>
                    <a:gd name="T51" fmla="*/ 0 h 187"/>
                    <a:gd name="T52" fmla="*/ 0 w 146"/>
                    <a:gd name="T53" fmla="*/ 0 h 187"/>
                    <a:gd name="T54" fmla="*/ 0 w 146"/>
                    <a:gd name="T55" fmla="*/ 0 h 187"/>
                    <a:gd name="T56" fmla="*/ 0 w 146"/>
                    <a:gd name="T57" fmla="*/ 0 h 187"/>
                    <a:gd name="T58" fmla="*/ 0 w 146"/>
                    <a:gd name="T59" fmla="*/ 0 h 187"/>
                    <a:gd name="T60" fmla="*/ 0 w 146"/>
                    <a:gd name="T61" fmla="*/ 0 h 187"/>
                    <a:gd name="T62" fmla="*/ 0 w 146"/>
                    <a:gd name="T63" fmla="*/ 0 h 187"/>
                    <a:gd name="T64" fmla="*/ 0 w 146"/>
                    <a:gd name="T65" fmla="*/ 0 h 187"/>
                    <a:gd name="T66" fmla="*/ 0 w 146"/>
                    <a:gd name="T67" fmla="*/ 0 h 187"/>
                    <a:gd name="T68" fmla="*/ 0 w 146"/>
                    <a:gd name="T69" fmla="*/ 0 h 187"/>
                    <a:gd name="T70" fmla="*/ 0 w 146"/>
                    <a:gd name="T71" fmla="*/ 0 h 187"/>
                    <a:gd name="T72" fmla="*/ 0 w 146"/>
                    <a:gd name="T73" fmla="*/ 0 h 187"/>
                    <a:gd name="T74" fmla="*/ 0 w 146"/>
                    <a:gd name="T75" fmla="*/ 0 h 187"/>
                    <a:gd name="T76" fmla="*/ 0 w 146"/>
                    <a:gd name="T77" fmla="*/ 0 h 187"/>
                    <a:gd name="T78" fmla="*/ 0 w 146"/>
                    <a:gd name="T79" fmla="*/ 0 h 187"/>
                    <a:gd name="T80" fmla="*/ 0 w 146"/>
                    <a:gd name="T81" fmla="*/ 0 h 187"/>
                    <a:gd name="T82" fmla="*/ 0 w 146"/>
                    <a:gd name="T83" fmla="*/ 0 h 187"/>
                    <a:gd name="T84" fmla="*/ 0 w 146"/>
                    <a:gd name="T85" fmla="*/ 0 h 187"/>
                    <a:gd name="T86" fmla="*/ 0 w 146"/>
                    <a:gd name="T87" fmla="*/ 0 h 187"/>
                    <a:gd name="T88" fmla="*/ 0 w 146"/>
                    <a:gd name="T89" fmla="*/ 0 h 187"/>
                    <a:gd name="T90" fmla="*/ 0 w 146"/>
                    <a:gd name="T91" fmla="*/ 0 h 187"/>
                    <a:gd name="T92" fmla="*/ 0 w 146"/>
                    <a:gd name="T93" fmla="*/ 0 h 187"/>
                    <a:gd name="T94" fmla="*/ 0 w 146"/>
                    <a:gd name="T95" fmla="*/ 0 h 1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187"/>
                    <a:gd name="T146" fmla="*/ 146 w 146"/>
                    <a:gd name="T147" fmla="*/ 187 h 1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187">
                      <a:moveTo>
                        <a:pt x="86" y="180"/>
                      </a:moveTo>
                      <a:lnTo>
                        <a:pt x="75" y="183"/>
                      </a:lnTo>
                      <a:lnTo>
                        <a:pt x="66" y="186"/>
                      </a:lnTo>
                      <a:lnTo>
                        <a:pt x="58" y="187"/>
                      </a:lnTo>
                      <a:lnTo>
                        <a:pt x="56" y="187"/>
                      </a:lnTo>
                      <a:lnTo>
                        <a:pt x="45" y="186"/>
                      </a:lnTo>
                      <a:lnTo>
                        <a:pt x="35" y="181"/>
                      </a:lnTo>
                      <a:lnTo>
                        <a:pt x="28" y="174"/>
                      </a:lnTo>
                      <a:lnTo>
                        <a:pt x="24" y="166"/>
                      </a:lnTo>
                      <a:lnTo>
                        <a:pt x="20" y="156"/>
                      </a:lnTo>
                      <a:lnTo>
                        <a:pt x="20" y="148"/>
                      </a:lnTo>
                      <a:lnTo>
                        <a:pt x="24" y="141"/>
                      </a:lnTo>
                      <a:lnTo>
                        <a:pt x="29" y="136"/>
                      </a:lnTo>
                      <a:lnTo>
                        <a:pt x="35" y="135"/>
                      </a:lnTo>
                      <a:lnTo>
                        <a:pt x="42" y="135"/>
                      </a:lnTo>
                      <a:lnTo>
                        <a:pt x="45" y="137"/>
                      </a:lnTo>
                      <a:lnTo>
                        <a:pt x="48" y="138"/>
                      </a:lnTo>
                      <a:lnTo>
                        <a:pt x="48" y="144"/>
                      </a:lnTo>
                      <a:lnTo>
                        <a:pt x="47" y="150"/>
                      </a:lnTo>
                      <a:lnTo>
                        <a:pt x="43" y="153"/>
                      </a:lnTo>
                      <a:lnTo>
                        <a:pt x="39" y="156"/>
                      </a:lnTo>
                      <a:lnTo>
                        <a:pt x="30" y="156"/>
                      </a:lnTo>
                      <a:lnTo>
                        <a:pt x="29" y="163"/>
                      </a:lnTo>
                      <a:lnTo>
                        <a:pt x="33" y="168"/>
                      </a:lnTo>
                      <a:lnTo>
                        <a:pt x="37" y="173"/>
                      </a:lnTo>
                      <a:lnTo>
                        <a:pt x="44" y="176"/>
                      </a:lnTo>
                      <a:lnTo>
                        <a:pt x="51" y="177"/>
                      </a:lnTo>
                      <a:lnTo>
                        <a:pt x="58" y="179"/>
                      </a:lnTo>
                      <a:lnTo>
                        <a:pt x="62" y="179"/>
                      </a:lnTo>
                      <a:lnTo>
                        <a:pt x="64" y="179"/>
                      </a:lnTo>
                      <a:lnTo>
                        <a:pt x="71" y="175"/>
                      </a:lnTo>
                      <a:lnTo>
                        <a:pt x="79" y="171"/>
                      </a:lnTo>
                      <a:lnTo>
                        <a:pt x="86" y="165"/>
                      </a:lnTo>
                      <a:lnTo>
                        <a:pt x="91" y="157"/>
                      </a:lnTo>
                      <a:lnTo>
                        <a:pt x="93" y="149"/>
                      </a:lnTo>
                      <a:lnTo>
                        <a:pt x="96" y="142"/>
                      </a:lnTo>
                      <a:lnTo>
                        <a:pt x="97" y="134"/>
                      </a:lnTo>
                      <a:lnTo>
                        <a:pt x="96" y="126"/>
                      </a:lnTo>
                      <a:lnTo>
                        <a:pt x="91" y="118"/>
                      </a:lnTo>
                      <a:lnTo>
                        <a:pt x="85" y="111"/>
                      </a:lnTo>
                      <a:lnTo>
                        <a:pt x="78" y="107"/>
                      </a:lnTo>
                      <a:lnTo>
                        <a:pt x="70" y="105"/>
                      </a:lnTo>
                      <a:lnTo>
                        <a:pt x="60" y="103"/>
                      </a:lnTo>
                      <a:lnTo>
                        <a:pt x="51" y="101"/>
                      </a:lnTo>
                      <a:lnTo>
                        <a:pt x="41" y="100"/>
                      </a:lnTo>
                      <a:lnTo>
                        <a:pt x="29" y="98"/>
                      </a:lnTo>
                      <a:lnTo>
                        <a:pt x="28" y="98"/>
                      </a:lnTo>
                      <a:lnTo>
                        <a:pt x="22" y="97"/>
                      </a:lnTo>
                      <a:lnTo>
                        <a:pt x="18" y="93"/>
                      </a:lnTo>
                      <a:lnTo>
                        <a:pt x="12" y="89"/>
                      </a:lnTo>
                      <a:lnTo>
                        <a:pt x="5" y="84"/>
                      </a:lnTo>
                      <a:lnTo>
                        <a:pt x="2" y="74"/>
                      </a:lnTo>
                      <a:lnTo>
                        <a:pt x="0" y="63"/>
                      </a:lnTo>
                      <a:lnTo>
                        <a:pt x="0" y="53"/>
                      </a:lnTo>
                      <a:lnTo>
                        <a:pt x="5" y="42"/>
                      </a:lnTo>
                      <a:lnTo>
                        <a:pt x="11" y="39"/>
                      </a:lnTo>
                      <a:lnTo>
                        <a:pt x="15" y="36"/>
                      </a:lnTo>
                      <a:lnTo>
                        <a:pt x="20" y="34"/>
                      </a:lnTo>
                      <a:lnTo>
                        <a:pt x="25" y="31"/>
                      </a:lnTo>
                      <a:lnTo>
                        <a:pt x="24" y="32"/>
                      </a:lnTo>
                      <a:lnTo>
                        <a:pt x="32" y="32"/>
                      </a:lnTo>
                      <a:lnTo>
                        <a:pt x="41" y="34"/>
                      </a:lnTo>
                      <a:lnTo>
                        <a:pt x="50" y="37"/>
                      </a:lnTo>
                      <a:lnTo>
                        <a:pt x="57" y="42"/>
                      </a:lnTo>
                      <a:lnTo>
                        <a:pt x="59" y="47"/>
                      </a:lnTo>
                      <a:lnTo>
                        <a:pt x="63" y="53"/>
                      </a:lnTo>
                      <a:lnTo>
                        <a:pt x="68" y="57"/>
                      </a:lnTo>
                      <a:lnTo>
                        <a:pt x="74" y="58"/>
                      </a:lnTo>
                      <a:lnTo>
                        <a:pt x="80" y="58"/>
                      </a:lnTo>
                      <a:lnTo>
                        <a:pt x="83" y="53"/>
                      </a:lnTo>
                      <a:lnTo>
                        <a:pt x="87" y="49"/>
                      </a:lnTo>
                      <a:lnTo>
                        <a:pt x="90" y="44"/>
                      </a:lnTo>
                      <a:lnTo>
                        <a:pt x="87" y="35"/>
                      </a:lnTo>
                      <a:lnTo>
                        <a:pt x="79" y="28"/>
                      </a:lnTo>
                      <a:lnTo>
                        <a:pt x="72" y="22"/>
                      </a:lnTo>
                      <a:lnTo>
                        <a:pt x="74" y="11"/>
                      </a:lnTo>
                      <a:lnTo>
                        <a:pt x="79" y="6"/>
                      </a:lnTo>
                      <a:lnTo>
                        <a:pt x="85" y="4"/>
                      </a:lnTo>
                      <a:lnTo>
                        <a:pt x="90" y="2"/>
                      </a:lnTo>
                      <a:lnTo>
                        <a:pt x="96" y="0"/>
                      </a:lnTo>
                      <a:lnTo>
                        <a:pt x="104" y="2"/>
                      </a:lnTo>
                      <a:lnTo>
                        <a:pt x="111" y="7"/>
                      </a:lnTo>
                      <a:lnTo>
                        <a:pt x="118" y="12"/>
                      </a:lnTo>
                      <a:lnTo>
                        <a:pt x="125" y="19"/>
                      </a:lnTo>
                      <a:lnTo>
                        <a:pt x="131" y="25"/>
                      </a:lnTo>
                      <a:lnTo>
                        <a:pt x="135" y="34"/>
                      </a:lnTo>
                      <a:lnTo>
                        <a:pt x="140" y="42"/>
                      </a:lnTo>
                      <a:lnTo>
                        <a:pt x="143" y="50"/>
                      </a:lnTo>
                      <a:lnTo>
                        <a:pt x="146" y="69"/>
                      </a:lnTo>
                      <a:lnTo>
                        <a:pt x="144" y="89"/>
                      </a:lnTo>
                      <a:lnTo>
                        <a:pt x="140" y="108"/>
                      </a:lnTo>
                      <a:lnTo>
                        <a:pt x="134" y="127"/>
                      </a:lnTo>
                      <a:lnTo>
                        <a:pt x="125" y="143"/>
                      </a:lnTo>
                      <a:lnTo>
                        <a:pt x="113" y="158"/>
                      </a:lnTo>
                      <a:lnTo>
                        <a:pt x="101" y="171"/>
                      </a:lnTo>
                      <a:lnTo>
                        <a:pt x="86" y="180"/>
                      </a:lnTo>
                      <a:close/>
                    </a:path>
                  </a:pathLst>
                </a:custGeom>
                <a:solidFill>
                  <a:srgbClr val="33CC33"/>
                </a:solidFill>
                <a:ln w="9525">
                  <a:solidFill>
                    <a:srgbClr val="008000"/>
                  </a:solidFill>
                  <a:round/>
                  <a:headEnd/>
                  <a:tailEnd/>
                </a:ln>
              </p:spPr>
              <p:txBody>
                <a:bodyPr/>
                <a:lstStyle/>
                <a:p>
                  <a:endParaRPr lang="zh-CN" altLang="en-US"/>
                </a:p>
              </p:txBody>
            </p:sp>
            <p:sp>
              <p:nvSpPr>
                <p:cNvPr id="30863" name="未知">
                  <a:extLst>
                    <a:ext uri="{FF2B5EF4-FFF2-40B4-BE49-F238E27FC236}">
                      <a16:creationId xmlns:a16="http://schemas.microsoft.com/office/drawing/2014/main" id="{FE481907-B7A7-437B-A40C-383D1A10CD91}"/>
                    </a:ext>
                  </a:extLst>
                </p:cNvPr>
                <p:cNvSpPr>
                  <a:spLocks/>
                </p:cNvSpPr>
                <p:nvPr/>
              </p:nvSpPr>
              <p:spPr bwMode="auto">
                <a:xfrm>
                  <a:off x="763" y="201"/>
                  <a:ext cx="14" cy="40"/>
                </a:xfrm>
                <a:custGeom>
                  <a:avLst/>
                  <a:gdLst>
                    <a:gd name="T0" fmla="*/ 0 w 29"/>
                    <a:gd name="T1" fmla="*/ 0 h 81"/>
                    <a:gd name="T2" fmla="*/ 0 w 29"/>
                    <a:gd name="T3" fmla="*/ 0 h 81"/>
                    <a:gd name="T4" fmla="*/ 0 w 29"/>
                    <a:gd name="T5" fmla="*/ 0 h 81"/>
                    <a:gd name="T6" fmla="*/ 0 w 29"/>
                    <a:gd name="T7" fmla="*/ 0 h 81"/>
                    <a:gd name="T8" fmla="*/ 0 w 29"/>
                    <a:gd name="T9" fmla="*/ 0 h 81"/>
                    <a:gd name="T10" fmla="*/ 0 w 29"/>
                    <a:gd name="T11" fmla="*/ 0 h 81"/>
                    <a:gd name="T12" fmla="*/ 0 w 29"/>
                    <a:gd name="T13" fmla="*/ 0 h 81"/>
                    <a:gd name="T14" fmla="*/ 0 w 29"/>
                    <a:gd name="T15" fmla="*/ 0 h 81"/>
                    <a:gd name="T16" fmla="*/ 0 w 29"/>
                    <a:gd name="T17" fmla="*/ 0 h 81"/>
                    <a:gd name="T18" fmla="*/ 0 w 29"/>
                    <a:gd name="T19" fmla="*/ 0 h 81"/>
                    <a:gd name="T20" fmla="*/ 0 w 29"/>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81"/>
                    <a:gd name="T35" fmla="*/ 29 w 29"/>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81">
                      <a:moveTo>
                        <a:pt x="24" y="81"/>
                      </a:moveTo>
                      <a:lnTo>
                        <a:pt x="24" y="60"/>
                      </a:lnTo>
                      <a:lnTo>
                        <a:pt x="20" y="39"/>
                      </a:lnTo>
                      <a:lnTo>
                        <a:pt x="12" y="21"/>
                      </a:lnTo>
                      <a:lnTo>
                        <a:pt x="0" y="6"/>
                      </a:lnTo>
                      <a:lnTo>
                        <a:pt x="5" y="0"/>
                      </a:lnTo>
                      <a:lnTo>
                        <a:pt x="16" y="8"/>
                      </a:lnTo>
                      <a:lnTo>
                        <a:pt x="23" y="22"/>
                      </a:lnTo>
                      <a:lnTo>
                        <a:pt x="27" y="38"/>
                      </a:lnTo>
                      <a:lnTo>
                        <a:pt x="29" y="54"/>
                      </a:lnTo>
                      <a:lnTo>
                        <a:pt x="24" y="81"/>
                      </a:lnTo>
                      <a:close/>
                    </a:path>
                  </a:pathLst>
                </a:custGeom>
                <a:solidFill>
                  <a:srgbClr val="33CC33"/>
                </a:solidFill>
                <a:ln w="9525">
                  <a:solidFill>
                    <a:srgbClr val="008000"/>
                  </a:solidFill>
                  <a:round/>
                  <a:headEnd/>
                  <a:tailEnd/>
                </a:ln>
              </p:spPr>
              <p:txBody>
                <a:bodyPr/>
                <a:lstStyle/>
                <a:p>
                  <a:endParaRPr lang="zh-CN" altLang="en-US"/>
                </a:p>
              </p:txBody>
            </p:sp>
            <p:sp>
              <p:nvSpPr>
                <p:cNvPr id="30864" name="未知">
                  <a:extLst>
                    <a:ext uri="{FF2B5EF4-FFF2-40B4-BE49-F238E27FC236}">
                      <a16:creationId xmlns:a16="http://schemas.microsoft.com/office/drawing/2014/main" id="{EAF8C22A-4A8C-4988-8FE4-FE46C7F702B1}"/>
                    </a:ext>
                  </a:extLst>
                </p:cNvPr>
                <p:cNvSpPr>
                  <a:spLocks/>
                </p:cNvSpPr>
                <p:nvPr/>
              </p:nvSpPr>
              <p:spPr bwMode="auto">
                <a:xfrm>
                  <a:off x="642" y="45"/>
                  <a:ext cx="83" cy="99"/>
                </a:xfrm>
                <a:custGeom>
                  <a:avLst/>
                  <a:gdLst>
                    <a:gd name="T0" fmla="*/ 1 w 166"/>
                    <a:gd name="T1" fmla="*/ 0 h 199"/>
                    <a:gd name="T2" fmla="*/ 1 w 166"/>
                    <a:gd name="T3" fmla="*/ 0 h 199"/>
                    <a:gd name="T4" fmla="*/ 1 w 166"/>
                    <a:gd name="T5" fmla="*/ 0 h 199"/>
                    <a:gd name="T6" fmla="*/ 1 w 166"/>
                    <a:gd name="T7" fmla="*/ 0 h 199"/>
                    <a:gd name="T8" fmla="*/ 1 w 166"/>
                    <a:gd name="T9" fmla="*/ 0 h 199"/>
                    <a:gd name="T10" fmla="*/ 1 w 166"/>
                    <a:gd name="T11" fmla="*/ 0 h 199"/>
                    <a:gd name="T12" fmla="*/ 1 w 166"/>
                    <a:gd name="T13" fmla="*/ 0 h 199"/>
                    <a:gd name="T14" fmla="*/ 1 w 166"/>
                    <a:gd name="T15" fmla="*/ 0 h 199"/>
                    <a:gd name="T16" fmla="*/ 1 w 166"/>
                    <a:gd name="T17" fmla="*/ 0 h 199"/>
                    <a:gd name="T18" fmla="*/ 1 w 166"/>
                    <a:gd name="T19" fmla="*/ 0 h 199"/>
                    <a:gd name="T20" fmla="*/ 1 w 166"/>
                    <a:gd name="T21" fmla="*/ 0 h 199"/>
                    <a:gd name="T22" fmla="*/ 1 w 166"/>
                    <a:gd name="T23" fmla="*/ 0 h 199"/>
                    <a:gd name="T24" fmla="*/ 1 w 166"/>
                    <a:gd name="T25" fmla="*/ 0 h 199"/>
                    <a:gd name="T26" fmla="*/ 1 w 166"/>
                    <a:gd name="T27" fmla="*/ 0 h 199"/>
                    <a:gd name="T28" fmla="*/ 0 w 166"/>
                    <a:gd name="T29" fmla="*/ 0 h 199"/>
                    <a:gd name="T30" fmla="*/ 1 w 166"/>
                    <a:gd name="T31" fmla="*/ 0 h 199"/>
                    <a:gd name="T32" fmla="*/ 1 w 166"/>
                    <a:gd name="T33" fmla="*/ 0 h 199"/>
                    <a:gd name="T34" fmla="*/ 1 w 166"/>
                    <a:gd name="T35" fmla="*/ 0 h 199"/>
                    <a:gd name="T36" fmla="*/ 1 w 166"/>
                    <a:gd name="T37" fmla="*/ 0 h 199"/>
                    <a:gd name="T38" fmla="*/ 1 w 166"/>
                    <a:gd name="T39" fmla="*/ 0 h 199"/>
                    <a:gd name="T40" fmla="*/ 1 w 166"/>
                    <a:gd name="T41" fmla="*/ 0 h 199"/>
                    <a:gd name="T42" fmla="*/ 1 w 166"/>
                    <a:gd name="T43" fmla="*/ 0 h 199"/>
                    <a:gd name="T44" fmla="*/ 1 w 166"/>
                    <a:gd name="T45" fmla="*/ 0 h 199"/>
                    <a:gd name="T46" fmla="*/ 1 w 166"/>
                    <a:gd name="T47" fmla="*/ 0 h 199"/>
                    <a:gd name="T48" fmla="*/ 1 w 166"/>
                    <a:gd name="T49" fmla="*/ 0 h 199"/>
                    <a:gd name="T50" fmla="*/ 1 w 166"/>
                    <a:gd name="T51" fmla="*/ 0 h 199"/>
                    <a:gd name="T52" fmla="*/ 1 w 166"/>
                    <a:gd name="T53" fmla="*/ 0 h 199"/>
                    <a:gd name="T54" fmla="*/ 1 w 166"/>
                    <a:gd name="T55" fmla="*/ 0 h 199"/>
                    <a:gd name="T56" fmla="*/ 1 w 166"/>
                    <a:gd name="T57" fmla="*/ 0 h 199"/>
                    <a:gd name="T58" fmla="*/ 1 w 166"/>
                    <a:gd name="T59" fmla="*/ 0 h 199"/>
                    <a:gd name="T60" fmla="*/ 1 w 166"/>
                    <a:gd name="T61" fmla="*/ 0 h 199"/>
                    <a:gd name="T62" fmla="*/ 1 w 166"/>
                    <a:gd name="T63" fmla="*/ 0 h 199"/>
                    <a:gd name="T64" fmla="*/ 1 w 166"/>
                    <a:gd name="T65" fmla="*/ 0 h 199"/>
                    <a:gd name="T66" fmla="*/ 1 w 166"/>
                    <a:gd name="T67" fmla="*/ 0 h 199"/>
                    <a:gd name="T68" fmla="*/ 1 w 166"/>
                    <a:gd name="T69" fmla="*/ 0 h 199"/>
                    <a:gd name="T70" fmla="*/ 1 w 166"/>
                    <a:gd name="T71" fmla="*/ 0 h 199"/>
                    <a:gd name="T72" fmla="*/ 1 w 166"/>
                    <a:gd name="T73" fmla="*/ 0 h 199"/>
                    <a:gd name="T74" fmla="*/ 1 w 166"/>
                    <a:gd name="T75" fmla="*/ 0 h 199"/>
                    <a:gd name="T76" fmla="*/ 1 w 166"/>
                    <a:gd name="T77" fmla="*/ 0 h 199"/>
                    <a:gd name="T78" fmla="*/ 1 w 166"/>
                    <a:gd name="T79" fmla="*/ 0 h 199"/>
                    <a:gd name="T80" fmla="*/ 1 w 166"/>
                    <a:gd name="T81" fmla="*/ 0 h 199"/>
                    <a:gd name="T82" fmla="*/ 1 w 166"/>
                    <a:gd name="T83" fmla="*/ 0 h 199"/>
                    <a:gd name="T84" fmla="*/ 1 w 166"/>
                    <a:gd name="T85" fmla="*/ 0 h 199"/>
                    <a:gd name="T86" fmla="*/ 1 w 166"/>
                    <a:gd name="T87" fmla="*/ 0 h 199"/>
                    <a:gd name="T88" fmla="*/ 1 w 166"/>
                    <a:gd name="T89" fmla="*/ 0 h 199"/>
                    <a:gd name="T90" fmla="*/ 1 w 166"/>
                    <a:gd name="T91" fmla="*/ 0 h 19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6"/>
                    <a:gd name="T139" fmla="*/ 0 h 199"/>
                    <a:gd name="T140" fmla="*/ 166 w 166"/>
                    <a:gd name="T141" fmla="*/ 199 h 19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6" h="199">
                      <a:moveTo>
                        <a:pt x="143" y="143"/>
                      </a:moveTo>
                      <a:lnTo>
                        <a:pt x="136" y="143"/>
                      </a:lnTo>
                      <a:lnTo>
                        <a:pt x="130" y="140"/>
                      </a:lnTo>
                      <a:lnTo>
                        <a:pt x="126" y="136"/>
                      </a:lnTo>
                      <a:lnTo>
                        <a:pt x="119" y="137"/>
                      </a:lnTo>
                      <a:lnTo>
                        <a:pt x="114" y="140"/>
                      </a:lnTo>
                      <a:lnTo>
                        <a:pt x="111" y="143"/>
                      </a:lnTo>
                      <a:lnTo>
                        <a:pt x="110" y="148"/>
                      </a:lnTo>
                      <a:lnTo>
                        <a:pt x="111" y="153"/>
                      </a:lnTo>
                      <a:lnTo>
                        <a:pt x="115" y="161"/>
                      </a:lnTo>
                      <a:lnTo>
                        <a:pt x="123" y="164"/>
                      </a:lnTo>
                      <a:lnTo>
                        <a:pt x="131" y="166"/>
                      </a:lnTo>
                      <a:lnTo>
                        <a:pt x="134" y="174"/>
                      </a:lnTo>
                      <a:lnTo>
                        <a:pt x="130" y="182"/>
                      </a:lnTo>
                      <a:lnTo>
                        <a:pt x="127" y="188"/>
                      </a:lnTo>
                      <a:lnTo>
                        <a:pt x="123" y="191"/>
                      </a:lnTo>
                      <a:lnTo>
                        <a:pt x="119" y="195"/>
                      </a:lnTo>
                      <a:lnTo>
                        <a:pt x="114" y="196"/>
                      </a:lnTo>
                      <a:lnTo>
                        <a:pt x="108" y="198"/>
                      </a:lnTo>
                      <a:lnTo>
                        <a:pt x="103" y="198"/>
                      </a:lnTo>
                      <a:lnTo>
                        <a:pt x="96" y="199"/>
                      </a:lnTo>
                      <a:lnTo>
                        <a:pt x="85" y="198"/>
                      </a:lnTo>
                      <a:lnTo>
                        <a:pt x="70" y="191"/>
                      </a:lnTo>
                      <a:lnTo>
                        <a:pt x="55" y="182"/>
                      </a:lnTo>
                      <a:lnTo>
                        <a:pt x="43" y="171"/>
                      </a:lnTo>
                      <a:lnTo>
                        <a:pt x="31" y="157"/>
                      </a:lnTo>
                      <a:lnTo>
                        <a:pt x="21" y="142"/>
                      </a:lnTo>
                      <a:lnTo>
                        <a:pt x="13" y="126"/>
                      </a:lnTo>
                      <a:lnTo>
                        <a:pt x="6" y="110"/>
                      </a:lnTo>
                      <a:lnTo>
                        <a:pt x="0" y="91"/>
                      </a:lnTo>
                      <a:lnTo>
                        <a:pt x="0" y="67"/>
                      </a:lnTo>
                      <a:lnTo>
                        <a:pt x="4" y="42"/>
                      </a:lnTo>
                      <a:lnTo>
                        <a:pt x="12" y="20"/>
                      </a:lnTo>
                      <a:lnTo>
                        <a:pt x="27" y="5"/>
                      </a:lnTo>
                      <a:lnTo>
                        <a:pt x="32" y="2"/>
                      </a:lnTo>
                      <a:lnTo>
                        <a:pt x="38" y="1"/>
                      </a:lnTo>
                      <a:lnTo>
                        <a:pt x="44" y="0"/>
                      </a:lnTo>
                      <a:lnTo>
                        <a:pt x="50" y="0"/>
                      </a:lnTo>
                      <a:lnTo>
                        <a:pt x="55" y="1"/>
                      </a:lnTo>
                      <a:lnTo>
                        <a:pt x="60" y="2"/>
                      </a:lnTo>
                      <a:lnTo>
                        <a:pt x="65" y="5"/>
                      </a:lnTo>
                      <a:lnTo>
                        <a:pt x="68" y="7"/>
                      </a:lnTo>
                      <a:lnTo>
                        <a:pt x="72" y="13"/>
                      </a:lnTo>
                      <a:lnTo>
                        <a:pt x="75" y="17"/>
                      </a:lnTo>
                      <a:lnTo>
                        <a:pt x="76" y="24"/>
                      </a:lnTo>
                      <a:lnTo>
                        <a:pt x="75" y="31"/>
                      </a:lnTo>
                      <a:lnTo>
                        <a:pt x="70" y="36"/>
                      </a:lnTo>
                      <a:lnTo>
                        <a:pt x="66" y="38"/>
                      </a:lnTo>
                      <a:lnTo>
                        <a:pt x="60" y="39"/>
                      </a:lnTo>
                      <a:lnTo>
                        <a:pt x="55" y="43"/>
                      </a:lnTo>
                      <a:lnTo>
                        <a:pt x="53" y="40"/>
                      </a:lnTo>
                      <a:lnTo>
                        <a:pt x="51" y="35"/>
                      </a:lnTo>
                      <a:lnTo>
                        <a:pt x="51" y="30"/>
                      </a:lnTo>
                      <a:lnTo>
                        <a:pt x="53" y="28"/>
                      </a:lnTo>
                      <a:lnTo>
                        <a:pt x="67" y="28"/>
                      </a:lnTo>
                      <a:lnTo>
                        <a:pt x="68" y="20"/>
                      </a:lnTo>
                      <a:lnTo>
                        <a:pt x="66" y="15"/>
                      </a:lnTo>
                      <a:lnTo>
                        <a:pt x="61" y="12"/>
                      </a:lnTo>
                      <a:lnTo>
                        <a:pt x="55" y="9"/>
                      </a:lnTo>
                      <a:lnTo>
                        <a:pt x="52" y="9"/>
                      </a:lnTo>
                      <a:lnTo>
                        <a:pt x="49" y="8"/>
                      </a:lnTo>
                      <a:lnTo>
                        <a:pt x="44" y="8"/>
                      </a:lnTo>
                      <a:lnTo>
                        <a:pt x="43" y="8"/>
                      </a:lnTo>
                      <a:lnTo>
                        <a:pt x="34" y="12"/>
                      </a:lnTo>
                      <a:lnTo>
                        <a:pt x="27" y="17"/>
                      </a:lnTo>
                      <a:lnTo>
                        <a:pt x="21" y="27"/>
                      </a:lnTo>
                      <a:lnTo>
                        <a:pt x="17" y="37"/>
                      </a:lnTo>
                      <a:lnTo>
                        <a:pt x="16" y="47"/>
                      </a:lnTo>
                      <a:lnTo>
                        <a:pt x="20" y="58"/>
                      </a:lnTo>
                      <a:lnTo>
                        <a:pt x="27" y="66"/>
                      </a:lnTo>
                      <a:lnTo>
                        <a:pt x="34" y="73"/>
                      </a:lnTo>
                      <a:lnTo>
                        <a:pt x="44" y="77"/>
                      </a:lnTo>
                      <a:lnTo>
                        <a:pt x="55" y="80"/>
                      </a:lnTo>
                      <a:lnTo>
                        <a:pt x="68" y="81"/>
                      </a:lnTo>
                      <a:lnTo>
                        <a:pt x="80" y="81"/>
                      </a:lnTo>
                      <a:lnTo>
                        <a:pt x="92" y="80"/>
                      </a:lnTo>
                      <a:lnTo>
                        <a:pt x="104" y="78"/>
                      </a:lnTo>
                      <a:lnTo>
                        <a:pt x="115" y="77"/>
                      </a:lnTo>
                      <a:lnTo>
                        <a:pt x="127" y="75"/>
                      </a:lnTo>
                      <a:lnTo>
                        <a:pt x="136" y="74"/>
                      </a:lnTo>
                      <a:lnTo>
                        <a:pt x="144" y="76"/>
                      </a:lnTo>
                      <a:lnTo>
                        <a:pt x="151" y="80"/>
                      </a:lnTo>
                      <a:lnTo>
                        <a:pt x="156" y="85"/>
                      </a:lnTo>
                      <a:lnTo>
                        <a:pt x="159" y="91"/>
                      </a:lnTo>
                      <a:lnTo>
                        <a:pt x="163" y="97"/>
                      </a:lnTo>
                      <a:lnTo>
                        <a:pt x="164" y="104"/>
                      </a:lnTo>
                      <a:lnTo>
                        <a:pt x="166" y="111"/>
                      </a:lnTo>
                      <a:lnTo>
                        <a:pt x="165" y="122"/>
                      </a:lnTo>
                      <a:lnTo>
                        <a:pt x="159" y="130"/>
                      </a:lnTo>
                      <a:lnTo>
                        <a:pt x="151" y="137"/>
                      </a:lnTo>
                      <a:lnTo>
                        <a:pt x="143" y="143"/>
                      </a:lnTo>
                      <a:close/>
                    </a:path>
                  </a:pathLst>
                </a:custGeom>
                <a:solidFill>
                  <a:srgbClr val="33CC33"/>
                </a:solidFill>
                <a:ln w="9525">
                  <a:solidFill>
                    <a:srgbClr val="008000"/>
                  </a:solidFill>
                  <a:round/>
                  <a:headEnd/>
                  <a:tailEnd/>
                </a:ln>
              </p:spPr>
              <p:txBody>
                <a:bodyPr/>
                <a:lstStyle/>
                <a:p>
                  <a:endParaRPr lang="zh-CN" altLang="en-US"/>
                </a:p>
              </p:txBody>
            </p:sp>
            <p:sp>
              <p:nvSpPr>
                <p:cNvPr id="30865" name="未知">
                  <a:extLst>
                    <a:ext uri="{FF2B5EF4-FFF2-40B4-BE49-F238E27FC236}">
                      <a16:creationId xmlns:a16="http://schemas.microsoft.com/office/drawing/2014/main" id="{B60FD2C4-A671-465E-8134-12157A7FE8BE}"/>
                    </a:ext>
                  </a:extLst>
                </p:cNvPr>
                <p:cNvSpPr>
                  <a:spLocks/>
                </p:cNvSpPr>
                <p:nvPr/>
              </p:nvSpPr>
              <p:spPr bwMode="auto">
                <a:xfrm>
                  <a:off x="660" y="100"/>
                  <a:ext cx="32" cy="16"/>
                </a:xfrm>
                <a:custGeom>
                  <a:avLst/>
                  <a:gdLst>
                    <a:gd name="T0" fmla="*/ 1 w 64"/>
                    <a:gd name="T1" fmla="*/ 1 h 31"/>
                    <a:gd name="T2" fmla="*/ 1 w 64"/>
                    <a:gd name="T3" fmla="*/ 1 h 31"/>
                    <a:gd name="T4" fmla="*/ 1 w 64"/>
                    <a:gd name="T5" fmla="*/ 1 h 31"/>
                    <a:gd name="T6" fmla="*/ 1 w 64"/>
                    <a:gd name="T7" fmla="*/ 1 h 31"/>
                    <a:gd name="T8" fmla="*/ 1 w 64"/>
                    <a:gd name="T9" fmla="*/ 1 h 31"/>
                    <a:gd name="T10" fmla="*/ 1 w 64"/>
                    <a:gd name="T11" fmla="*/ 1 h 31"/>
                    <a:gd name="T12" fmla="*/ 1 w 64"/>
                    <a:gd name="T13" fmla="*/ 1 h 31"/>
                    <a:gd name="T14" fmla="*/ 1 w 64"/>
                    <a:gd name="T15" fmla="*/ 1 h 31"/>
                    <a:gd name="T16" fmla="*/ 1 w 64"/>
                    <a:gd name="T17" fmla="*/ 1 h 31"/>
                    <a:gd name="T18" fmla="*/ 1 w 64"/>
                    <a:gd name="T19" fmla="*/ 1 h 31"/>
                    <a:gd name="T20" fmla="*/ 1 w 64"/>
                    <a:gd name="T21" fmla="*/ 1 h 31"/>
                    <a:gd name="T22" fmla="*/ 1 w 64"/>
                    <a:gd name="T23" fmla="*/ 1 h 31"/>
                    <a:gd name="T24" fmla="*/ 0 w 64"/>
                    <a:gd name="T25" fmla="*/ 0 h 31"/>
                    <a:gd name="T26" fmla="*/ 1 w 64"/>
                    <a:gd name="T27" fmla="*/ 1 h 31"/>
                    <a:gd name="T28" fmla="*/ 1 w 64"/>
                    <a:gd name="T29" fmla="*/ 1 h 31"/>
                    <a:gd name="T30" fmla="*/ 1 w 64"/>
                    <a:gd name="T31" fmla="*/ 1 h 31"/>
                    <a:gd name="T32" fmla="*/ 1 w 64"/>
                    <a:gd name="T33" fmla="*/ 1 h 31"/>
                    <a:gd name="T34" fmla="*/ 1 w 64"/>
                    <a:gd name="T35" fmla="*/ 1 h 31"/>
                    <a:gd name="T36" fmla="*/ 1 w 64"/>
                    <a:gd name="T37" fmla="*/ 1 h 31"/>
                    <a:gd name="T38" fmla="*/ 1 w 64"/>
                    <a:gd name="T39" fmla="*/ 1 h 31"/>
                    <a:gd name="T40" fmla="*/ 1 w 64"/>
                    <a:gd name="T41" fmla="*/ 1 h 31"/>
                    <a:gd name="T42" fmla="*/ 1 w 64"/>
                    <a:gd name="T43" fmla="*/ 1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31"/>
                    <a:gd name="T68" fmla="*/ 64 w 64"/>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31">
                      <a:moveTo>
                        <a:pt x="64" y="30"/>
                      </a:moveTo>
                      <a:lnTo>
                        <a:pt x="58" y="31"/>
                      </a:lnTo>
                      <a:lnTo>
                        <a:pt x="52" y="31"/>
                      </a:lnTo>
                      <a:lnTo>
                        <a:pt x="46" y="30"/>
                      </a:lnTo>
                      <a:lnTo>
                        <a:pt x="40" y="28"/>
                      </a:lnTo>
                      <a:lnTo>
                        <a:pt x="35" y="25"/>
                      </a:lnTo>
                      <a:lnTo>
                        <a:pt x="30" y="23"/>
                      </a:lnTo>
                      <a:lnTo>
                        <a:pt x="24" y="21"/>
                      </a:lnTo>
                      <a:lnTo>
                        <a:pt x="20" y="19"/>
                      </a:lnTo>
                      <a:lnTo>
                        <a:pt x="14" y="15"/>
                      </a:lnTo>
                      <a:lnTo>
                        <a:pt x="8" y="10"/>
                      </a:lnTo>
                      <a:lnTo>
                        <a:pt x="3" y="6"/>
                      </a:lnTo>
                      <a:lnTo>
                        <a:pt x="0" y="0"/>
                      </a:lnTo>
                      <a:lnTo>
                        <a:pt x="6" y="3"/>
                      </a:lnTo>
                      <a:lnTo>
                        <a:pt x="13" y="7"/>
                      </a:lnTo>
                      <a:lnTo>
                        <a:pt x="20" y="10"/>
                      </a:lnTo>
                      <a:lnTo>
                        <a:pt x="29" y="14"/>
                      </a:lnTo>
                      <a:lnTo>
                        <a:pt x="37" y="17"/>
                      </a:lnTo>
                      <a:lnTo>
                        <a:pt x="46" y="21"/>
                      </a:lnTo>
                      <a:lnTo>
                        <a:pt x="55" y="23"/>
                      </a:lnTo>
                      <a:lnTo>
                        <a:pt x="64" y="24"/>
                      </a:lnTo>
                      <a:lnTo>
                        <a:pt x="64" y="30"/>
                      </a:lnTo>
                      <a:close/>
                    </a:path>
                  </a:pathLst>
                </a:custGeom>
                <a:solidFill>
                  <a:srgbClr val="33CC33"/>
                </a:solidFill>
                <a:ln w="9525">
                  <a:solidFill>
                    <a:srgbClr val="008000"/>
                  </a:solidFill>
                  <a:round/>
                  <a:headEnd/>
                  <a:tailEnd/>
                </a:ln>
              </p:spPr>
              <p:txBody>
                <a:bodyPr/>
                <a:lstStyle/>
                <a:p>
                  <a:endParaRPr lang="zh-CN" altLang="en-US"/>
                </a:p>
              </p:txBody>
            </p:sp>
            <p:sp>
              <p:nvSpPr>
                <p:cNvPr id="30866" name="未知">
                  <a:extLst>
                    <a:ext uri="{FF2B5EF4-FFF2-40B4-BE49-F238E27FC236}">
                      <a16:creationId xmlns:a16="http://schemas.microsoft.com/office/drawing/2014/main" id="{D060668C-7309-47A5-AC1E-833170ED1AEE}"/>
                    </a:ext>
                  </a:extLst>
                </p:cNvPr>
                <p:cNvSpPr>
                  <a:spLocks/>
                </p:cNvSpPr>
                <p:nvPr/>
              </p:nvSpPr>
              <p:spPr bwMode="auto">
                <a:xfrm>
                  <a:off x="650" y="86"/>
                  <a:ext cx="6" cy="11"/>
                </a:xfrm>
                <a:custGeom>
                  <a:avLst/>
                  <a:gdLst>
                    <a:gd name="T0" fmla="*/ 0 w 13"/>
                    <a:gd name="T1" fmla="*/ 1 h 22"/>
                    <a:gd name="T2" fmla="*/ 0 w 13"/>
                    <a:gd name="T3" fmla="*/ 1 h 22"/>
                    <a:gd name="T4" fmla="*/ 0 w 13"/>
                    <a:gd name="T5" fmla="*/ 1 h 22"/>
                    <a:gd name="T6" fmla="*/ 0 w 13"/>
                    <a:gd name="T7" fmla="*/ 1 h 22"/>
                    <a:gd name="T8" fmla="*/ 0 w 13"/>
                    <a:gd name="T9" fmla="*/ 0 h 22"/>
                    <a:gd name="T10" fmla="*/ 0 w 13"/>
                    <a:gd name="T11" fmla="*/ 1 h 22"/>
                    <a:gd name="T12" fmla="*/ 0 w 13"/>
                    <a:gd name="T13" fmla="*/ 1 h 22"/>
                    <a:gd name="T14" fmla="*/ 0 w 13"/>
                    <a:gd name="T15" fmla="*/ 1 h 22"/>
                    <a:gd name="T16" fmla="*/ 0 w 13"/>
                    <a:gd name="T17" fmla="*/ 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22"/>
                    <a:gd name="T29" fmla="*/ 13 w 13"/>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22">
                      <a:moveTo>
                        <a:pt x="13" y="22"/>
                      </a:moveTo>
                      <a:lnTo>
                        <a:pt x="11" y="16"/>
                      </a:lnTo>
                      <a:lnTo>
                        <a:pt x="7" y="10"/>
                      </a:lnTo>
                      <a:lnTo>
                        <a:pt x="3" y="6"/>
                      </a:lnTo>
                      <a:lnTo>
                        <a:pt x="0" y="0"/>
                      </a:lnTo>
                      <a:lnTo>
                        <a:pt x="6" y="4"/>
                      </a:lnTo>
                      <a:lnTo>
                        <a:pt x="11" y="9"/>
                      </a:lnTo>
                      <a:lnTo>
                        <a:pt x="13" y="16"/>
                      </a:lnTo>
                      <a:lnTo>
                        <a:pt x="13" y="22"/>
                      </a:lnTo>
                      <a:close/>
                    </a:path>
                  </a:pathLst>
                </a:custGeom>
                <a:solidFill>
                  <a:srgbClr val="33CC33"/>
                </a:solidFill>
                <a:ln w="9525">
                  <a:solidFill>
                    <a:srgbClr val="008000"/>
                  </a:solidFill>
                  <a:round/>
                  <a:headEnd/>
                  <a:tailEnd/>
                </a:ln>
              </p:spPr>
              <p:txBody>
                <a:bodyPr/>
                <a:lstStyle/>
                <a:p>
                  <a:endParaRPr lang="zh-CN" altLang="en-US"/>
                </a:p>
              </p:txBody>
            </p:sp>
            <p:sp>
              <p:nvSpPr>
                <p:cNvPr id="30867" name="未知">
                  <a:extLst>
                    <a:ext uri="{FF2B5EF4-FFF2-40B4-BE49-F238E27FC236}">
                      <a16:creationId xmlns:a16="http://schemas.microsoft.com/office/drawing/2014/main" id="{34B289D4-0CD6-4C82-92CE-606E4630DC96}"/>
                    </a:ext>
                  </a:extLst>
                </p:cNvPr>
                <p:cNvSpPr>
                  <a:spLocks/>
                </p:cNvSpPr>
                <p:nvPr/>
              </p:nvSpPr>
              <p:spPr bwMode="auto">
                <a:xfrm>
                  <a:off x="708" y="56"/>
                  <a:ext cx="141" cy="161"/>
                </a:xfrm>
                <a:custGeom>
                  <a:avLst/>
                  <a:gdLst>
                    <a:gd name="T0" fmla="*/ 1 w 281"/>
                    <a:gd name="T1" fmla="*/ 1 h 322"/>
                    <a:gd name="T2" fmla="*/ 1 w 281"/>
                    <a:gd name="T3" fmla="*/ 1 h 322"/>
                    <a:gd name="T4" fmla="*/ 1 w 281"/>
                    <a:gd name="T5" fmla="*/ 1 h 322"/>
                    <a:gd name="T6" fmla="*/ 1 w 281"/>
                    <a:gd name="T7" fmla="*/ 1 h 322"/>
                    <a:gd name="T8" fmla="*/ 1 w 281"/>
                    <a:gd name="T9" fmla="*/ 1 h 322"/>
                    <a:gd name="T10" fmla="*/ 1 w 281"/>
                    <a:gd name="T11" fmla="*/ 1 h 322"/>
                    <a:gd name="T12" fmla="*/ 1 w 281"/>
                    <a:gd name="T13" fmla="*/ 1 h 322"/>
                    <a:gd name="T14" fmla="*/ 1 w 281"/>
                    <a:gd name="T15" fmla="*/ 1 h 322"/>
                    <a:gd name="T16" fmla="*/ 1 w 281"/>
                    <a:gd name="T17" fmla="*/ 1 h 322"/>
                    <a:gd name="T18" fmla="*/ 1 w 281"/>
                    <a:gd name="T19" fmla="*/ 1 h 322"/>
                    <a:gd name="T20" fmla="*/ 1 w 281"/>
                    <a:gd name="T21" fmla="*/ 1 h 322"/>
                    <a:gd name="T22" fmla="*/ 1 w 281"/>
                    <a:gd name="T23" fmla="*/ 1 h 322"/>
                    <a:gd name="T24" fmla="*/ 1 w 281"/>
                    <a:gd name="T25" fmla="*/ 1 h 322"/>
                    <a:gd name="T26" fmla="*/ 1 w 281"/>
                    <a:gd name="T27" fmla="*/ 1 h 322"/>
                    <a:gd name="T28" fmla="*/ 1 w 281"/>
                    <a:gd name="T29" fmla="*/ 1 h 322"/>
                    <a:gd name="T30" fmla="*/ 1 w 281"/>
                    <a:gd name="T31" fmla="*/ 1 h 322"/>
                    <a:gd name="T32" fmla="*/ 1 w 281"/>
                    <a:gd name="T33" fmla="*/ 1 h 322"/>
                    <a:gd name="T34" fmla="*/ 1 w 281"/>
                    <a:gd name="T35" fmla="*/ 1 h 322"/>
                    <a:gd name="T36" fmla="*/ 1 w 281"/>
                    <a:gd name="T37" fmla="*/ 1 h 322"/>
                    <a:gd name="T38" fmla="*/ 1 w 281"/>
                    <a:gd name="T39" fmla="*/ 1 h 322"/>
                    <a:gd name="T40" fmla="*/ 1 w 281"/>
                    <a:gd name="T41" fmla="*/ 1 h 322"/>
                    <a:gd name="T42" fmla="*/ 1 w 281"/>
                    <a:gd name="T43" fmla="*/ 1 h 322"/>
                    <a:gd name="T44" fmla="*/ 1 w 281"/>
                    <a:gd name="T45" fmla="*/ 1 h 322"/>
                    <a:gd name="T46" fmla="*/ 1 w 281"/>
                    <a:gd name="T47" fmla="*/ 1 h 322"/>
                    <a:gd name="T48" fmla="*/ 1 w 281"/>
                    <a:gd name="T49" fmla="*/ 1 h 322"/>
                    <a:gd name="T50" fmla="*/ 1 w 281"/>
                    <a:gd name="T51" fmla="*/ 1 h 322"/>
                    <a:gd name="T52" fmla="*/ 1 w 281"/>
                    <a:gd name="T53" fmla="*/ 1 h 322"/>
                    <a:gd name="T54" fmla="*/ 1 w 281"/>
                    <a:gd name="T55" fmla="*/ 1 h 322"/>
                    <a:gd name="T56" fmla="*/ 1 w 281"/>
                    <a:gd name="T57" fmla="*/ 1 h 322"/>
                    <a:gd name="T58" fmla="*/ 1 w 281"/>
                    <a:gd name="T59" fmla="*/ 2 h 322"/>
                    <a:gd name="T60" fmla="*/ 1 w 281"/>
                    <a:gd name="T61" fmla="*/ 2 h 322"/>
                    <a:gd name="T62" fmla="*/ 1 w 281"/>
                    <a:gd name="T63" fmla="*/ 1 h 322"/>
                    <a:gd name="T64" fmla="*/ 1 w 281"/>
                    <a:gd name="T65" fmla="*/ 1 h 322"/>
                    <a:gd name="T66" fmla="*/ 1 w 281"/>
                    <a:gd name="T67" fmla="*/ 1 h 322"/>
                    <a:gd name="T68" fmla="*/ 1 w 281"/>
                    <a:gd name="T69" fmla="*/ 1 h 322"/>
                    <a:gd name="T70" fmla="*/ 1 w 281"/>
                    <a:gd name="T71" fmla="*/ 1 h 322"/>
                    <a:gd name="T72" fmla="*/ 1 w 281"/>
                    <a:gd name="T73" fmla="*/ 1 h 322"/>
                    <a:gd name="T74" fmla="*/ 2 w 281"/>
                    <a:gd name="T75" fmla="*/ 1 h 322"/>
                    <a:gd name="T76" fmla="*/ 2 w 281"/>
                    <a:gd name="T77" fmla="*/ 1 h 322"/>
                    <a:gd name="T78" fmla="*/ 2 w 281"/>
                    <a:gd name="T79" fmla="*/ 1 h 322"/>
                    <a:gd name="T80" fmla="*/ 1 w 281"/>
                    <a:gd name="T81" fmla="*/ 1 h 322"/>
                    <a:gd name="T82" fmla="*/ 1 w 281"/>
                    <a:gd name="T83" fmla="*/ 1 h 322"/>
                    <a:gd name="T84" fmla="*/ 1 w 281"/>
                    <a:gd name="T85" fmla="*/ 1 h 322"/>
                    <a:gd name="T86" fmla="*/ 1 w 281"/>
                    <a:gd name="T87" fmla="*/ 1 h 322"/>
                    <a:gd name="T88" fmla="*/ 1 w 281"/>
                    <a:gd name="T89" fmla="*/ 1 h 322"/>
                    <a:gd name="T90" fmla="*/ 1 w 281"/>
                    <a:gd name="T91" fmla="*/ 1 h 322"/>
                    <a:gd name="T92" fmla="*/ 1 w 281"/>
                    <a:gd name="T93" fmla="*/ 1 h 322"/>
                    <a:gd name="T94" fmla="*/ 1 w 281"/>
                    <a:gd name="T95" fmla="*/ 1 h 322"/>
                    <a:gd name="T96" fmla="*/ 1 w 281"/>
                    <a:gd name="T97" fmla="*/ 1 h 322"/>
                    <a:gd name="T98" fmla="*/ 1 w 281"/>
                    <a:gd name="T99" fmla="*/ 1 h 322"/>
                    <a:gd name="T100" fmla="*/ 1 w 281"/>
                    <a:gd name="T101" fmla="*/ 1 h 322"/>
                    <a:gd name="T102" fmla="*/ 1 w 281"/>
                    <a:gd name="T103" fmla="*/ 1 h 322"/>
                    <a:gd name="T104" fmla="*/ 1 w 281"/>
                    <a:gd name="T105" fmla="*/ 1 h 322"/>
                    <a:gd name="T106" fmla="*/ 1 w 281"/>
                    <a:gd name="T107" fmla="*/ 1 h 322"/>
                    <a:gd name="T108" fmla="*/ 1 w 281"/>
                    <a:gd name="T109" fmla="*/ 1 h 322"/>
                    <a:gd name="T110" fmla="*/ 1 w 281"/>
                    <a:gd name="T111" fmla="*/ 1 h 3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1"/>
                    <a:gd name="T169" fmla="*/ 0 h 322"/>
                    <a:gd name="T170" fmla="*/ 281 w 281"/>
                    <a:gd name="T171" fmla="*/ 322 h 3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1" h="322">
                      <a:moveTo>
                        <a:pt x="90" y="36"/>
                      </a:moveTo>
                      <a:lnTo>
                        <a:pt x="93" y="35"/>
                      </a:lnTo>
                      <a:lnTo>
                        <a:pt x="98" y="36"/>
                      </a:lnTo>
                      <a:lnTo>
                        <a:pt x="102" y="38"/>
                      </a:lnTo>
                      <a:lnTo>
                        <a:pt x="102" y="41"/>
                      </a:lnTo>
                      <a:lnTo>
                        <a:pt x="99" y="42"/>
                      </a:lnTo>
                      <a:lnTo>
                        <a:pt x="94" y="42"/>
                      </a:lnTo>
                      <a:lnTo>
                        <a:pt x="91" y="39"/>
                      </a:lnTo>
                      <a:lnTo>
                        <a:pt x="90" y="36"/>
                      </a:lnTo>
                      <a:lnTo>
                        <a:pt x="80" y="42"/>
                      </a:lnTo>
                      <a:lnTo>
                        <a:pt x="83" y="43"/>
                      </a:lnTo>
                      <a:lnTo>
                        <a:pt x="85" y="44"/>
                      </a:lnTo>
                      <a:lnTo>
                        <a:pt x="87" y="46"/>
                      </a:lnTo>
                      <a:lnTo>
                        <a:pt x="91" y="47"/>
                      </a:lnTo>
                      <a:lnTo>
                        <a:pt x="97" y="47"/>
                      </a:lnTo>
                      <a:lnTo>
                        <a:pt x="102" y="47"/>
                      </a:lnTo>
                      <a:lnTo>
                        <a:pt x="107" y="46"/>
                      </a:lnTo>
                      <a:lnTo>
                        <a:pt x="109" y="41"/>
                      </a:lnTo>
                      <a:lnTo>
                        <a:pt x="107" y="35"/>
                      </a:lnTo>
                      <a:lnTo>
                        <a:pt x="103" y="31"/>
                      </a:lnTo>
                      <a:lnTo>
                        <a:pt x="100" y="29"/>
                      </a:lnTo>
                      <a:lnTo>
                        <a:pt x="95" y="27"/>
                      </a:lnTo>
                      <a:lnTo>
                        <a:pt x="107" y="11"/>
                      </a:lnTo>
                      <a:lnTo>
                        <a:pt x="106" y="7"/>
                      </a:lnTo>
                      <a:lnTo>
                        <a:pt x="105" y="3"/>
                      </a:lnTo>
                      <a:lnTo>
                        <a:pt x="101" y="0"/>
                      </a:lnTo>
                      <a:lnTo>
                        <a:pt x="94" y="0"/>
                      </a:lnTo>
                      <a:lnTo>
                        <a:pt x="94" y="1"/>
                      </a:lnTo>
                      <a:lnTo>
                        <a:pt x="93" y="4"/>
                      </a:lnTo>
                      <a:lnTo>
                        <a:pt x="93" y="5"/>
                      </a:lnTo>
                      <a:lnTo>
                        <a:pt x="94" y="7"/>
                      </a:lnTo>
                      <a:lnTo>
                        <a:pt x="97" y="9"/>
                      </a:lnTo>
                      <a:lnTo>
                        <a:pt x="98" y="12"/>
                      </a:lnTo>
                      <a:lnTo>
                        <a:pt x="99" y="13"/>
                      </a:lnTo>
                      <a:lnTo>
                        <a:pt x="94" y="16"/>
                      </a:lnTo>
                      <a:lnTo>
                        <a:pt x="91" y="20"/>
                      </a:lnTo>
                      <a:lnTo>
                        <a:pt x="87" y="24"/>
                      </a:lnTo>
                      <a:lnTo>
                        <a:pt x="86" y="29"/>
                      </a:lnTo>
                      <a:lnTo>
                        <a:pt x="72" y="42"/>
                      </a:lnTo>
                      <a:lnTo>
                        <a:pt x="64" y="60"/>
                      </a:lnTo>
                      <a:lnTo>
                        <a:pt x="61" y="81"/>
                      </a:lnTo>
                      <a:lnTo>
                        <a:pt x="59" y="100"/>
                      </a:lnTo>
                      <a:lnTo>
                        <a:pt x="61" y="105"/>
                      </a:lnTo>
                      <a:lnTo>
                        <a:pt x="64" y="110"/>
                      </a:lnTo>
                      <a:lnTo>
                        <a:pt x="69" y="113"/>
                      </a:lnTo>
                      <a:lnTo>
                        <a:pt x="73" y="117"/>
                      </a:lnTo>
                      <a:lnTo>
                        <a:pt x="78" y="119"/>
                      </a:lnTo>
                      <a:lnTo>
                        <a:pt x="84" y="121"/>
                      </a:lnTo>
                      <a:lnTo>
                        <a:pt x="90" y="121"/>
                      </a:lnTo>
                      <a:lnTo>
                        <a:pt x="95" y="120"/>
                      </a:lnTo>
                      <a:lnTo>
                        <a:pt x="100" y="123"/>
                      </a:lnTo>
                      <a:lnTo>
                        <a:pt x="102" y="128"/>
                      </a:lnTo>
                      <a:lnTo>
                        <a:pt x="103" y="134"/>
                      </a:lnTo>
                      <a:lnTo>
                        <a:pt x="102" y="138"/>
                      </a:lnTo>
                      <a:lnTo>
                        <a:pt x="98" y="138"/>
                      </a:lnTo>
                      <a:lnTo>
                        <a:pt x="91" y="138"/>
                      </a:lnTo>
                      <a:lnTo>
                        <a:pt x="83" y="137"/>
                      </a:lnTo>
                      <a:lnTo>
                        <a:pt x="72" y="136"/>
                      </a:lnTo>
                      <a:lnTo>
                        <a:pt x="63" y="129"/>
                      </a:lnTo>
                      <a:lnTo>
                        <a:pt x="57" y="125"/>
                      </a:lnTo>
                      <a:lnTo>
                        <a:pt x="54" y="122"/>
                      </a:lnTo>
                      <a:lnTo>
                        <a:pt x="49" y="123"/>
                      </a:lnTo>
                      <a:lnTo>
                        <a:pt x="52" y="133"/>
                      </a:lnTo>
                      <a:lnTo>
                        <a:pt x="45" y="135"/>
                      </a:lnTo>
                      <a:lnTo>
                        <a:pt x="39" y="136"/>
                      </a:lnTo>
                      <a:lnTo>
                        <a:pt x="34" y="136"/>
                      </a:lnTo>
                      <a:lnTo>
                        <a:pt x="29" y="135"/>
                      </a:lnTo>
                      <a:lnTo>
                        <a:pt x="23" y="134"/>
                      </a:lnTo>
                      <a:lnTo>
                        <a:pt x="18" y="131"/>
                      </a:lnTo>
                      <a:lnTo>
                        <a:pt x="12" y="130"/>
                      </a:lnTo>
                      <a:lnTo>
                        <a:pt x="6" y="129"/>
                      </a:lnTo>
                      <a:lnTo>
                        <a:pt x="16" y="135"/>
                      </a:lnTo>
                      <a:lnTo>
                        <a:pt x="29" y="138"/>
                      </a:lnTo>
                      <a:lnTo>
                        <a:pt x="44" y="141"/>
                      </a:lnTo>
                      <a:lnTo>
                        <a:pt x="59" y="141"/>
                      </a:lnTo>
                      <a:lnTo>
                        <a:pt x="73" y="143"/>
                      </a:lnTo>
                      <a:lnTo>
                        <a:pt x="88" y="145"/>
                      </a:lnTo>
                      <a:lnTo>
                        <a:pt x="102" y="151"/>
                      </a:lnTo>
                      <a:lnTo>
                        <a:pt x="114" y="160"/>
                      </a:lnTo>
                      <a:lnTo>
                        <a:pt x="109" y="165"/>
                      </a:lnTo>
                      <a:lnTo>
                        <a:pt x="101" y="167"/>
                      </a:lnTo>
                      <a:lnTo>
                        <a:pt x="94" y="168"/>
                      </a:lnTo>
                      <a:lnTo>
                        <a:pt x="91" y="168"/>
                      </a:lnTo>
                      <a:lnTo>
                        <a:pt x="79" y="169"/>
                      </a:lnTo>
                      <a:lnTo>
                        <a:pt x="71" y="176"/>
                      </a:lnTo>
                      <a:lnTo>
                        <a:pt x="63" y="186"/>
                      </a:lnTo>
                      <a:lnTo>
                        <a:pt x="57" y="196"/>
                      </a:lnTo>
                      <a:lnTo>
                        <a:pt x="50" y="206"/>
                      </a:lnTo>
                      <a:lnTo>
                        <a:pt x="41" y="214"/>
                      </a:lnTo>
                      <a:lnTo>
                        <a:pt x="30" y="218"/>
                      </a:lnTo>
                      <a:lnTo>
                        <a:pt x="15" y="216"/>
                      </a:lnTo>
                      <a:lnTo>
                        <a:pt x="10" y="210"/>
                      </a:lnTo>
                      <a:lnTo>
                        <a:pt x="7" y="204"/>
                      </a:lnTo>
                      <a:lnTo>
                        <a:pt x="6" y="197"/>
                      </a:lnTo>
                      <a:lnTo>
                        <a:pt x="4" y="189"/>
                      </a:lnTo>
                      <a:lnTo>
                        <a:pt x="10" y="182"/>
                      </a:lnTo>
                      <a:lnTo>
                        <a:pt x="16" y="179"/>
                      </a:lnTo>
                      <a:lnTo>
                        <a:pt x="22" y="180"/>
                      </a:lnTo>
                      <a:lnTo>
                        <a:pt x="29" y="183"/>
                      </a:lnTo>
                      <a:lnTo>
                        <a:pt x="30" y="176"/>
                      </a:lnTo>
                      <a:lnTo>
                        <a:pt x="22" y="174"/>
                      </a:lnTo>
                      <a:lnTo>
                        <a:pt x="14" y="175"/>
                      </a:lnTo>
                      <a:lnTo>
                        <a:pt x="7" y="179"/>
                      </a:lnTo>
                      <a:lnTo>
                        <a:pt x="1" y="184"/>
                      </a:lnTo>
                      <a:lnTo>
                        <a:pt x="0" y="198"/>
                      </a:lnTo>
                      <a:lnTo>
                        <a:pt x="2" y="207"/>
                      </a:lnTo>
                      <a:lnTo>
                        <a:pt x="7" y="216"/>
                      </a:lnTo>
                      <a:lnTo>
                        <a:pt x="15" y="221"/>
                      </a:lnTo>
                      <a:lnTo>
                        <a:pt x="25" y="222"/>
                      </a:lnTo>
                      <a:lnTo>
                        <a:pt x="33" y="222"/>
                      </a:lnTo>
                      <a:lnTo>
                        <a:pt x="41" y="220"/>
                      </a:lnTo>
                      <a:lnTo>
                        <a:pt x="48" y="216"/>
                      </a:lnTo>
                      <a:lnTo>
                        <a:pt x="56" y="231"/>
                      </a:lnTo>
                      <a:lnTo>
                        <a:pt x="62" y="244"/>
                      </a:lnTo>
                      <a:lnTo>
                        <a:pt x="69" y="258"/>
                      </a:lnTo>
                      <a:lnTo>
                        <a:pt x="79" y="271"/>
                      </a:lnTo>
                      <a:lnTo>
                        <a:pt x="85" y="269"/>
                      </a:lnTo>
                      <a:lnTo>
                        <a:pt x="79" y="259"/>
                      </a:lnTo>
                      <a:lnTo>
                        <a:pt x="72" y="250"/>
                      </a:lnTo>
                      <a:lnTo>
                        <a:pt x="65" y="240"/>
                      </a:lnTo>
                      <a:lnTo>
                        <a:pt x="61" y="228"/>
                      </a:lnTo>
                      <a:lnTo>
                        <a:pt x="59" y="218"/>
                      </a:lnTo>
                      <a:lnTo>
                        <a:pt x="61" y="207"/>
                      </a:lnTo>
                      <a:lnTo>
                        <a:pt x="64" y="198"/>
                      </a:lnTo>
                      <a:lnTo>
                        <a:pt x="71" y="190"/>
                      </a:lnTo>
                      <a:lnTo>
                        <a:pt x="72" y="202"/>
                      </a:lnTo>
                      <a:lnTo>
                        <a:pt x="78" y="209"/>
                      </a:lnTo>
                      <a:lnTo>
                        <a:pt x="84" y="214"/>
                      </a:lnTo>
                      <a:lnTo>
                        <a:pt x="88" y="217"/>
                      </a:lnTo>
                      <a:lnTo>
                        <a:pt x="95" y="217"/>
                      </a:lnTo>
                      <a:lnTo>
                        <a:pt x="101" y="216"/>
                      </a:lnTo>
                      <a:lnTo>
                        <a:pt x="107" y="212"/>
                      </a:lnTo>
                      <a:lnTo>
                        <a:pt x="110" y="207"/>
                      </a:lnTo>
                      <a:lnTo>
                        <a:pt x="111" y="205"/>
                      </a:lnTo>
                      <a:lnTo>
                        <a:pt x="111" y="201"/>
                      </a:lnTo>
                      <a:lnTo>
                        <a:pt x="110" y="197"/>
                      </a:lnTo>
                      <a:lnTo>
                        <a:pt x="108" y="195"/>
                      </a:lnTo>
                      <a:lnTo>
                        <a:pt x="105" y="194"/>
                      </a:lnTo>
                      <a:lnTo>
                        <a:pt x="100" y="193"/>
                      </a:lnTo>
                      <a:lnTo>
                        <a:pt x="97" y="193"/>
                      </a:lnTo>
                      <a:lnTo>
                        <a:pt x="94" y="195"/>
                      </a:lnTo>
                      <a:lnTo>
                        <a:pt x="95" y="199"/>
                      </a:lnTo>
                      <a:lnTo>
                        <a:pt x="99" y="201"/>
                      </a:lnTo>
                      <a:lnTo>
                        <a:pt x="103" y="201"/>
                      </a:lnTo>
                      <a:lnTo>
                        <a:pt x="107" y="202"/>
                      </a:lnTo>
                      <a:lnTo>
                        <a:pt x="107" y="207"/>
                      </a:lnTo>
                      <a:lnTo>
                        <a:pt x="102" y="211"/>
                      </a:lnTo>
                      <a:lnTo>
                        <a:pt x="98" y="213"/>
                      </a:lnTo>
                      <a:lnTo>
                        <a:pt x="93" y="213"/>
                      </a:lnTo>
                      <a:lnTo>
                        <a:pt x="88" y="212"/>
                      </a:lnTo>
                      <a:lnTo>
                        <a:pt x="85" y="209"/>
                      </a:lnTo>
                      <a:lnTo>
                        <a:pt x="83" y="203"/>
                      </a:lnTo>
                      <a:lnTo>
                        <a:pt x="80" y="196"/>
                      </a:lnTo>
                      <a:lnTo>
                        <a:pt x="83" y="189"/>
                      </a:lnTo>
                      <a:lnTo>
                        <a:pt x="88" y="182"/>
                      </a:lnTo>
                      <a:lnTo>
                        <a:pt x="95" y="178"/>
                      </a:lnTo>
                      <a:lnTo>
                        <a:pt x="105" y="174"/>
                      </a:lnTo>
                      <a:lnTo>
                        <a:pt x="114" y="174"/>
                      </a:lnTo>
                      <a:lnTo>
                        <a:pt x="121" y="175"/>
                      </a:lnTo>
                      <a:lnTo>
                        <a:pt x="126" y="179"/>
                      </a:lnTo>
                      <a:lnTo>
                        <a:pt x="131" y="182"/>
                      </a:lnTo>
                      <a:lnTo>
                        <a:pt x="135" y="186"/>
                      </a:lnTo>
                      <a:lnTo>
                        <a:pt x="138" y="190"/>
                      </a:lnTo>
                      <a:lnTo>
                        <a:pt x="141" y="195"/>
                      </a:lnTo>
                      <a:lnTo>
                        <a:pt x="145" y="201"/>
                      </a:lnTo>
                      <a:lnTo>
                        <a:pt x="148" y="205"/>
                      </a:lnTo>
                      <a:lnTo>
                        <a:pt x="155" y="209"/>
                      </a:lnTo>
                      <a:lnTo>
                        <a:pt x="161" y="212"/>
                      </a:lnTo>
                      <a:lnTo>
                        <a:pt x="167" y="217"/>
                      </a:lnTo>
                      <a:lnTo>
                        <a:pt x="170" y="221"/>
                      </a:lnTo>
                      <a:lnTo>
                        <a:pt x="175" y="226"/>
                      </a:lnTo>
                      <a:lnTo>
                        <a:pt x="178" y="232"/>
                      </a:lnTo>
                      <a:lnTo>
                        <a:pt x="182" y="239"/>
                      </a:lnTo>
                      <a:lnTo>
                        <a:pt x="185" y="246"/>
                      </a:lnTo>
                      <a:lnTo>
                        <a:pt x="190" y="265"/>
                      </a:lnTo>
                      <a:lnTo>
                        <a:pt x="191" y="287"/>
                      </a:lnTo>
                      <a:lnTo>
                        <a:pt x="194" y="305"/>
                      </a:lnTo>
                      <a:lnTo>
                        <a:pt x="206" y="322"/>
                      </a:lnTo>
                      <a:lnTo>
                        <a:pt x="209" y="316"/>
                      </a:lnTo>
                      <a:lnTo>
                        <a:pt x="208" y="310"/>
                      </a:lnTo>
                      <a:lnTo>
                        <a:pt x="207" y="303"/>
                      </a:lnTo>
                      <a:lnTo>
                        <a:pt x="208" y="296"/>
                      </a:lnTo>
                      <a:lnTo>
                        <a:pt x="216" y="287"/>
                      </a:lnTo>
                      <a:lnTo>
                        <a:pt x="219" y="277"/>
                      </a:lnTo>
                      <a:lnTo>
                        <a:pt x="219" y="267"/>
                      </a:lnTo>
                      <a:lnTo>
                        <a:pt x="215" y="259"/>
                      </a:lnTo>
                      <a:lnTo>
                        <a:pt x="209" y="250"/>
                      </a:lnTo>
                      <a:lnTo>
                        <a:pt x="204" y="241"/>
                      </a:lnTo>
                      <a:lnTo>
                        <a:pt x="199" y="232"/>
                      </a:lnTo>
                      <a:lnTo>
                        <a:pt x="197" y="222"/>
                      </a:lnTo>
                      <a:lnTo>
                        <a:pt x="206" y="211"/>
                      </a:lnTo>
                      <a:lnTo>
                        <a:pt x="203" y="202"/>
                      </a:lnTo>
                      <a:lnTo>
                        <a:pt x="194" y="190"/>
                      </a:lnTo>
                      <a:lnTo>
                        <a:pt x="191" y="178"/>
                      </a:lnTo>
                      <a:lnTo>
                        <a:pt x="205" y="163"/>
                      </a:lnTo>
                      <a:lnTo>
                        <a:pt x="208" y="172"/>
                      </a:lnTo>
                      <a:lnTo>
                        <a:pt x="209" y="190"/>
                      </a:lnTo>
                      <a:lnTo>
                        <a:pt x="220" y="201"/>
                      </a:lnTo>
                      <a:lnTo>
                        <a:pt x="226" y="202"/>
                      </a:lnTo>
                      <a:lnTo>
                        <a:pt x="230" y="201"/>
                      </a:lnTo>
                      <a:lnTo>
                        <a:pt x="235" y="199"/>
                      </a:lnTo>
                      <a:lnTo>
                        <a:pt x="239" y="195"/>
                      </a:lnTo>
                      <a:lnTo>
                        <a:pt x="242" y="184"/>
                      </a:lnTo>
                      <a:lnTo>
                        <a:pt x="237" y="175"/>
                      </a:lnTo>
                      <a:lnTo>
                        <a:pt x="229" y="167"/>
                      </a:lnTo>
                      <a:lnTo>
                        <a:pt x="223" y="161"/>
                      </a:lnTo>
                      <a:lnTo>
                        <a:pt x="216" y="168"/>
                      </a:lnTo>
                      <a:lnTo>
                        <a:pt x="223" y="172"/>
                      </a:lnTo>
                      <a:lnTo>
                        <a:pt x="228" y="175"/>
                      </a:lnTo>
                      <a:lnTo>
                        <a:pt x="232" y="179"/>
                      </a:lnTo>
                      <a:lnTo>
                        <a:pt x="235" y="186"/>
                      </a:lnTo>
                      <a:lnTo>
                        <a:pt x="234" y="190"/>
                      </a:lnTo>
                      <a:lnTo>
                        <a:pt x="230" y="191"/>
                      </a:lnTo>
                      <a:lnTo>
                        <a:pt x="227" y="193"/>
                      </a:lnTo>
                      <a:lnTo>
                        <a:pt x="224" y="194"/>
                      </a:lnTo>
                      <a:lnTo>
                        <a:pt x="220" y="189"/>
                      </a:lnTo>
                      <a:lnTo>
                        <a:pt x="217" y="183"/>
                      </a:lnTo>
                      <a:lnTo>
                        <a:pt x="216" y="176"/>
                      </a:lnTo>
                      <a:lnTo>
                        <a:pt x="216" y="168"/>
                      </a:lnTo>
                      <a:lnTo>
                        <a:pt x="223" y="161"/>
                      </a:lnTo>
                      <a:lnTo>
                        <a:pt x="232" y="157"/>
                      </a:lnTo>
                      <a:lnTo>
                        <a:pt x="238" y="157"/>
                      </a:lnTo>
                      <a:lnTo>
                        <a:pt x="243" y="160"/>
                      </a:lnTo>
                      <a:lnTo>
                        <a:pt x="246" y="166"/>
                      </a:lnTo>
                      <a:lnTo>
                        <a:pt x="250" y="173"/>
                      </a:lnTo>
                      <a:lnTo>
                        <a:pt x="253" y="180"/>
                      </a:lnTo>
                      <a:lnTo>
                        <a:pt x="259" y="184"/>
                      </a:lnTo>
                      <a:lnTo>
                        <a:pt x="267" y="184"/>
                      </a:lnTo>
                      <a:lnTo>
                        <a:pt x="270" y="181"/>
                      </a:lnTo>
                      <a:lnTo>
                        <a:pt x="276" y="179"/>
                      </a:lnTo>
                      <a:lnTo>
                        <a:pt x="281" y="174"/>
                      </a:lnTo>
                      <a:lnTo>
                        <a:pt x="281" y="166"/>
                      </a:lnTo>
                      <a:lnTo>
                        <a:pt x="276" y="165"/>
                      </a:lnTo>
                      <a:lnTo>
                        <a:pt x="275" y="160"/>
                      </a:lnTo>
                      <a:lnTo>
                        <a:pt x="274" y="157"/>
                      </a:lnTo>
                      <a:lnTo>
                        <a:pt x="270" y="155"/>
                      </a:lnTo>
                      <a:lnTo>
                        <a:pt x="268" y="160"/>
                      </a:lnTo>
                      <a:lnTo>
                        <a:pt x="270" y="166"/>
                      </a:lnTo>
                      <a:lnTo>
                        <a:pt x="273" y="172"/>
                      </a:lnTo>
                      <a:lnTo>
                        <a:pt x="267" y="178"/>
                      </a:lnTo>
                      <a:lnTo>
                        <a:pt x="261" y="175"/>
                      </a:lnTo>
                      <a:lnTo>
                        <a:pt x="257" y="171"/>
                      </a:lnTo>
                      <a:lnTo>
                        <a:pt x="252" y="165"/>
                      </a:lnTo>
                      <a:lnTo>
                        <a:pt x="249" y="159"/>
                      </a:lnTo>
                      <a:lnTo>
                        <a:pt x="245" y="155"/>
                      </a:lnTo>
                      <a:lnTo>
                        <a:pt x="241" y="151"/>
                      </a:lnTo>
                      <a:lnTo>
                        <a:pt x="234" y="149"/>
                      </a:lnTo>
                      <a:lnTo>
                        <a:pt x="226" y="149"/>
                      </a:lnTo>
                      <a:lnTo>
                        <a:pt x="221" y="155"/>
                      </a:lnTo>
                      <a:lnTo>
                        <a:pt x="217" y="157"/>
                      </a:lnTo>
                      <a:lnTo>
                        <a:pt x="214" y="158"/>
                      </a:lnTo>
                      <a:lnTo>
                        <a:pt x="209" y="157"/>
                      </a:lnTo>
                      <a:lnTo>
                        <a:pt x="205" y="157"/>
                      </a:lnTo>
                      <a:lnTo>
                        <a:pt x="200" y="158"/>
                      </a:lnTo>
                      <a:lnTo>
                        <a:pt x="194" y="160"/>
                      </a:lnTo>
                      <a:lnTo>
                        <a:pt x="188" y="166"/>
                      </a:lnTo>
                      <a:lnTo>
                        <a:pt x="185" y="178"/>
                      </a:lnTo>
                      <a:lnTo>
                        <a:pt x="186" y="188"/>
                      </a:lnTo>
                      <a:lnTo>
                        <a:pt x="191" y="198"/>
                      </a:lnTo>
                      <a:lnTo>
                        <a:pt x="198" y="207"/>
                      </a:lnTo>
                      <a:lnTo>
                        <a:pt x="189" y="211"/>
                      </a:lnTo>
                      <a:lnTo>
                        <a:pt x="184" y="207"/>
                      </a:lnTo>
                      <a:lnTo>
                        <a:pt x="178" y="201"/>
                      </a:lnTo>
                      <a:lnTo>
                        <a:pt x="173" y="194"/>
                      </a:lnTo>
                      <a:lnTo>
                        <a:pt x="173" y="174"/>
                      </a:lnTo>
                      <a:lnTo>
                        <a:pt x="164" y="159"/>
                      </a:lnTo>
                      <a:lnTo>
                        <a:pt x="155" y="143"/>
                      </a:lnTo>
                      <a:lnTo>
                        <a:pt x="153" y="125"/>
                      </a:lnTo>
                      <a:lnTo>
                        <a:pt x="158" y="114"/>
                      </a:lnTo>
                      <a:lnTo>
                        <a:pt x="162" y="105"/>
                      </a:lnTo>
                      <a:lnTo>
                        <a:pt x="166" y="98"/>
                      </a:lnTo>
                      <a:lnTo>
                        <a:pt x="167" y="96"/>
                      </a:lnTo>
                      <a:lnTo>
                        <a:pt x="164" y="96"/>
                      </a:lnTo>
                      <a:lnTo>
                        <a:pt x="154" y="105"/>
                      </a:lnTo>
                      <a:lnTo>
                        <a:pt x="150" y="119"/>
                      </a:lnTo>
                      <a:lnTo>
                        <a:pt x="147" y="134"/>
                      </a:lnTo>
                      <a:lnTo>
                        <a:pt x="147" y="149"/>
                      </a:lnTo>
                      <a:lnTo>
                        <a:pt x="151" y="159"/>
                      </a:lnTo>
                      <a:lnTo>
                        <a:pt x="158" y="167"/>
                      </a:lnTo>
                      <a:lnTo>
                        <a:pt x="162" y="175"/>
                      </a:lnTo>
                      <a:lnTo>
                        <a:pt x="158" y="183"/>
                      </a:lnTo>
                      <a:lnTo>
                        <a:pt x="152" y="178"/>
                      </a:lnTo>
                      <a:lnTo>
                        <a:pt x="145" y="173"/>
                      </a:lnTo>
                      <a:lnTo>
                        <a:pt x="137" y="167"/>
                      </a:lnTo>
                      <a:lnTo>
                        <a:pt x="130" y="160"/>
                      </a:lnTo>
                      <a:lnTo>
                        <a:pt x="123" y="155"/>
                      </a:lnTo>
                      <a:lnTo>
                        <a:pt x="118" y="146"/>
                      </a:lnTo>
                      <a:lnTo>
                        <a:pt x="116" y="137"/>
                      </a:lnTo>
                      <a:lnTo>
                        <a:pt x="117" y="127"/>
                      </a:lnTo>
                      <a:lnTo>
                        <a:pt x="114" y="123"/>
                      </a:lnTo>
                      <a:lnTo>
                        <a:pt x="107" y="115"/>
                      </a:lnTo>
                      <a:lnTo>
                        <a:pt x="99" y="110"/>
                      </a:lnTo>
                      <a:lnTo>
                        <a:pt x="92" y="111"/>
                      </a:lnTo>
                      <a:lnTo>
                        <a:pt x="84" y="111"/>
                      </a:lnTo>
                      <a:lnTo>
                        <a:pt x="77" y="110"/>
                      </a:lnTo>
                      <a:lnTo>
                        <a:pt x="71" y="105"/>
                      </a:lnTo>
                      <a:lnTo>
                        <a:pt x="65" y="99"/>
                      </a:lnTo>
                      <a:lnTo>
                        <a:pt x="64" y="93"/>
                      </a:lnTo>
                      <a:lnTo>
                        <a:pt x="63" y="87"/>
                      </a:lnTo>
                      <a:lnTo>
                        <a:pt x="64" y="81"/>
                      </a:lnTo>
                      <a:lnTo>
                        <a:pt x="69" y="77"/>
                      </a:lnTo>
                      <a:lnTo>
                        <a:pt x="75" y="74"/>
                      </a:lnTo>
                      <a:lnTo>
                        <a:pt x="76" y="68"/>
                      </a:lnTo>
                      <a:lnTo>
                        <a:pt x="79" y="65"/>
                      </a:lnTo>
                      <a:lnTo>
                        <a:pt x="83" y="62"/>
                      </a:lnTo>
                      <a:lnTo>
                        <a:pt x="87" y="61"/>
                      </a:lnTo>
                      <a:lnTo>
                        <a:pt x="95" y="64"/>
                      </a:lnTo>
                      <a:lnTo>
                        <a:pt x="99" y="69"/>
                      </a:lnTo>
                      <a:lnTo>
                        <a:pt x="99" y="77"/>
                      </a:lnTo>
                      <a:lnTo>
                        <a:pt x="95" y="83"/>
                      </a:lnTo>
                      <a:lnTo>
                        <a:pt x="88" y="83"/>
                      </a:lnTo>
                      <a:lnTo>
                        <a:pt x="84" y="81"/>
                      </a:lnTo>
                      <a:lnTo>
                        <a:pt x="79" y="77"/>
                      </a:lnTo>
                      <a:lnTo>
                        <a:pt x="75" y="74"/>
                      </a:lnTo>
                      <a:lnTo>
                        <a:pt x="69" y="77"/>
                      </a:lnTo>
                      <a:lnTo>
                        <a:pt x="72" y="81"/>
                      </a:lnTo>
                      <a:lnTo>
                        <a:pt x="77" y="84"/>
                      </a:lnTo>
                      <a:lnTo>
                        <a:pt x="83" y="88"/>
                      </a:lnTo>
                      <a:lnTo>
                        <a:pt x="88" y="90"/>
                      </a:lnTo>
                      <a:lnTo>
                        <a:pt x="94" y="89"/>
                      </a:lnTo>
                      <a:lnTo>
                        <a:pt x="99" y="87"/>
                      </a:lnTo>
                      <a:lnTo>
                        <a:pt x="103" y="83"/>
                      </a:lnTo>
                      <a:lnTo>
                        <a:pt x="106" y="77"/>
                      </a:lnTo>
                      <a:lnTo>
                        <a:pt x="106" y="72"/>
                      </a:lnTo>
                      <a:lnTo>
                        <a:pt x="105" y="65"/>
                      </a:lnTo>
                      <a:lnTo>
                        <a:pt x="102" y="60"/>
                      </a:lnTo>
                      <a:lnTo>
                        <a:pt x="97" y="57"/>
                      </a:lnTo>
                      <a:lnTo>
                        <a:pt x="91" y="54"/>
                      </a:lnTo>
                      <a:lnTo>
                        <a:pt x="84" y="54"/>
                      </a:lnTo>
                      <a:lnTo>
                        <a:pt x="77" y="55"/>
                      </a:lnTo>
                      <a:lnTo>
                        <a:pt x="72" y="58"/>
                      </a:lnTo>
                      <a:lnTo>
                        <a:pt x="73" y="53"/>
                      </a:lnTo>
                      <a:lnTo>
                        <a:pt x="75" y="49"/>
                      </a:lnTo>
                      <a:lnTo>
                        <a:pt x="77" y="45"/>
                      </a:lnTo>
                      <a:lnTo>
                        <a:pt x="80" y="42"/>
                      </a:lnTo>
                      <a:lnTo>
                        <a:pt x="90" y="36"/>
                      </a:lnTo>
                      <a:close/>
                    </a:path>
                  </a:pathLst>
                </a:custGeom>
                <a:solidFill>
                  <a:srgbClr val="33CC33"/>
                </a:solidFill>
                <a:ln w="9525">
                  <a:solidFill>
                    <a:srgbClr val="008000"/>
                  </a:solidFill>
                  <a:round/>
                  <a:headEnd/>
                  <a:tailEnd/>
                </a:ln>
              </p:spPr>
              <p:txBody>
                <a:bodyPr/>
                <a:lstStyle/>
                <a:p>
                  <a:endParaRPr lang="zh-CN" altLang="en-US"/>
                </a:p>
              </p:txBody>
            </p:sp>
            <p:sp>
              <p:nvSpPr>
                <p:cNvPr id="30868" name="未知">
                  <a:extLst>
                    <a:ext uri="{FF2B5EF4-FFF2-40B4-BE49-F238E27FC236}">
                      <a16:creationId xmlns:a16="http://schemas.microsoft.com/office/drawing/2014/main" id="{759F384B-9D43-49CD-8BD8-EDE0AE8375AA}"/>
                    </a:ext>
                  </a:extLst>
                </p:cNvPr>
                <p:cNvSpPr>
                  <a:spLocks/>
                </p:cNvSpPr>
                <p:nvPr/>
              </p:nvSpPr>
              <p:spPr bwMode="auto">
                <a:xfrm>
                  <a:off x="1008" y="123"/>
                  <a:ext cx="65" cy="109"/>
                </a:xfrm>
                <a:custGeom>
                  <a:avLst/>
                  <a:gdLst>
                    <a:gd name="T0" fmla="*/ 1 w 129"/>
                    <a:gd name="T1" fmla="*/ 1 h 216"/>
                    <a:gd name="T2" fmla="*/ 1 w 129"/>
                    <a:gd name="T3" fmla="*/ 1 h 216"/>
                    <a:gd name="T4" fmla="*/ 1 w 129"/>
                    <a:gd name="T5" fmla="*/ 1 h 216"/>
                    <a:gd name="T6" fmla="*/ 1 w 129"/>
                    <a:gd name="T7" fmla="*/ 1 h 216"/>
                    <a:gd name="T8" fmla="*/ 1 w 129"/>
                    <a:gd name="T9" fmla="*/ 1 h 216"/>
                    <a:gd name="T10" fmla="*/ 1 w 129"/>
                    <a:gd name="T11" fmla="*/ 1 h 216"/>
                    <a:gd name="T12" fmla="*/ 1 w 129"/>
                    <a:gd name="T13" fmla="*/ 1 h 216"/>
                    <a:gd name="T14" fmla="*/ 1 w 129"/>
                    <a:gd name="T15" fmla="*/ 1 h 216"/>
                    <a:gd name="T16" fmla="*/ 1 w 129"/>
                    <a:gd name="T17" fmla="*/ 1 h 216"/>
                    <a:gd name="T18" fmla="*/ 1 w 129"/>
                    <a:gd name="T19" fmla="*/ 1 h 216"/>
                    <a:gd name="T20" fmla="*/ 1 w 129"/>
                    <a:gd name="T21" fmla="*/ 1 h 216"/>
                    <a:gd name="T22" fmla="*/ 1 w 129"/>
                    <a:gd name="T23" fmla="*/ 1 h 216"/>
                    <a:gd name="T24" fmla="*/ 1 w 129"/>
                    <a:gd name="T25" fmla="*/ 1 h 216"/>
                    <a:gd name="T26" fmla="*/ 1 w 129"/>
                    <a:gd name="T27" fmla="*/ 1 h 216"/>
                    <a:gd name="T28" fmla="*/ 1 w 129"/>
                    <a:gd name="T29" fmla="*/ 1 h 216"/>
                    <a:gd name="T30" fmla="*/ 1 w 129"/>
                    <a:gd name="T31" fmla="*/ 1 h 216"/>
                    <a:gd name="T32" fmla="*/ 1 w 129"/>
                    <a:gd name="T33" fmla="*/ 1 h 216"/>
                    <a:gd name="T34" fmla="*/ 1 w 129"/>
                    <a:gd name="T35" fmla="*/ 1 h 216"/>
                    <a:gd name="T36" fmla="*/ 1 w 129"/>
                    <a:gd name="T37" fmla="*/ 1 h 216"/>
                    <a:gd name="T38" fmla="*/ 1 w 129"/>
                    <a:gd name="T39" fmla="*/ 1 h 216"/>
                    <a:gd name="T40" fmla="*/ 0 w 129"/>
                    <a:gd name="T41" fmla="*/ 1 h 216"/>
                    <a:gd name="T42" fmla="*/ 1 w 129"/>
                    <a:gd name="T43" fmla="*/ 1 h 216"/>
                    <a:gd name="T44" fmla="*/ 1 w 129"/>
                    <a:gd name="T45" fmla="*/ 1 h 216"/>
                    <a:gd name="T46" fmla="*/ 1 w 129"/>
                    <a:gd name="T47" fmla="*/ 1 h 216"/>
                    <a:gd name="T48" fmla="*/ 1 w 129"/>
                    <a:gd name="T49" fmla="*/ 1 h 216"/>
                    <a:gd name="T50" fmla="*/ 1 w 129"/>
                    <a:gd name="T51" fmla="*/ 1 h 216"/>
                    <a:gd name="T52" fmla="*/ 1 w 129"/>
                    <a:gd name="T53" fmla="*/ 1 h 216"/>
                    <a:gd name="T54" fmla="*/ 1 w 129"/>
                    <a:gd name="T55" fmla="*/ 1 h 216"/>
                    <a:gd name="T56" fmla="*/ 1 w 129"/>
                    <a:gd name="T57" fmla="*/ 1 h 216"/>
                    <a:gd name="T58" fmla="*/ 1 w 129"/>
                    <a:gd name="T59" fmla="*/ 1 h 216"/>
                    <a:gd name="T60" fmla="*/ 1 w 129"/>
                    <a:gd name="T61" fmla="*/ 1 h 216"/>
                    <a:gd name="T62" fmla="*/ 1 w 129"/>
                    <a:gd name="T63" fmla="*/ 0 h 216"/>
                    <a:gd name="T64" fmla="*/ 1 w 129"/>
                    <a:gd name="T65" fmla="*/ 1 h 216"/>
                    <a:gd name="T66" fmla="*/ 1 w 129"/>
                    <a:gd name="T67" fmla="*/ 1 h 216"/>
                    <a:gd name="T68" fmla="*/ 1 w 129"/>
                    <a:gd name="T69" fmla="*/ 1 h 216"/>
                    <a:gd name="T70" fmla="*/ 1 w 129"/>
                    <a:gd name="T71" fmla="*/ 1 h 216"/>
                    <a:gd name="T72" fmla="*/ 1 w 129"/>
                    <a:gd name="T73" fmla="*/ 1 h 216"/>
                    <a:gd name="T74" fmla="*/ 1 w 129"/>
                    <a:gd name="T75" fmla="*/ 1 h 216"/>
                    <a:gd name="T76" fmla="*/ 1 w 129"/>
                    <a:gd name="T77" fmla="*/ 1 h 216"/>
                    <a:gd name="T78" fmla="*/ 1 w 129"/>
                    <a:gd name="T79" fmla="*/ 1 h 216"/>
                    <a:gd name="T80" fmla="*/ 1 w 129"/>
                    <a:gd name="T81" fmla="*/ 1 h 216"/>
                    <a:gd name="T82" fmla="*/ 1 w 129"/>
                    <a:gd name="T83" fmla="*/ 1 h 216"/>
                    <a:gd name="T84" fmla="*/ 1 w 129"/>
                    <a:gd name="T85" fmla="*/ 1 h 216"/>
                    <a:gd name="T86" fmla="*/ 1 w 129"/>
                    <a:gd name="T87" fmla="*/ 1 h 216"/>
                    <a:gd name="T88" fmla="*/ 1 w 129"/>
                    <a:gd name="T89" fmla="*/ 1 h 2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9"/>
                    <a:gd name="T136" fmla="*/ 0 h 216"/>
                    <a:gd name="T137" fmla="*/ 129 w 129"/>
                    <a:gd name="T138" fmla="*/ 216 h 2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9" h="216">
                      <a:moveTo>
                        <a:pt x="52" y="208"/>
                      </a:moveTo>
                      <a:lnTo>
                        <a:pt x="47" y="199"/>
                      </a:lnTo>
                      <a:lnTo>
                        <a:pt x="47" y="192"/>
                      </a:lnTo>
                      <a:lnTo>
                        <a:pt x="48" y="185"/>
                      </a:lnTo>
                      <a:lnTo>
                        <a:pt x="51" y="177"/>
                      </a:lnTo>
                      <a:lnTo>
                        <a:pt x="56" y="173"/>
                      </a:lnTo>
                      <a:lnTo>
                        <a:pt x="62" y="170"/>
                      </a:lnTo>
                      <a:lnTo>
                        <a:pt x="69" y="169"/>
                      </a:lnTo>
                      <a:lnTo>
                        <a:pt x="76" y="169"/>
                      </a:lnTo>
                      <a:lnTo>
                        <a:pt x="81" y="174"/>
                      </a:lnTo>
                      <a:lnTo>
                        <a:pt x="85" y="177"/>
                      </a:lnTo>
                      <a:lnTo>
                        <a:pt x="86" y="181"/>
                      </a:lnTo>
                      <a:lnTo>
                        <a:pt x="84" y="185"/>
                      </a:lnTo>
                      <a:lnTo>
                        <a:pt x="81" y="190"/>
                      </a:lnTo>
                      <a:lnTo>
                        <a:pt x="76" y="192"/>
                      </a:lnTo>
                      <a:lnTo>
                        <a:pt x="71" y="193"/>
                      </a:lnTo>
                      <a:lnTo>
                        <a:pt x="67" y="192"/>
                      </a:lnTo>
                      <a:lnTo>
                        <a:pt x="61" y="180"/>
                      </a:lnTo>
                      <a:lnTo>
                        <a:pt x="58" y="183"/>
                      </a:lnTo>
                      <a:lnTo>
                        <a:pt x="55" y="187"/>
                      </a:lnTo>
                      <a:lnTo>
                        <a:pt x="55" y="191"/>
                      </a:lnTo>
                      <a:lnTo>
                        <a:pt x="54" y="196"/>
                      </a:lnTo>
                      <a:lnTo>
                        <a:pt x="58" y="201"/>
                      </a:lnTo>
                      <a:lnTo>
                        <a:pt x="63" y="205"/>
                      </a:lnTo>
                      <a:lnTo>
                        <a:pt x="69" y="206"/>
                      </a:lnTo>
                      <a:lnTo>
                        <a:pt x="76" y="207"/>
                      </a:lnTo>
                      <a:lnTo>
                        <a:pt x="86" y="205"/>
                      </a:lnTo>
                      <a:lnTo>
                        <a:pt x="93" y="198"/>
                      </a:lnTo>
                      <a:lnTo>
                        <a:pt x="99" y="190"/>
                      </a:lnTo>
                      <a:lnTo>
                        <a:pt x="104" y="182"/>
                      </a:lnTo>
                      <a:lnTo>
                        <a:pt x="107" y="173"/>
                      </a:lnTo>
                      <a:lnTo>
                        <a:pt x="105" y="162"/>
                      </a:lnTo>
                      <a:lnTo>
                        <a:pt x="101" y="153"/>
                      </a:lnTo>
                      <a:lnTo>
                        <a:pt x="96" y="145"/>
                      </a:lnTo>
                      <a:lnTo>
                        <a:pt x="83" y="138"/>
                      </a:lnTo>
                      <a:lnTo>
                        <a:pt x="69" y="135"/>
                      </a:lnTo>
                      <a:lnTo>
                        <a:pt x="54" y="132"/>
                      </a:lnTo>
                      <a:lnTo>
                        <a:pt x="41" y="130"/>
                      </a:lnTo>
                      <a:lnTo>
                        <a:pt x="28" y="127"/>
                      </a:lnTo>
                      <a:lnTo>
                        <a:pt x="16" y="121"/>
                      </a:lnTo>
                      <a:lnTo>
                        <a:pt x="7" y="111"/>
                      </a:lnTo>
                      <a:lnTo>
                        <a:pt x="0" y="96"/>
                      </a:lnTo>
                      <a:lnTo>
                        <a:pt x="0" y="87"/>
                      </a:lnTo>
                      <a:lnTo>
                        <a:pt x="3" y="81"/>
                      </a:lnTo>
                      <a:lnTo>
                        <a:pt x="7" y="74"/>
                      </a:lnTo>
                      <a:lnTo>
                        <a:pt x="11" y="67"/>
                      </a:lnTo>
                      <a:lnTo>
                        <a:pt x="20" y="64"/>
                      </a:lnTo>
                      <a:lnTo>
                        <a:pt x="29" y="66"/>
                      </a:lnTo>
                      <a:lnTo>
                        <a:pt x="37" y="67"/>
                      </a:lnTo>
                      <a:lnTo>
                        <a:pt x="44" y="61"/>
                      </a:lnTo>
                      <a:lnTo>
                        <a:pt x="45" y="56"/>
                      </a:lnTo>
                      <a:lnTo>
                        <a:pt x="44" y="52"/>
                      </a:lnTo>
                      <a:lnTo>
                        <a:pt x="43" y="46"/>
                      </a:lnTo>
                      <a:lnTo>
                        <a:pt x="40" y="43"/>
                      </a:lnTo>
                      <a:lnTo>
                        <a:pt x="31" y="41"/>
                      </a:lnTo>
                      <a:lnTo>
                        <a:pt x="21" y="40"/>
                      </a:lnTo>
                      <a:lnTo>
                        <a:pt x="13" y="37"/>
                      </a:lnTo>
                      <a:lnTo>
                        <a:pt x="9" y="25"/>
                      </a:lnTo>
                      <a:lnTo>
                        <a:pt x="9" y="18"/>
                      </a:lnTo>
                      <a:lnTo>
                        <a:pt x="13" y="11"/>
                      </a:lnTo>
                      <a:lnTo>
                        <a:pt x="18" y="6"/>
                      </a:lnTo>
                      <a:lnTo>
                        <a:pt x="25" y="2"/>
                      </a:lnTo>
                      <a:lnTo>
                        <a:pt x="39" y="0"/>
                      </a:lnTo>
                      <a:lnTo>
                        <a:pt x="51" y="0"/>
                      </a:lnTo>
                      <a:lnTo>
                        <a:pt x="61" y="2"/>
                      </a:lnTo>
                      <a:lnTo>
                        <a:pt x="71" y="7"/>
                      </a:lnTo>
                      <a:lnTo>
                        <a:pt x="79" y="13"/>
                      </a:lnTo>
                      <a:lnTo>
                        <a:pt x="88" y="21"/>
                      </a:lnTo>
                      <a:lnTo>
                        <a:pt x="96" y="30"/>
                      </a:lnTo>
                      <a:lnTo>
                        <a:pt x="104" y="40"/>
                      </a:lnTo>
                      <a:lnTo>
                        <a:pt x="111" y="53"/>
                      </a:lnTo>
                      <a:lnTo>
                        <a:pt x="117" y="69"/>
                      </a:lnTo>
                      <a:lnTo>
                        <a:pt x="123" y="86"/>
                      </a:lnTo>
                      <a:lnTo>
                        <a:pt x="127" y="106"/>
                      </a:lnTo>
                      <a:lnTo>
                        <a:pt x="129" y="124"/>
                      </a:lnTo>
                      <a:lnTo>
                        <a:pt x="129" y="144"/>
                      </a:lnTo>
                      <a:lnTo>
                        <a:pt x="127" y="162"/>
                      </a:lnTo>
                      <a:lnTo>
                        <a:pt x="121" y="178"/>
                      </a:lnTo>
                      <a:lnTo>
                        <a:pt x="117" y="187"/>
                      </a:lnTo>
                      <a:lnTo>
                        <a:pt x="112" y="197"/>
                      </a:lnTo>
                      <a:lnTo>
                        <a:pt x="104" y="206"/>
                      </a:lnTo>
                      <a:lnTo>
                        <a:pt x="93" y="213"/>
                      </a:lnTo>
                      <a:lnTo>
                        <a:pt x="88" y="215"/>
                      </a:lnTo>
                      <a:lnTo>
                        <a:pt x="83" y="216"/>
                      </a:lnTo>
                      <a:lnTo>
                        <a:pt x="77" y="216"/>
                      </a:lnTo>
                      <a:lnTo>
                        <a:pt x="71" y="216"/>
                      </a:lnTo>
                      <a:lnTo>
                        <a:pt x="67" y="215"/>
                      </a:lnTo>
                      <a:lnTo>
                        <a:pt x="61" y="214"/>
                      </a:lnTo>
                      <a:lnTo>
                        <a:pt x="56" y="212"/>
                      </a:lnTo>
                      <a:lnTo>
                        <a:pt x="52" y="208"/>
                      </a:lnTo>
                      <a:close/>
                    </a:path>
                  </a:pathLst>
                </a:custGeom>
                <a:solidFill>
                  <a:srgbClr val="33CC33"/>
                </a:solidFill>
                <a:ln w="9525">
                  <a:solidFill>
                    <a:srgbClr val="008000"/>
                  </a:solidFill>
                  <a:round/>
                  <a:headEnd/>
                  <a:tailEnd/>
                </a:ln>
              </p:spPr>
              <p:txBody>
                <a:bodyPr/>
                <a:lstStyle/>
                <a:p>
                  <a:endParaRPr lang="zh-CN" altLang="en-US"/>
                </a:p>
              </p:txBody>
            </p:sp>
            <p:sp>
              <p:nvSpPr>
                <p:cNvPr id="30869" name="未知">
                  <a:extLst>
                    <a:ext uri="{FF2B5EF4-FFF2-40B4-BE49-F238E27FC236}">
                      <a16:creationId xmlns:a16="http://schemas.microsoft.com/office/drawing/2014/main" id="{D5DC37B8-8058-4A7E-B970-DE6B82CD92EF}"/>
                    </a:ext>
                  </a:extLst>
                </p:cNvPr>
                <p:cNvSpPr>
                  <a:spLocks/>
                </p:cNvSpPr>
                <p:nvPr/>
              </p:nvSpPr>
              <p:spPr bwMode="auto">
                <a:xfrm>
                  <a:off x="1035" y="156"/>
                  <a:ext cx="29" cy="36"/>
                </a:xfrm>
                <a:custGeom>
                  <a:avLst/>
                  <a:gdLst>
                    <a:gd name="T0" fmla="*/ 0 w 59"/>
                    <a:gd name="T1" fmla="*/ 0 h 73"/>
                    <a:gd name="T2" fmla="*/ 0 w 59"/>
                    <a:gd name="T3" fmla="*/ 0 h 73"/>
                    <a:gd name="T4" fmla="*/ 0 w 59"/>
                    <a:gd name="T5" fmla="*/ 0 h 73"/>
                    <a:gd name="T6" fmla="*/ 0 w 59"/>
                    <a:gd name="T7" fmla="*/ 0 h 73"/>
                    <a:gd name="T8" fmla="*/ 0 w 59"/>
                    <a:gd name="T9" fmla="*/ 0 h 73"/>
                    <a:gd name="T10" fmla="*/ 0 w 59"/>
                    <a:gd name="T11" fmla="*/ 0 h 73"/>
                    <a:gd name="T12" fmla="*/ 0 w 59"/>
                    <a:gd name="T13" fmla="*/ 0 h 73"/>
                    <a:gd name="T14" fmla="*/ 0 w 59"/>
                    <a:gd name="T15" fmla="*/ 0 h 73"/>
                    <a:gd name="T16" fmla="*/ 0 w 59"/>
                    <a:gd name="T17" fmla="*/ 0 h 73"/>
                    <a:gd name="T18" fmla="*/ 0 w 59"/>
                    <a:gd name="T19" fmla="*/ 0 h 73"/>
                    <a:gd name="T20" fmla="*/ 0 w 59"/>
                    <a:gd name="T21" fmla="*/ 0 h 73"/>
                    <a:gd name="T22" fmla="*/ 0 w 59"/>
                    <a:gd name="T23" fmla="*/ 0 h 73"/>
                    <a:gd name="T24" fmla="*/ 0 w 59"/>
                    <a:gd name="T25" fmla="*/ 0 h 73"/>
                    <a:gd name="T26" fmla="*/ 0 w 59"/>
                    <a:gd name="T27" fmla="*/ 0 h 73"/>
                    <a:gd name="T28" fmla="*/ 0 w 59"/>
                    <a:gd name="T29" fmla="*/ 0 h 73"/>
                    <a:gd name="T30" fmla="*/ 0 w 59"/>
                    <a:gd name="T31" fmla="*/ 0 h 73"/>
                    <a:gd name="T32" fmla="*/ 0 w 59"/>
                    <a:gd name="T33" fmla="*/ 0 h 73"/>
                    <a:gd name="T34" fmla="*/ 0 w 59"/>
                    <a:gd name="T35" fmla="*/ 0 h 73"/>
                    <a:gd name="T36" fmla="*/ 0 w 59"/>
                    <a:gd name="T37" fmla="*/ 0 h 73"/>
                    <a:gd name="T38" fmla="*/ 0 w 59"/>
                    <a:gd name="T39" fmla="*/ 0 h 73"/>
                    <a:gd name="T40" fmla="*/ 0 w 59"/>
                    <a:gd name="T41" fmla="*/ 0 h 73"/>
                    <a:gd name="T42" fmla="*/ 0 w 59"/>
                    <a:gd name="T43" fmla="*/ 0 h 73"/>
                    <a:gd name="T44" fmla="*/ 0 w 59"/>
                    <a:gd name="T45" fmla="*/ 0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9"/>
                    <a:gd name="T70" fmla="*/ 0 h 73"/>
                    <a:gd name="T71" fmla="*/ 59 w 59"/>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9" h="73">
                      <a:moveTo>
                        <a:pt x="2" y="7"/>
                      </a:moveTo>
                      <a:lnTo>
                        <a:pt x="0" y="4"/>
                      </a:lnTo>
                      <a:lnTo>
                        <a:pt x="8" y="0"/>
                      </a:lnTo>
                      <a:lnTo>
                        <a:pt x="15" y="3"/>
                      </a:lnTo>
                      <a:lnTo>
                        <a:pt x="22" y="8"/>
                      </a:lnTo>
                      <a:lnTo>
                        <a:pt x="30" y="12"/>
                      </a:lnTo>
                      <a:lnTo>
                        <a:pt x="36" y="20"/>
                      </a:lnTo>
                      <a:lnTo>
                        <a:pt x="41" y="29"/>
                      </a:lnTo>
                      <a:lnTo>
                        <a:pt x="48" y="41"/>
                      </a:lnTo>
                      <a:lnTo>
                        <a:pt x="53" y="53"/>
                      </a:lnTo>
                      <a:lnTo>
                        <a:pt x="55" y="57"/>
                      </a:lnTo>
                      <a:lnTo>
                        <a:pt x="56" y="61"/>
                      </a:lnTo>
                      <a:lnTo>
                        <a:pt x="58" y="66"/>
                      </a:lnTo>
                      <a:lnTo>
                        <a:pt x="59" y="70"/>
                      </a:lnTo>
                      <a:lnTo>
                        <a:pt x="59" y="73"/>
                      </a:lnTo>
                      <a:lnTo>
                        <a:pt x="54" y="63"/>
                      </a:lnTo>
                      <a:lnTo>
                        <a:pt x="48" y="52"/>
                      </a:lnTo>
                      <a:lnTo>
                        <a:pt x="43" y="42"/>
                      </a:lnTo>
                      <a:lnTo>
                        <a:pt x="36" y="33"/>
                      </a:lnTo>
                      <a:lnTo>
                        <a:pt x="29" y="23"/>
                      </a:lnTo>
                      <a:lnTo>
                        <a:pt x="21" y="15"/>
                      </a:lnTo>
                      <a:lnTo>
                        <a:pt x="11" y="11"/>
                      </a:lnTo>
                      <a:lnTo>
                        <a:pt x="2" y="7"/>
                      </a:lnTo>
                      <a:close/>
                    </a:path>
                  </a:pathLst>
                </a:custGeom>
                <a:solidFill>
                  <a:srgbClr val="33CC33"/>
                </a:solidFill>
                <a:ln w="9525">
                  <a:solidFill>
                    <a:srgbClr val="008000"/>
                  </a:solidFill>
                  <a:round/>
                  <a:headEnd/>
                  <a:tailEnd/>
                </a:ln>
              </p:spPr>
              <p:txBody>
                <a:bodyPr/>
                <a:lstStyle/>
                <a:p>
                  <a:endParaRPr lang="zh-CN" altLang="en-US"/>
                </a:p>
              </p:txBody>
            </p:sp>
            <p:sp>
              <p:nvSpPr>
                <p:cNvPr id="30870" name="未知">
                  <a:extLst>
                    <a:ext uri="{FF2B5EF4-FFF2-40B4-BE49-F238E27FC236}">
                      <a16:creationId xmlns:a16="http://schemas.microsoft.com/office/drawing/2014/main" id="{FF3C471C-2332-4668-9FBE-2B5AFA32D84D}"/>
                    </a:ext>
                  </a:extLst>
                </p:cNvPr>
                <p:cNvSpPr>
                  <a:spLocks/>
                </p:cNvSpPr>
                <p:nvPr/>
              </p:nvSpPr>
              <p:spPr bwMode="auto">
                <a:xfrm>
                  <a:off x="942" y="213"/>
                  <a:ext cx="7" cy="5"/>
                </a:xfrm>
                <a:custGeom>
                  <a:avLst/>
                  <a:gdLst>
                    <a:gd name="T0" fmla="*/ 0 w 14"/>
                    <a:gd name="T1" fmla="*/ 0 h 11"/>
                    <a:gd name="T2" fmla="*/ 1 w 14"/>
                    <a:gd name="T3" fmla="*/ 0 h 11"/>
                    <a:gd name="T4" fmla="*/ 1 w 14"/>
                    <a:gd name="T5" fmla="*/ 0 h 11"/>
                    <a:gd name="T6" fmla="*/ 1 w 14"/>
                    <a:gd name="T7" fmla="*/ 0 h 11"/>
                    <a:gd name="T8" fmla="*/ 1 w 14"/>
                    <a:gd name="T9" fmla="*/ 0 h 11"/>
                    <a:gd name="T10" fmla="*/ 1 w 14"/>
                    <a:gd name="T11" fmla="*/ 0 h 11"/>
                    <a:gd name="T12" fmla="*/ 1 w 14"/>
                    <a:gd name="T13" fmla="*/ 0 h 11"/>
                    <a:gd name="T14" fmla="*/ 1 w 14"/>
                    <a:gd name="T15" fmla="*/ 0 h 11"/>
                    <a:gd name="T16" fmla="*/ 1 w 14"/>
                    <a:gd name="T17" fmla="*/ 0 h 11"/>
                    <a:gd name="T18" fmla="*/ 1 w 14"/>
                    <a:gd name="T19" fmla="*/ 0 h 11"/>
                    <a:gd name="T20" fmla="*/ 1 w 14"/>
                    <a:gd name="T21" fmla="*/ 0 h 11"/>
                    <a:gd name="T22" fmla="*/ 1 w 14"/>
                    <a:gd name="T23" fmla="*/ 0 h 11"/>
                    <a:gd name="T24" fmla="*/ 0 w 14"/>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1"/>
                    <a:gd name="T41" fmla="*/ 14 w 14"/>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1">
                      <a:moveTo>
                        <a:pt x="0" y="11"/>
                      </a:moveTo>
                      <a:lnTo>
                        <a:pt x="1" y="7"/>
                      </a:lnTo>
                      <a:lnTo>
                        <a:pt x="5" y="5"/>
                      </a:lnTo>
                      <a:lnTo>
                        <a:pt x="8" y="4"/>
                      </a:lnTo>
                      <a:lnTo>
                        <a:pt x="12" y="0"/>
                      </a:lnTo>
                      <a:lnTo>
                        <a:pt x="14" y="4"/>
                      </a:lnTo>
                      <a:lnTo>
                        <a:pt x="12" y="7"/>
                      </a:lnTo>
                      <a:lnTo>
                        <a:pt x="7" y="10"/>
                      </a:lnTo>
                      <a:lnTo>
                        <a:pt x="3" y="11"/>
                      </a:lnTo>
                      <a:lnTo>
                        <a:pt x="1" y="11"/>
                      </a:lnTo>
                      <a:lnTo>
                        <a:pt x="0" y="11"/>
                      </a:lnTo>
                      <a:close/>
                    </a:path>
                  </a:pathLst>
                </a:custGeom>
                <a:solidFill>
                  <a:srgbClr val="33CC33"/>
                </a:solidFill>
                <a:ln w="9525">
                  <a:solidFill>
                    <a:srgbClr val="008000"/>
                  </a:solidFill>
                  <a:round/>
                  <a:headEnd/>
                  <a:tailEnd/>
                </a:ln>
              </p:spPr>
              <p:txBody>
                <a:bodyPr/>
                <a:lstStyle/>
                <a:p>
                  <a:endParaRPr lang="zh-CN" altLang="en-US"/>
                </a:p>
              </p:txBody>
            </p:sp>
            <p:sp>
              <p:nvSpPr>
                <p:cNvPr id="30871" name="未知">
                  <a:extLst>
                    <a:ext uri="{FF2B5EF4-FFF2-40B4-BE49-F238E27FC236}">
                      <a16:creationId xmlns:a16="http://schemas.microsoft.com/office/drawing/2014/main" id="{5C2A3A8F-1B87-4408-B100-EAB9F0352DE7}"/>
                    </a:ext>
                  </a:extLst>
                </p:cNvPr>
                <p:cNvSpPr>
                  <a:spLocks/>
                </p:cNvSpPr>
                <p:nvPr/>
              </p:nvSpPr>
              <p:spPr bwMode="auto">
                <a:xfrm>
                  <a:off x="851" y="138"/>
                  <a:ext cx="94" cy="77"/>
                </a:xfrm>
                <a:custGeom>
                  <a:avLst/>
                  <a:gdLst>
                    <a:gd name="T0" fmla="*/ 1 w 188"/>
                    <a:gd name="T1" fmla="*/ 1 h 154"/>
                    <a:gd name="T2" fmla="*/ 1 w 188"/>
                    <a:gd name="T3" fmla="*/ 1 h 154"/>
                    <a:gd name="T4" fmla="*/ 1 w 188"/>
                    <a:gd name="T5" fmla="*/ 1 h 154"/>
                    <a:gd name="T6" fmla="*/ 1 w 188"/>
                    <a:gd name="T7" fmla="*/ 1 h 154"/>
                    <a:gd name="T8" fmla="*/ 1 w 188"/>
                    <a:gd name="T9" fmla="*/ 1 h 154"/>
                    <a:gd name="T10" fmla="*/ 1 w 188"/>
                    <a:gd name="T11" fmla="*/ 1 h 154"/>
                    <a:gd name="T12" fmla="*/ 1 w 188"/>
                    <a:gd name="T13" fmla="*/ 1 h 154"/>
                    <a:gd name="T14" fmla="*/ 1 w 188"/>
                    <a:gd name="T15" fmla="*/ 1 h 154"/>
                    <a:gd name="T16" fmla="*/ 1 w 188"/>
                    <a:gd name="T17" fmla="*/ 1 h 154"/>
                    <a:gd name="T18" fmla="*/ 1 w 188"/>
                    <a:gd name="T19" fmla="*/ 1 h 154"/>
                    <a:gd name="T20" fmla="*/ 1 w 188"/>
                    <a:gd name="T21" fmla="*/ 1 h 154"/>
                    <a:gd name="T22" fmla="*/ 1 w 188"/>
                    <a:gd name="T23" fmla="*/ 1 h 154"/>
                    <a:gd name="T24" fmla="*/ 1 w 188"/>
                    <a:gd name="T25" fmla="*/ 1 h 154"/>
                    <a:gd name="T26" fmla="*/ 1 w 188"/>
                    <a:gd name="T27" fmla="*/ 1 h 154"/>
                    <a:gd name="T28" fmla="*/ 1 w 188"/>
                    <a:gd name="T29" fmla="*/ 1 h 154"/>
                    <a:gd name="T30" fmla="*/ 1 w 188"/>
                    <a:gd name="T31" fmla="*/ 1 h 154"/>
                    <a:gd name="T32" fmla="*/ 1 w 188"/>
                    <a:gd name="T33" fmla="*/ 1 h 154"/>
                    <a:gd name="T34" fmla="*/ 1 w 188"/>
                    <a:gd name="T35" fmla="*/ 1 h 154"/>
                    <a:gd name="T36" fmla="*/ 1 w 188"/>
                    <a:gd name="T37" fmla="*/ 1 h 154"/>
                    <a:gd name="T38" fmla="*/ 1 w 188"/>
                    <a:gd name="T39" fmla="*/ 1 h 154"/>
                    <a:gd name="T40" fmla="*/ 1 w 188"/>
                    <a:gd name="T41" fmla="*/ 1 h 154"/>
                    <a:gd name="T42" fmla="*/ 1 w 188"/>
                    <a:gd name="T43" fmla="*/ 1 h 154"/>
                    <a:gd name="T44" fmla="*/ 1 w 188"/>
                    <a:gd name="T45" fmla="*/ 1 h 154"/>
                    <a:gd name="T46" fmla="*/ 1 w 188"/>
                    <a:gd name="T47" fmla="*/ 1 h 154"/>
                    <a:gd name="T48" fmla="*/ 1 w 188"/>
                    <a:gd name="T49" fmla="*/ 1 h 154"/>
                    <a:gd name="T50" fmla="*/ 1 w 188"/>
                    <a:gd name="T51" fmla="*/ 1 h 154"/>
                    <a:gd name="T52" fmla="*/ 1 w 188"/>
                    <a:gd name="T53" fmla="*/ 1 h 154"/>
                    <a:gd name="T54" fmla="*/ 1 w 188"/>
                    <a:gd name="T55" fmla="*/ 1 h 154"/>
                    <a:gd name="T56" fmla="*/ 1 w 188"/>
                    <a:gd name="T57" fmla="*/ 1 h 154"/>
                    <a:gd name="T58" fmla="*/ 1 w 188"/>
                    <a:gd name="T59" fmla="*/ 1 h 154"/>
                    <a:gd name="T60" fmla="*/ 1 w 188"/>
                    <a:gd name="T61" fmla="*/ 1 h 154"/>
                    <a:gd name="T62" fmla="*/ 1 w 188"/>
                    <a:gd name="T63" fmla="*/ 1 h 154"/>
                    <a:gd name="T64" fmla="*/ 1 w 188"/>
                    <a:gd name="T65" fmla="*/ 1 h 154"/>
                    <a:gd name="T66" fmla="*/ 1 w 188"/>
                    <a:gd name="T67" fmla="*/ 1 h 154"/>
                    <a:gd name="T68" fmla="*/ 1 w 188"/>
                    <a:gd name="T69" fmla="*/ 1 h 154"/>
                    <a:gd name="T70" fmla="*/ 1 w 188"/>
                    <a:gd name="T71" fmla="*/ 1 h 154"/>
                    <a:gd name="T72" fmla="*/ 1 w 188"/>
                    <a:gd name="T73" fmla="*/ 1 h 154"/>
                    <a:gd name="T74" fmla="*/ 1 w 188"/>
                    <a:gd name="T75" fmla="*/ 1 h 154"/>
                    <a:gd name="T76" fmla="*/ 1 w 188"/>
                    <a:gd name="T77" fmla="*/ 1 h 154"/>
                    <a:gd name="T78" fmla="*/ 1 w 188"/>
                    <a:gd name="T79" fmla="*/ 1 h 154"/>
                    <a:gd name="T80" fmla="*/ 1 w 188"/>
                    <a:gd name="T81" fmla="*/ 1 h 154"/>
                    <a:gd name="T82" fmla="*/ 1 w 188"/>
                    <a:gd name="T83" fmla="*/ 1 h 154"/>
                    <a:gd name="T84" fmla="*/ 1 w 188"/>
                    <a:gd name="T85" fmla="*/ 1 h 154"/>
                    <a:gd name="T86" fmla="*/ 1 w 188"/>
                    <a:gd name="T87" fmla="*/ 1 h 154"/>
                    <a:gd name="T88" fmla="*/ 1 w 188"/>
                    <a:gd name="T89" fmla="*/ 1 h 154"/>
                    <a:gd name="T90" fmla="*/ 1 w 188"/>
                    <a:gd name="T91" fmla="*/ 1 h 1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8"/>
                    <a:gd name="T139" fmla="*/ 0 h 154"/>
                    <a:gd name="T140" fmla="*/ 188 w 188"/>
                    <a:gd name="T141" fmla="*/ 154 h 15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8" h="154">
                      <a:moveTo>
                        <a:pt x="28" y="141"/>
                      </a:moveTo>
                      <a:lnTo>
                        <a:pt x="19" y="134"/>
                      </a:lnTo>
                      <a:lnTo>
                        <a:pt x="12" y="128"/>
                      </a:lnTo>
                      <a:lnTo>
                        <a:pt x="7" y="122"/>
                      </a:lnTo>
                      <a:lnTo>
                        <a:pt x="6" y="120"/>
                      </a:lnTo>
                      <a:lnTo>
                        <a:pt x="2" y="110"/>
                      </a:lnTo>
                      <a:lnTo>
                        <a:pt x="0" y="99"/>
                      </a:lnTo>
                      <a:lnTo>
                        <a:pt x="3" y="88"/>
                      </a:lnTo>
                      <a:lnTo>
                        <a:pt x="7" y="80"/>
                      </a:lnTo>
                      <a:lnTo>
                        <a:pt x="13" y="72"/>
                      </a:lnTo>
                      <a:lnTo>
                        <a:pt x="21" y="69"/>
                      </a:lnTo>
                      <a:lnTo>
                        <a:pt x="28" y="68"/>
                      </a:lnTo>
                      <a:lnTo>
                        <a:pt x="35" y="70"/>
                      </a:lnTo>
                      <a:lnTo>
                        <a:pt x="40" y="75"/>
                      </a:lnTo>
                      <a:lnTo>
                        <a:pt x="42" y="80"/>
                      </a:lnTo>
                      <a:lnTo>
                        <a:pt x="43" y="85"/>
                      </a:lnTo>
                      <a:lnTo>
                        <a:pt x="43" y="87"/>
                      </a:lnTo>
                      <a:lnTo>
                        <a:pt x="38" y="91"/>
                      </a:lnTo>
                      <a:lnTo>
                        <a:pt x="33" y="92"/>
                      </a:lnTo>
                      <a:lnTo>
                        <a:pt x="28" y="91"/>
                      </a:lnTo>
                      <a:lnTo>
                        <a:pt x="23" y="88"/>
                      </a:lnTo>
                      <a:lnTo>
                        <a:pt x="20" y="82"/>
                      </a:lnTo>
                      <a:lnTo>
                        <a:pt x="13" y="84"/>
                      </a:lnTo>
                      <a:lnTo>
                        <a:pt x="10" y="90"/>
                      </a:lnTo>
                      <a:lnTo>
                        <a:pt x="7" y="98"/>
                      </a:lnTo>
                      <a:lnTo>
                        <a:pt x="9" y="105"/>
                      </a:lnTo>
                      <a:lnTo>
                        <a:pt x="12" y="111"/>
                      </a:lnTo>
                      <a:lnTo>
                        <a:pt x="14" y="116"/>
                      </a:lnTo>
                      <a:lnTo>
                        <a:pt x="17" y="121"/>
                      </a:lnTo>
                      <a:lnTo>
                        <a:pt x="18" y="122"/>
                      </a:lnTo>
                      <a:lnTo>
                        <a:pt x="25" y="126"/>
                      </a:lnTo>
                      <a:lnTo>
                        <a:pt x="33" y="130"/>
                      </a:lnTo>
                      <a:lnTo>
                        <a:pt x="41" y="133"/>
                      </a:lnTo>
                      <a:lnTo>
                        <a:pt x="50" y="133"/>
                      </a:lnTo>
                      <a:lnTo>
                        <a:pt x="58" y="131"/>
                      </a:lnTo>
                      <a:lnTo>
                        <a:pt x="66" y="130"/>
                      </a:lnTo>
                      <a:lnTo>
                        <a:pt x="73" y="128"/>
                      </a:lnTo>
                      <a:lnTo>
                        <a:pt x="79" y="122"/>
                      </a:lnTo>
                      <a:lnTo>
                        <a:pt x="86" y="105"/>
                      </a:lnTo>
                      <a:lnTo>
                        <a:pt x="83" y="87"/>
                      </a:lnTo>
                      <a:lnTo>
                        <a:pt x="75" y="70"/>
                      </a:lnTo>
                      <a:lnTo>
                        <a:pt x="67" y="50"/>
                      </a:lnTo>
                      <a:lnTo>
                        <a:pt x="67" y="48"/>
                      </a:lnTo>
                      <a:lnTo>
                        <a:pt x="65" y="43"/>
                      </a:lnTo>
                      <a:lnTo>
                        <a:pt x="65" y="38"/>
                      </a:lnTo>
                      <a:lnTo>
                        <a:pt x="65" y="30"/>
                      </a:lnTo>
                      <a:lnTo>
                        <a:pt x="66" y="22"/>
                      </a:lnTo>
                      <a:lnTo>
                        <a:pt x="70" y="17"/>
                      </a:lnTo>
                      <a:lnTo>
                        <a:pt x="73" y="14"/>
                      </a:lnTo>
                      <a:lnTo>
                        <a:pt x="76" y="10"/>
                      </a:lnTo>
                      <a:lnTo>
                        <a:pt x="81" y="7"/>
                      </a:lnTo>
                      <a:lnTo>
                        <a:pt x="85" y="4"/>
                      </a:lnTo>
                      <a:lnTo>
                        <a:pt x="90" y="2"/>
                      </a:lnTo>
                      <a:lnTo>
                        <a:pt x="96" y="1"/>
                      </a:lnTo>
                      <a:lnTo>
                        <a:pt x="102" y="0"/>
                      </a:lnTo>
                      <a:lnTo>
                        <a:pt x="108" y="3"/>
                      </a:lnTo>
                      <a:lnTo>
                        <a:pt x="112" y="5"/>
                      </a:lnTo>
                      <a:lnTo>
                        <a:pt x="117" y="8"/>
                      </a:lnTo>
                      <a:lnTo>
                        <a:pt x="121" y="11"/>
                      </a:lnTo>
                      <a:lnTo>
                        <a:pt x="120" y="10"/>
                      </a:lnTo>
                      <a:lnTo>
                        <a:pt x="125" y="17"/>
                      </a:lnTo>
                      <a:lnTo>
                        <a:pt x="128" y="25"/>
                      </a:lnTo>
                      <a:lnTo>
                        <a:pt x="129" y="35"/>
                      </a:lnTo>
                      <a:lnTo>
                        <a:pt x="129" y="43"/>
                      </a:lnTo>
                      <a:lnTo>
                        <a:pt x="126" y="49"/>
                      </a:lnTo>
                      <a:lnTo>
                        <a:pt x="124" y="55"/>
                      </a:lnTo>
                      <a:lnTo>
                        <a:pt x="124" y="61"/>
                      </a:lnTo>
                      <a:lnTo>
                        <a:pt x="125" y="67"/>
                      </a:lnTo>
                      <a:lnTo>
                        <a:pt x="128" y="71"/>
                      </a:lnTo>
                      <a:lnTo>
                        <a:pt x="134" y="72"/>
                      </a:lnTo>
                      <a:lnTo>
                        <a:pt x="140" y="72"/>
                      </a:lnTo>
                      <a:lnTo>
                        <a:pt x="146" y="72"/>
                      </a:lnTo>
                      <a:lnTo>
                        <a:pt x="153" y="64"/>
                      </a:lnTo>
                      <a:lnTo>
                        <a:pt x="153" y="54"/>
                      </a:lnTo>
                      <a:lnTo>
                        <a:pt x="155" y="45"/>
                      </a:lnTo>
                      <a:lnTo>
                        <a:pt x="165" y="41"/>
                      </a:lnTo>
                      <a:lnTo>
                        <a:pt x="171" y="43"/>
                      </a:lnTo>
                      <a:lnTo>
                        <a:pt x="177" y="47"/>
                      </a:lnTo>
                      <a:lnTo>
                        <a:pt x="181" y="52"/>
                      </a:lnTo>
                      <a:lnTo>
                        <a:pt x="186" y="55"/>
                      </a:lnTo>
                      <a:lnTo>
                        <a:pt x="188" y="71"/>
                      </a:lnTo>
                      <a:lnTo>
                        <a:pt x="186" y="88"/>
                      </a:lnTo>
                      <a:lnTo>
                        <a:pt x="179" y="106"/>
                      </a:lnTo>
                      <a:lnTo>
                        <a:pt x="169" y="121"/>
                      </a:lnTo>
                      <a:lnTo>
                        <a:pt x="154" y="132"/>
                      </a:lnTo>
                      <a:lnTo>
                        <a:pt x="136" y="141"/>
                      </a:lnTo>
                      <a:lnTo>
                        <a:pt x="118" y="148"/>
                      </a:lnTo>
                      <a:lnTo>
                        <a:pt x="98" y="153"/>
                      </a:lnTo>
                      <a:lnTo>
                        <a:pt x="80" y="154"/>
                      </a:lnTo>
                      <a:lnTo>
                        <a:pt x="62" y="153"/>
                      </a:lnTo>
                      <a:lnTo>
                        <a:pt x="44" y="148"/>
                      </a:lnTo>
                      <a:lnTo>
                        <a:pt x="28" y="141"/>
                      </a:lnTo>
                      <a:close/>
                    </a:path>
                  </a:pathLst>
                </a:custGeom>
                <a:solidFill>
                  <a:srgbClr val="33CC33"/>
                </a:solidFill>
                <a:ln w="9525">
                  <a:solidFill>
                    <a:srgbClr val="008000"/>
                  </a:solidFill>
                  <a:round/>
                  <a:headEnd/>
                  <a:tailEnd/>
                </a:ln>
              </p:spPr>
              <p:txBody>
                <a:bodyPr/>
                <a:lstStyle/>
                <a:p>
                  <a:endParaRPr lang="zh-CN" altLang="en-US"/>
                </a:p>
              </p:txBody>
            </p:sp>
            <p:sp>
              <p:nvSpPr>
                <p:cNvPr id="30872" name="未知">
                  <a:extLst>
                    <a:ext uri="{FF2B5EF4-FFF2-40B4-BE49-F238E27FC236}">
                      <a16:creationId xmlns:a16="http://schemas.microsoft.com/office/drawing/2014/main" id="{265BAE8D-D731-4B47-AF38-86243726C061}"/>
                    </a:ext>
                  </a:extLst>
                </p:cNvPr>
                <p:cNvSpPr>
                  <a:spLocks/>
                </p:cNvSpPr>
                <p:nvPr/>
              </p:nvSpPr>
              <p:spPr bwMode="auto">
                <a:xfrm>
                  <a:off x="892" y="178"/>
                  <a:ext cx="29" cy="30"/>
                </a:xfrm>
                <a:custGeom>
                  <a:avLst/>
                  <a:gdLst>
                    <a:gd name="T0" fmla="*/ 0 w 59"/>
                    <a:gd name="T1" fmla="*/ 1 h 60"/>
                    <a:gd name="T2" fmla="*/ 0 w 59"/>
                    <a:gd name="T3" fmla="*/ 1 h 60"/>
                    <a:gd name="T4" fmla="*/ 0 w 59"/>
                    <a:gd name="T5" fmla="*/ 1 h 60"/>
                    <a:gd name="T6" fmla="*/ 0 w 59"/>
                    <a:gd name="T7" fmla="*/ 1 h 60"/>
                    <a:gd name="T8" fmla="*/ 0 w 59"/>
                    <a:gd name="T9" fmla="*/ 1 h 60"/>
                    <a:gd name="T10" fmla="*/ 0 w 59"/>
                    <a:gd name="T11" fmla="*/ 1 h 60"/>
                    <a:gd name="T12" fmla="*/ 0 w 59"/>
                    <a:gd name="T13" fmla="*/ 1 h 60"/>
                    <a:gd name="T14" fmla="*/ 0 w 59"/>
                    <a:gd name="T15" fmla="*/ 1 h 60"/>
                    <a:gd name="T16" fmla="*/ 0 w 59"/>
                    <a:gd name="T17" fmla="*/ 0 h 60"/>
                    <a:gd name="T18" fmla="*/ 0 w 59"/>
                    <a:gd name="T19" fmla="*/ 1 h 60"/>
                    <a:gd name="T20" fmla="*/ 0 w 59"/>
                    <a:gd name="T21" fmla="*/ 1 h 60"/>
                    <a:gd name="T22" fmla="*/ 0 w 59"/>
                    <a:gd name="T23" fmla="*/ 1 h 60"/>
                    <a:gd name="T24" fmla="*/ 0 w 59"/>
                    <a:gd name="T25" fmla="*/ 1 h 60"/>
                    <a:gd name="T26" fmla="*/ 0 w 59"/>
                    <a:gd name="T27" fmla="*/ 1 h 60"/>
                    <a:gd name="T28" fmla="*/ 0 w 59"/>
                    <a:gd name="T29" fmla="*/ 1 h 60"/>
                    <a:gd name="T30" fmla="*/ 0 w 59"/>
                    <a:gd name="T31" fmla="*/ 1 h 60"/>
                    <a:gd name="T32" fmla="*/ 0 w 59"/>
                    <a:gd name="T33" fmla="*/ 1 h 60"/>
                    <a:gd name="T34" fmla="*/ 0 w 59"/>
                    <a:gd name="T35" fmla="*/ 1 h 60"/>
                    <a:gd name="T36" fmla="*/ 0 w 59"/>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60"/>
                    <a:gd name="T59" fmla="*/ 59 w 59"/>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60">
                      <a:moveTo>
                        <a:pt x="0" y="60"/>
                      </a:moveTo>
                      <a:lnTo>
                        <a:pt x="9" y="56"/>
                      </a:lnTo>
                      <a:lnTo>
                        <a:pt x="17" y="49"/>
                      </a:lnTo>
                      <a:lnTo>
                        <a:pt x="25" y="42"/>
                      </a:lnTo>
                      <a:lnTo>
                        <a:pt x="32" y="35"/>
                      </a:lnTo>
                      <a:lnTo>
                        <a:pt x="38" y="27"/>
                      </a:lnTo>
                      <a:lnTo>
                        <a:pt x="43" y="18"/>
                      </a:lnTo>
                      <a:lnTo>
                        <a:pt x="47" y="10"/>
                      </a:lnTo>
                      <a:lnTo>
                        <a:pt x="50" y="0"/>
                      </a:lnTo>
                      <a:lnTo>
                        <a:pt x="58" y="2"/>
                      </a:lnTo>
                      <a:lnTo>
                        <a:pt x="59" y="8"/>
                      </a:lnTo>
                      <a:lnTo>
                        <a:pt x="58" y="15"/>
                      </a:lnTo>
                      <a:lnTo>
                        <a:pt x="54" y="21"/>
                      </a:lnTo>
                      <a:lnTo>
                        <a:pt x="50" y="28"/>
                      </a:lnTo>
                      <a:lnTo>
                        <a:pt x="44" y="34"/>
                      </a:lnTo>
                      <a:lnTo>
                        <a:pt x="38" y="40"/>
                      </a:lnTo>
                      <a:lnTo>
                        <a:pt x="31" y="45"/>
                      </a:lnTo>
                      <a:lnTo>
                        <a:pt x="25" y="50"/>
                      </a:lnTo>
                      <a:lnTo>
                        <a:pt x="0" y="60"/>
                      </a:lnTo>
                      <a:close/>
                    </a:path>
                  </a:pathLst>
                </a:custGeom>
                <a:solidFill>
                  <a:srgbClr val="33CC33"/>
                </a:solidFill>
                <a:ln w="9525">
                  <a:solidFill>
                    <a:srgbClr val="008000"/>
                  </a:solidFill>
                  <a:round/>
                  <a:headEnd/>
                  <a:tailEnd/>
                </a:ln>
              </p:spPr>
              <p:txBody>
                <a:bodyPr/>
                <a:lstStyle/>
                <a:p>
                  <a:endParaRPr lang="zh-CN" altLang="en-US"/>
                </a:p>
              </p:txBody>
            </p:sp>
            <p:sp>
              <p:nvSpPr>
                <p:cNvPr id="30873" name="未知">
                  <a:extLst>
                    <a:ext uri="{FF2B5EF4-FFF2-40B4-BE49-F238E27FC236}">
                      <a16:creationId xmlns:a16="http://schemas.microsoft.com/office/drawing/2014/main" id="{A8983928-0D0B-419C-B909-60D07D2BEBA8}"/>
                    </a:ext>
                  </a:extLst>
                </p:cNvPr>
                <p:cNvSpPr>
                  <a:spLocks/>
                </p:cNvSpPr>
                <p:nvPr/>
              </p:nvSpPr>
              <p:spPr bwMode="auto">
                <a:xfrm>
                  <a:off x="924" y="0"/>
                  <a:ext cx="78" cy="94"/>
                </a:xfrm>
                <a:custGeom>
                  <a:avLst/>
                  <a:gdLst>
                    <a:gd name="T0" fmla="*/ 1 w 155"/>
                    <a:gd name="T1" fmla="*/ 1 h 187"/>
                    <a:gd name="T2" fmla="*/ 1 w 155"/>
                    <a:gd name="T3" fmla="*/ 1 h 187"/>
                    <a:gd name="T4" fmla="*/ 1 w 155"/>
                    <a:gd name="T5" fmla="*/ 1 h 187"/>
                    <a:gd name="T6" fmla="*/ 1 w 155"/>
                    <a:gd name="T7" fmla="*/ 1 h 187"/>
                    <a:gd name="T8" fmla="*/ 1 w 155"/>
                    <a:gd name="T9" fmla="*/ 1 h 187"/>
                    <a:gd name="T10" fmla="*/ 1 w 155"/>
                    <a:gd name="T11" fmla="*/ 1 h 187"/>
                    <a:gd name="T12" fmla="*/ 1 w 155"/>
                    <a:gd name="T13" fmla="*/ 1 h 187"/>
                    <a:gd name="T14" fmla="*/ 1 w 155"/>
                    <a:gd name="T15" fmla="*/ 1 h 187"/>
                    <a:gd name="T16" fmla="*/ 1 w 155"/>
                    <a:gd name="T17" fmla="*/ 1 h 187"/>
                    <a:gd name="T18" fmla="*/ 1 w 155"/>
                    <a:gd name="T19" fmla="*/ 1 h 187"/>
                    <a:gd name="T20" fmla="*/ 1 w 155"/>
                    <a:gd name="T21" fmla="*/ 1 h 187"/>
                    <a:gd name="T22" fmla="*/ 0 w 155"/>
                    <a:gd name="T23" fmla="*/ 1 h 187"/>
                    <a:gd name="T24" fmla="*/ 1 w 155"/>
                    <a:gd name="T25" fmla="*/ 1 h 187"/>
                    <a:gd name="T26" fmla="*/ 1 w 155"/>
                    <a:gd name="T27" fmla="*/ 1 h 187"/>
                    <a:gd name="T28" fmla="*/ 1 w 155"/>
                    <a:gd name="T29" fmla="*/ 1 h 187"/>
                    <a:gd name="T30" fmla="*/ 1 w 155"/>
                    <a:gd name="T31" fmla="*/ 1 h 187"/>
                    <a:gd name="T32" fmla="*/ 1 w 155"/>
                    <a:gd name="T33" fmla="*/ 1 h 187"/>
                    <a:gd name="T34" fmla="*/ 1 w 155"/>
                    <a:gd name="T35" fmla="*/ 0 h 187"/>
                    <a:gd name="T36" fmla="*/ 1 w 155"/>
                    <a:gd name="T37" fmla="*/ 1 h 187"/>
                    <a:gd name="T38" fmla="*/ 1 w 155"/>
                    <a:gd name="T39" fmla="*/ 1 h 187"/>
                    <a:gd name="T40" fmla="*/ 1 w 155"/>
                    <a:gd name="T41" fmla="*/ 1 h 187"/>
                    <a:gd name="T42" fmla="*/ 1 w 155"/>
                    <a:gd name="T43" fmla="*/ 1 h 187"/>
                    <a:gd name="T44" fmla="*/ 1 w 155"/>
                    <a:gd name="T45" fmla="*/ 1 h 187"/>
                    <a:gd name="T46" fmla="*/ 1 w 155"/>
                    <a:gd name="T47" fmla="*/ 1 h 187"/>
                    <a:gd name="T48" fmla="*/ 1 w 155"/>
                    <a:gd name="T49" fmla="*/ 1 h 187"/>
                    <a:gd name="T50" fmla="*/ 1 w 155"/>
                    <a:gd name="T51" fmla="*/ 1 h 187"/>
                    <a:gd name="T52" fmla="*/ 1 w 155"/>
                    <a:gd name="T53" fmla="*/ 1 h 187"/>
                    <a:gd name="T54" fmla="*/ 1 w 155"/>
                    <a:gd name="T55" fmla="*/ 1 h 187"/>
                    <a:gd name="T56" fmla="*/ 1 w 155"/>
                    <a:gd name="T57" fmla="*/ 1 h 187"/>
                    <a:gd name="T58" fmla="*/ 1 w 155"/>
                    <a:gd name="T59" fmla="*/ 1 h 187"/>
                    <a:gd name="T60" fmla="*/ 1 w 155"/>
                    <a:gd name="T61" fmla="*/ 1 h 187"/>
                    <a:gd name="T62" fmla="*/ 1 w 155"/>
                    <a:gd name="T63" fmla="*/ 1 h 187"/>
                    <a:gd name="T64" fmla="*/ 1 w 155"/>
                    <a:gd name="T65" fmla="*/ 1 h 187"/>
                    <a:gd name="T66" fmla="*/ 1 w 155"/>
                    <a:gd name="T67" fmla="*/ 1 h 187"/>
                    <a:gd name="T68" fmla="*/ 1 w 155"/>
                    <a:gd name="T69" fmla="*/ 1 h 187"/>
                    <a:gd name="T70" fmla="*/ 1 w 155"/>
                    <a:gd name="T71" fmla="*/ 1 h 187"/>
                    <a:gd name="T72" fmla="*/ 1 w 155"/>
                    <a:gd name="T73" fmla="*/ 1 h 187"/>
                    <a:gd name="T74" fmla="*/ 1 w 155"/>
                    <a:gd name="T75" fmla="*/ 1 h 187"/>
                    <a:gd name="T76" fmla="*/ 1 w 155"/>
                    <a:gd name="T77" fmla="*/ 1 h 187"/>
                    <a:gd name="T78" fmla="*/ 1 w 155"/>
                    <a:gd name="T79" fmla="*/ 1 h 187"/>
                    <a:gd name="T80" fmla="*/ 1 w 155"/>
                    <a:gd name="T81" fmla="*/ 1 h 187"/>
                    <a:gd name="T82" fmla="*/ 1 w 155"/>
                    <a:gd name="T83" fmla="*/ 1 h 187"/>
                    <a:gd name="T84" fmla="*/ 1 w 155"/>
                    <a:gd name="T85" fmla="*/ 1 h 187"/>
                    <a:gd name="T86" fmla="*/ 1 w 155"/>
                    <a:gd name="T87" fmla="*/ 1 h 187"/>
                    <a:gd name="T88" fmla="*/ 1 w 155"/>
                    <a:gd name="T89" fmla="*/ 1 h 187"/>
                    <a:gd name="T90" fmla="*/ 1 w 155"/>
                    <a:gd name="T91" fmla="*/ 1 h 187"/>
                    <a:gd name="T92" fmla="*/ 1 w 155"/>
                    <a:gd name="T93" fmla="*/ 1 h 187"/>
                    <a:gd name="T94" fmla="*/ 1 w 155"/>
                    <a:gd name="T95" fmla="*/ 1 h 187"/>
                    <a:gd name="T96" fmla="*/ 1 w 155"/>
                    <a:gd name="T97" fmla="*/ 1 h 187"/>
                    <a:gd name="T98" fmla="*/ 1 w 155"/>
                    <a:gd name="T99" fmla="*/ 1 h 1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5"/>
                    <a:gd name="T151" fmla="*/ 0 h 187"/>
                    <a:gd name="T152" fmla="*/ 155 w 155"/>
                    <a:gd name="T153" fmla="*/ 187 h 18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5" h="187">
                      <a:moveTo>
                        <a:pt x="80" y="178"/>
                      </a:moveTo>
                      <a:lnTo>
                        <a:pt x="77" y="171"/>
                      </a:lnTo>
                      <a:lnTo>
                        <a:pt x="77" y="164"/>
                      </a:lnTo>
                      <a:lnTo>
                        <a:pt x="77" y="158"/>
                      </a:lnTo>
                      <a:lnTo>
                        <a:pt x="72" y="154"/>
                      </a:lnTo>
                      <a:lnTo>
                        <a:pt x="68" y="152"/>
                      </a:lnTo>
                      <a:lnTo>
                        <a:pt x="63" y="150"/>
                      </a:lnTo>
                      <a:lnTo>
                        <a:pt x="57" y="152"/>
                      </a:lnTo>
                      <a:lnTo>
                        <a:pt x="54" y="156"/>
                      </a:lnTo>
                      <a:lnTo>
                        <a:pt x="50" y="164"/>
                      </a:lnTo>
                      <a:lnTo>
                        <a:pt x="53" y="172"/>
                      </a:lnTo>
                      <a:lnTo>
                        <a:pt x="55" y="179"/>
                      </a:lnTo>
                      <a:lnTo>
                        <a:pt x="49" y="186"/>
                      </a:lnTo>
                      <a:lnTo>
                        <a:pt x="41" y="187"/>
                      </a:lnTo>
                      <a:lnTo>
                        <a:pt x="34" y="187"/>
                      </a:lnTo>
                      <a:lnTo>
                        <a:pt x="28" y="186"/>
                      </a:lnTo>
                      <a:lnTo>
                        <a:pt x="24" y="184"/>
                      </a:lnTo>
                      <a:lnTo>
                        <a:pt x="19" y="181"/>
                      </a:lnTo>
                      <a:lnTo>
                        <a:pt x="15" y="177"/>
                      </a:lnTo>
                      <a:lnTo>
                        <a:pt x="11" y="172"/>
                      </a:lnTo>
                      <a:lnTo>
                        <a:pt x="7" y="168"/>
                      </a:lnTo>
                      <a:lnTo>
                        <a:pt x="2" y="158"/>
                      </a:lnTo>
                      <a:lnTo>
                        <a:pt x="0" y="141"/>
                      </a:lnTo>
                      <a:lnTo>
                        <a:pt x="0" y="124"/>
                      </a:lnTo>
                      <a:lnTo>
                        <a:pt x="3" y="107"/>
                      </a:lnTo>
                      <a:lnTo>
                        <a:pt x="8" y="89"/>
                      </a:lnTo>
                      <a:lnTo>
                        <a:pt x="15" y="73"/>
                      </a:lnTo>
                      <a:lnTo>
                        <a:pt x="24" y="57"/>
                      </a:lnTo>
                      <a:lnTo>
                        <a:pt x="35" y="42"/>
                      </a:lnTo>
                      <a:lnTo>
                        <a:pt x="48" y="28"/>
                      </a:lnTo>
                      <a:lnTo>
                        <a:pt x="57" y="21"/>
                      </a:lnTo>
                      <a:lnTo>
                        <a:pt x="69" y="14"/>
                      </a:lnTo>
                      <a:lnTo>
                        <a:pt x="79" y="9"/>
                      </a:lnTo>
                      <a:lnTo>
                        <a:pt x="92" y="4"/>
                      </a:lnTo>
                      <a:lnTo>
                        <a:pt x="103" y="2"/>
                      </a:lnTo>
                      <a:lnTo>
                        <a:pt x="114" y="0"/>
                      </a:lnTo>
                      <a:lnTo>
                        <a:pt x="125" y="1"/>
                      </a:lnTo>
                      <a:lnTo>
                        <a:pt x="134" y="4"/>
                      </a:lnTo>
                      <a:lnTo>
                        <a:pt x="144" y="12"/>
                      </a:lnTo>
                      <a:lnTo>
                        <a:pt x="151" y="23"/>
                      </a:lnTo>
                      <a:lnTo>
                        <a:pt x="154" y="33"/>
                      </a:lnTo>
                      <a:lnTo>
                        <a:pt x="155" y="41"/>
                      </a:lnTo>
                      <a:lnTo>
                        <a:pt x="153" y="48"/>
                      </a:lnTo>
                      <a:lnTo>
                        <a:pt x="149" y="52"/>
                      </a:lnTo>
                      <a:lnTo>
                        <a:pt x="145" y="57"/>
                      </a:lnTo>
                      <a:lnTo>
                        <a:pt x="138" y="61"/>
                      </a:lnTo>
                      <a:lnTo>
                        <a:pt x="132" y="59"/>
                      </a:lnTo>
                      <a:lnTo>
                        <a:pt x="127" y="56"/>
                      </a:lnTo>
                      <a:lnTo>
                        <a:pt x="123" y="52"/>
                      </a:lnTo>
                      <a:lnTo>
                        <a:pt x="118" y="50"/>
                      </a:lnTo>
                      <a:lnTo>
                        <a:pt x="118" y="46"/>
                      </a:lnTo>
                      <a:lnTo>
                        <a:pt x="122" y="42"/>
                      </a:lnTo>
                      <a:lnTo>
                        <a:pt x="126" y="40"/>
                      </a:lnTo>
                      <a:lnTo>
                        <a:pt x="130" y="40"/>
                      </a:lnTo>
                      <a:lnTo>
                        <a:pt x="137" y="51"/>
                      </a:lnTo>
                      <a:lnTo>
                        <a:pt x="144" y="48"/>
                      </a:lnTo>
                      <a:lnTo>
                        <a:pt x="147" y="44"/>
                      </a:lnTo>
                      <a:lnTo>
                        <a:pt x="147" y="39"/>
                      </a:lnTo>
                      <a:lnTo>
                        <a:pt x="146" y="32"/>
                      </a:lnTo>
                      <a:lnTo>
                        <a:pt x="145" y="28"/>
                      </a:lnTo>
                      <a:lnTo>
                        <a:pt x="142" y="25"/>
                      </a:lnTo>
                      <a:lnTo>
                        <a:pt x="141" y="21"/>
                      </a:lnTo>
                      <a:lnTo>
                        <a:pt x="140" y="20"/>
                      </a:lnTo>
                      <a:lnTo>
                        <a:pt x="137" y="17"/>
                      </a:lnTo>
                      <a:lnTo>
                        <a:pt x="132" y="14"/>
                      </a:lnTo>
                      <a:lnTo>
                        <a:pt x="127" y="12"/>
                      </a:lnTo>
                      <a:lnTo>
                        <a:pt x="123" y="11"/>
                      </a:lnTo>
                      <a:lnTo>
                        <a:pt x="118" y="11"/>
                      </a:lnTo>
                      <a:lnTo>
                        <a:pt x="114" y="11"/>
                      </a:lnTo>
                      <a:lnTo>
                        <a:pt x="108" y="12"/>
                      </a:lnTo>
                      <a:lnTo>
                        <a:pt x="103" y="13"/>
                      </a:lnTo>
                      <a:lnTo>
                        <a:pt x="93" y="18"/>
                      </a:lnTo>
                      <a:lnTo>
                        <a:pt x="86" y="26"/>
                      </a:lnTo>
                      <a:lnTo>
                        <a:pt x="83" y="36"/>
                      </a:lnTo>
                      <a:lnTo>
                        <a:pt x="80" y="47"/>
                      </a:lnTo>
                      <a:lnTo>
                        <a:pt x="83" y="58"/>
                      </a:lnTo>
                      <a:lnTo>
                        <a:pt x="87" y="70"/>
                      </a:lnTo>
                      <a:lnTo>
                        <a:pt x="93" y="80"/>
                      </a:lnTo>
                      <a:lnTo>
                        <a:pt x="99" y="90"/>
                      </a:lnTo>
                      <a:lnTo>
                        <a:pt x="107" y="101"/>
                      </a:lnTo>
                      <a:lnTo>
                        <a:pt x="114" y="110"/>
                      </a:lnTo>
                      <a:lnTo>
                        <a:pt x="122" y="119"/>
                      </a:lnTo>
                      <a:lnTo>
                        <a:pt x="130" y="127"/>
                      </a:lnTo>
                      <a:lnTo>
                        <a:pt x="136" y="134"/>
                      </a:lnTo>
                      <a:lnTo>
                        <a:pt x="138" y="142"/>
                      </a:lnTo>
                      <a:lnTo>
                        <a:pt x="138" y="150"/>
                      </a:lnTo>
                      <a:lnTo>
                        <a:pt x="136" y="157"/>
                      </a:lnTo>
                      <a:lnTo>
                        <a:pt x="133" y="163"/>
                      </a:lnTo>
                      <a:lnTo>
                        <a:pt x="130" y="169"/>
                      </a:lnTo>
                      <a:lnTo>
                        <a:pt x="125" y="175"/>
                      </a:lnTo>
                      <a:lnTo>
                        <a:pt x="119" y="179"/>
                      </a:lnTo>
                      <a:lnTo>
                        <a:pt x="115" y="181"/>
                      </a:lnTo>
                      <a:lnTo>
                        <a:pt x="109" y="184"/>
                      </a:lnTo>
                      <a:lnTo>
                        <a:pt x="104" y="185"/>
                      </a:lnTo>
                      <a:lnTo>
                        <a:pt x="99" y="184"/>
                      </a:lnTo>
                      <a:lnTo>
                        <a:pt x="94" y="184"/>
                      </a:lnTo>
                      <a:lnTo>
                        <a:pt x="89" y="181"/>
                      </a:lnTo>
                      <a:lnTo>
                        <a:pt x="85" y="180"/>
                      </a:lnTo>
                      <a:lnTo>
                        <a:pt x="80" y="178"/>
                      </a:lnTo>
                      <a:close/>
                    </a:path>
                  </a:pathLst>
                </a:custGeom>
                <a:solidFill>
                  <a:srgbClr val="33CC33"/>
                </a:solidFill>
                <a:ln w="9525">
                  <a:solidFill>
                    <a:srgbClr val="008000"/>
                  </a:solidFill>
                  <a:round/>
                  <a:headEnd/>
                  <a:tailEnd/>
                </a:ln>
              </p:spPr>
              <p:txBody>
                <a:bodyPr/>
                <a:lstStyle/>
                <a:p>
                  <a:endParaRPr lang="zh-CN" altLang="en-US"/>
                </a:p>
              </p:txBody>
            </p:sp>
            <p:sp>
              <p:nvSpPr>
                <p:cNvPr id="30874" name="未知">
                  <a:extLst>
                    <a:ext uri="{FF2B5EF4-FFF2-40B4-BE49-F238E27FC236}">
                      <a16:creationId xmlns:a16="http://schemas.microsoft.com/office/drawing/2014/main" id="{665278CF-AC6B-4881-86A1-A9F0387F63DC}"/>
                    </a:ext>
                  </a:extLst>
                </p:cNvPr>
                <p:cNvSpPr>
                  <a:spLocks/>
                </p:cNvSpPr>
                <p:nvPr/>
              </p:nvSpPr>
              <p:spPr bwMode="auto">
                <a:xfrm>
                  <a:off x="946" y="35"/>
                  <a:ext cx="10" cy="36"/>
                </a:xfrm>
                <a:custGeom>
                  <a:avLst/>
                  <a:gdLst>
                    <a:gd name="T0" fmla="*/ 1 w 19"/>
                    <a:gd name="T1" fmla="*/ 1 h 71"/>
                    <a:gd name="T2" fmla="*/ 1 w 19"/>
                    <a:gd name="T3" fmla="*/ 1 h 71"/>
                    <a:gd name="T4" fmla="*/ 1 w 19"/>
                    <a:gd name="T5" fmla="*/ 1 h 71"/>
                    <a:gd name="T6" fmla="*/ 1 w 19"/>
                    <a:gd name="T7" fmla="*/ 1 h 71"/>
                    <a:gd name="T8" fmla="*/ 0 w 19"/>
                    <a:gd name="T9" fmla="*/ 1 h 71"/>
                    <a:gd name="T10" fmla="*/ 0 w 19"/>
                    <a:gd name="T11" fmla="*/ 1 h 71"/>
                    <a:gd name="T12" fmla="*/ 1 w 19"/>
                    <a:gd name="T13" fmla="*/ 1 h 71"/>
                    <a:gd name="T14" fmla="*/ 1 w 19"/>
                    <a:gd name="T15" fmla="*/ 1 h 71"/>
                    <a:gd name="T16" fmla="*/ 1 w 19"/>
                    <a:gd name="T17" fmla="*/ 0 h 71"/>
                    <a:gd name="T18" fmla="*/ 1 w 19"/>
                    <a:gd name="T19" fmla="*/ 1 h 71"/>
                    <a:gd name="T20" fmla="*/ 1 w 19"/>
                    <a:gd name="T21" fmla="*/ 1 h 71"/>
                    <a:gd name="T22" fmla="*/ 1 w 19"/>
                    <a:gd name="T23" fmla="*/ 1 h 71"/>
                    <a:gd name="T24" fmla="*/ 1 w 19"/>
                    <a:gd name="T25" fmla="*/ 1 h 71"/>
                    <a:gd name="T26" fmla="*/ 1 w 19"/>
                    <a:gd name="T27" fmla="*/ 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71"/>
                    <a:gd name="T44" fmla="*/ 19 w 19"/>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71">
                      <a:moveTo>
                        <a:pt x="13" y="71"/>
                      </a:moveTo>
                      <a:lnTo>
                        <a:pt x="6" y="62"/>
                      </a:lnTo>
                      <a:lnTo>
                        <a:pt x="3" y="50"/>
                      </a:lnTo>
                      <a:lnTo>
                        <a:pt x="2" y="39"/>
                      </a:lnTo>
                      <a:lnTo>
                        <a:pt x="0" y="27"/>
                      </a:lnTo>
                      <a:lnTo>
                        <a:pt x="0" y="20"/>
                      </a:lnTo>
                      <a:lnTo>
                        <a:pt x="1" y="14"/>
                      </a:lnTo>
                      <a:lnTo>
                        <a:pt x="2" y="7"/>
                      </a:lnTo>
                      <a:lnTo>
                        <a:pt x="4" y="0"/>
                      </a:lnTo>
                      <a:lnTo>
                        <a:pt x="5" y="14"/>
                      </a:lnTo>
                      <a:lnTo>
                        <a:pt x="8" y="32"/>
                      </a:lnTo>
                      <a:lnTo>
                        <a:pt x="12" y="52"/>
                      </a:lnTo>
                      <a:lnTo>
                        <a:pt x="19" y="69"/>
                      </a:lnTo>
                      <a:lnTo>
                        <a:pt x="13" y="71"/>
                      </a:lnTo>
                      <a:close/>
                    </a:path>
                  </a:pathLst>
                </a:custGeom>
                <a:solidFill>
                  <a:srgbClr val="33CC33"/>
                </a:solidFill>
                <a:ln w="9525">
                  <a:solidFill>
                    <a:srgbClr val="008000"/>
                  </a:solidFill>
                  <a:round/>
                  <a:headEnd/>
                  <a:tailEnd/>
                </a:ln>
              </p:spPr>
              <p:txBody>
                <a:bodyPr/>
                <a:lstStyle/>
                <a:p>
                  <a:endParaRPr lang="zh-CN" altLang="en-US"/>
                </a:p>
              </p:txBody>
            </p:sp>
            <p:sp>
              <p:nvSpPr>
                <p:cNvPr id="30875" name="未知">
                  <a:extLst>
                    <a:ext uri="{FF2B5EF4-FFF2-40B4-BE49-F238E27FC236}">
                      <a16:creationId xmlns:a16="http://schemas.microsoft.com/office/drawing/2014/main" id="{66473185-775E-4340-87A4-CA33527236C1}"/>
                    </a:ext>
                  </a:extLst>
                </p:cNvPr>
                <p:cNvSpPr>
                  <a:spLocks/>
                </p:cNvSpPr>
                <p:nvPr/>
              </p:nvSpPr>
              <p:spPr bwMode="auto">
                <a:xfrm>
                  <a:off x="949" y="19"/>
                  <a:ext cx="6" cy="11"/>
                </a:xfrm>
                <a:custGeom>
                  <a:avLst/>
                  <a:gdLst>
                    <a:gd name="T0" fmla="*/ 0 w 12"/>
                    <a:gd name="T1" fmla="*/ 1 h 21"/>
                    <a:gd name="T2" fmla="*/ 1 w 12"/>
                    <a:gd name="T3" fmla="*/ 1 h 21"/>
                    <a:gd name="T4" fmla="*/ 1 w 12"/>
                    <a:gd name="T5" fmla="*/ 1 h 21"/>
                    <a:gd name="T6" fmla="*/ 1 w 12"/>
                    <a:gd name="T7" fmla="*/ 1 h 21"/>
                    <a:gd name="T8" fmla="*/ 1 w 12"/>
                    <a:gd name="T9" fmla="*/ 0 h 21"/>
                    <a:gd name="T10" fmla="*/ 1 w 12"/>
                    <a:gd name="T11" fmla="*/ 1 h 21"/>
                    <a:gd name="T12" fmla="*/ 1 w 12"/>
                    <a:gd name="T13" fmla="*/ 1 h 21"/>
                    <a:gd name="T14" fmla="*/ 1 w 12"/>
                    <a:gd name="T15" fmla="*/ 1 h 21"/>
                    <a:gd name="T16" fmla="*/ 0 w 12"/>
                    <a:gd name="T17" fmla="*/ 1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1"/>
                    <a:gd name="T29" fmla="*/ 12 w 12"/>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1">
                      <a:moveTo>
                        <a:pt x="0" y="21"/>
                      </a:moveTo>
                      <a:lnTo>
                        <a:pt x="4" y="17"/>
                      </a:lnTo>
                      <a:lnTo>
                        <a:pt x="6" y="10"/>
                      </a:lnTo>
                      <a:lnTo>
                        <a:pt x="8" y="4"/>
                      </a:lnTo>
                      <a:lnTo>
                        <a:pt x="12" y="0"/>
                      </a:lnTo>
                      <a:lnTo>
                        <a:pt x="12" y="5"/>
                      </a:lnTo>
                      <a:lnTo>
                        <a:pt x="10" y="12"/>
                      </a:lnTo>
                      <a:lnTo>
                        <a:pt x="5" y="19"/>
                      </a:lnTo>
                      <a:lnTo>
                        <a:pt x="0" y="21"/>
                      </a:lnTo>
                      <a:close/>
                    </a:path>
                  </a:pathLst>
                </a:custGeom>
                <a:solidFill>
                  <a:srgbClr val="33CC33"/>
                </a:solidFill>
                <a:ln w="9525">
                  <a:solidFill>
                    <a:srgbClr val="008000"/>
                  </a:solidFill>
                  <a:round/>
                  <a:headEnd/>
                  <a:tailEnd/>
                </a:ln>
              </p:spPr>
              <p:txBody>
                <a:bodyPr/>
                <a:lstStyle/>
                <a:p>
                  <a:endParaRPr lang="zh-CN" altLang="en-US"/>
                </a:p>
              </p:txBody>
            </p:sp>
            <p:sp>
              <p:nvSpPr>
                <p:cNvPr id="30876" name="未知">
                  <a:extLst>
                    <a:ext uri="{FF2B5EF4-FFF2-40B4-BE49-F238E27FC236}">
                      <a16:creationId xmlns:a16="http://schemas.microsoft.com/office/drawing/2014/main" id="{50D36238-4D66-4FED-BF45-505B2664D995}"/>
                    </a:ext>
                  </a:extLst>
                </p:cNvPr>
                <p:cNvSpPr>
                  <a:spLocks/>
                </p:cNvSpPr>
                <p:nvPr/>
              </p:nvSpPr>
              <p:spPr bwMode="auto">
                <a:xfrm>
                  <a:off x="919" y="90"/>
                  <a:ext cx="120" cy="136"/>
                </a:xfrm>
                <a:custGeom>
                  <a:avLst/>
                  <a:gdLst>
                    <a:gd name="T0" fmla="*/ 1 w 240"/>
                    <a:gd name="T1" fmla="*/ 1 h 272"/>
                    <a:gd name="T2" fmla="*/ 1 w 240"/>
                    <a:gd name="T3" fmla="*/ 1 h 272"/>
                    <a:gd name="T4" fmla="*/ 1 w 240"/>
                    <a:gd name="T5" fmla="*/ 1 h 272"/>
                    <a:gd name="T6" fmla="*/ 1 w 240"/>
                    <a:gd name="T7" fmla="*/ 1 h 272"/>
                    <a:gd name="T8" fmla="*/ 1 w 240"/>
                    <a:gd name="T9" fmla="*/ 1 h 272"/>
                    <a:gd name="T10" fmla="*/ 1 w 240"/>
                    <a:gd name="T11" fmla="*/ 1 h 272"/>
                    <a:gd name="T12" fmla="*/ 1 w 240"/>
                    <a:gd name="T13" fmla="*/ 1 h 272"/>
                    <a:gd name="T14" fmla="*/ 1 w 240"/>
                    <a:gd name="T15" fmla="*/ 1 h 272"/>
                    <a:gd name="T16" fmla="*/ 1 w 240"/>
                    <a:gd name="T17" fmla="*/ 1 h 272"/>
                    <a:gd name="T18" fmla="*/ 1 w 240"/>
                    <a:gd name="T19" fmla="*/ 1 h 272"/>
                    <a:gd name="T20" fmla="*/ 1 w 240"/>
                    <a:gd name="T21" fmla="*/ 1 h 272"/>
                    <a:gd name="T22" fmla="*/ 1 w 240"/>
                    <a:gd name="T23" fmla="*/ 1 h 272"/>
                    <a:gd name="T24" fmla="*/ 1 w 240"/>
                    <a:gd name="T25" fmla="*/ 1 h 272"/>
                    <a:gd name="T26" fmla="*/ 1 w 240"/>
                    <a:gd name="T27" fmla="*/ 1 h 272"/>
                    <a:gd name="T28" fmla="*/ 1 w 240"/>
                    <a:gd name="T29" fmla="*/ 1 h 272"/>
                    <a:gd name="T30" fmla="*/ 1 w 240"/>
                    <a:gd name="T31" fmla="*/ 1 h 272"/>
                    <a:gd name="T32" fmla="*/ 1 w 240"/>
                    <a:gd name="T33" fmla="*/ 1 h 272"/>
                    <a:gd name="T34" fmla="*/ 1 w 240"/>
                    <a:gd name="T35" fmla="*/ 1 h 272"/>
                    <a:gd name="T36" fmla="*/ 1 w 240"/>
                    <a:gd name="T37" fmla="*/ 1 h 272"/>
                    <a:gd name="T38" fmla="*/ 1 w 240"/>
                    <a:gd name="T39" fmla="*/ 1 h 272"/>
                    <a:gd name="T40" fmla="*/ 1 w 240"/>
                    <a:gd name="T41" fmla="*/ 1 h 272"/>
                    <a:gd name="T42" fmla="*/ 1 w 240"/>
                    <a:gd name="T43" fmla="*/ 1 h 272"/>
                    <a:gd name="T44" fmla="*/ 1 w 240"/>
                    <a:gd name="T45" fmla="*/ 1 h 272"/>
                    <a:gd name="T46" fmla="*/ 1 w 240"/>
                    <a:gd name="T47" fmla="*/ 1 h 272"/>
                    <a:gd name="T48" fmla="*/ 1 w 240"/>
                    <a:gd name="T49" fmla="*/ 1 h 272"/>
                    <a:gd name="T50" fmla="*/ 1 w 240"/>
                    <a:gd name="T51" fmla="*/ 1 h 272"/>
                    <a:gd name="T52" fmla="*/ 1 w 240"/>
                    <a:gd name="T53" fmla="*/ 1 h 272"/>
                    <a:gd name="T54" fmla="*/ 1 w 240"/>
                    <a:gd name="T55" fmla="*/ 1 h 272"/>
                    <a:gd name="T56" fmla="*/ 1 w 240"/>
                    <a:gd name="T57" fmla="*/ 2 h 272"/>
                    <a:gd name="T58" fmla="*/ 1 w 240"/>
                    <a:gd name="T59" fmla="*/ 2 h 272"/>
                    <a:gd name="T60" fmla="*/ 1 w 240"/>
                    <a:gd name="T61" fmla="*/ 1 h 272"/>
                    <a:gd name="T62" fmla="*/ 1 w 240"/>
                    <a:gd name="T63" fmla="*/ 1 h 272"/>
                    <a:gd name="T64" fmla="*/ 1 w 240"/>
                    <a:gd name="T65" fmla="*/ 1 h 272"/>
                    <a:gd name="T66" fmla="*/ 1 w 240"/>
                    <a:gd name="T67" fmla="*/ 1 h 272"/>
                    <a:gd name="T68" fmla="*/ 1 w 240"/>
                    <a:gd name="T69" fmla="*/ 1 h 272"/>
                    <a:gd name="T70" fmla="*/ 1 w 240"/>
                    <a:gd name="T71" fmla="*/ 1 h 272"/>
                    <a:gd name="T72" fmla="*/ 1 w 240"/>
                    <a:gd name="T73" fmla="*/ 1 h 272"/>
                    <a:gd name="T74" fmla="*/ 1 w 240"/>
                    <a:gd name="T75" fmla="*/ 1 h 272"/>
                    <a:gd name="T76" fmla="*/ 1 w 240"/>
                    <a:gd name="T77" fmla="*/ 1 h 272"/>
                    <a:gd name="T78" fmla="*/ 1 w 240"/>
                    <a:gd name="T79" fmla="*/ 1 h 272"/>
                    <a:gd name="T80" fmla="*/ 1 w 240"/>
                    <a:gd name="T81" fmla="*/ 1 h 272"/>
                    <a:gd name="T82" fmla="*/ 1 w 240"/>
                    <a:gd name="T83" fmla="*/ 1 h 272"/>
                    <a:gd name="T84" fmla="*/ 1 w 240"/>
                    <a:gd name="T85" fmla="*/ 1 h 272"/>
                    <a:gd name="T86" fmla="*/ 1 w 240"/>
                    <a:gd name="T87" fmla="*/ 1 h 272"/>
                    <a:gd name="T88" fmla="*/ 1 w 240"/>
                    <a:gd name="T89" fmla="*/ 1 h 272"/>
                    <a:gd name="T90" fmla="*/ 1 w 240"/>
                    <a:gd name="T91" fmla="*/ 1 h 272"/>
                    <a:gd name="T92" fmla="*/ 1 w 240"/>
                    <a:gd name="T93" fmla="*/ 1 h 272"/>
                    <a:gd name="T94" fmla="*/ 1 w 240"/>
                    <a:gd name="T95" fmla="*/ 1 h 272"/>
                    <a:gd name="T96" fmla="*/ 1 w 240"/>
                    <a:gd name="T97" fmla="*/ 1 h 272"/>
                    <a:gd name="T98" fmla="*/ 1 w 240"/>
                    <a:gd name="T99" fmla="*/ 1 h 272"/>
                    <a:gd name="T100" fmla="*/ 1 w 240"/>
                    <a:gd name="T101" fmla="*/ 1 h 272"/>
                    <a:gd name="T102" fmla="*/ 1 w 240"/>
                    <a:gd name="T103" fmla="*/ 1 h 272"/>
                    <a:gd name="T104" fmla="*/ 1 w 240"/>
                    <a:gd name="T105" fmla="*/ 1 h 272"/>
                    <a:gd name="T106" fmla="*/ 1 w 240"/>
                    <a:gd name="T107" fmla="*/ 1 h 272"/>
                    <a:gd name="T108" fmla="*/ 1 w 240"/>
                    <a:gd name="T109" fmla="*/ 1 h 272"/>
                    <a:gd name="T110" fmla="*/ 1 w 240"/>
                    <a:gd name="T111" fmla="*/ 1 h 2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272"/>
                    <a:gd name="T170" fmla="*/ 240 w 240"/>
                    <a:gd name="T171" fmla="*/ 272 h 2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272">
                      <a:moveTo>
                        <a:pt x="203" y="21"/>
                      </a:moveTo>
                      <a:lnTo>
                        <a:pt x="207" y="24"/>
                      </a:lnTo>
                      <a:lnTo>
                        <a:pt x="208" y="29"/>
                      </a:lnTo>
                      <a:lnTo>
                        <a:pt x="208" y="34"/>
                      </a:lnTo>
                      <a:lnTo>
                        <a:pt x="207" y="35"/>
                      </a:lnTo>
                      <a:lnTo>
                        <a:pt x="204" y="32"/>
                      </a:lnTo>
                      <a:lnTo>
                        <a:pt x="202" y="29"/>
                      </a:lnTo>
                      <a:lnTo>
                        <a:pt x="201" y="24"/>
                      </a:lnTo>
                      <a:lnTo>
                        <a:pt x="203" y="21"/>
                      </a:lnTo>
                      <a:lnTo>
                        <a:pt x="194" y="16"/>
                      </a:lnTo>
                      <a:lnTo>
                        <a:pt x="195" y="20"/>
                      </a:lnTo>
                      <a:lnTo>
                        <a:pt x="195" y="22"/>
                      </a:lnTo>
                      <a:lnTo>
                        <a:pt x="195" y="25"/>
                      </a:lnTo>
                      <a:lnTo>
                        <a:pt x="195" y="29"/>
                      </a:lnTo>
                      <a:lnTo>
                        <a:pt x="199" y="34"/>
                      </a:lnTo>
                      <a:lnTo>
                        <a:pt x="201" y="39"/>
                      </a:lnTo>
                      <a:lnTo>
                        <a:pt x="204" y="42"/>
                      </a:lnTo>
                      <a:lnTo>
                        <a:pt x="210" y="40"/>
                      </a:lnTo>
                      <a:lnTo>
                        <a:pt x="214" y="36"/>
                      </a:lnTo>
                      <a:lnTo>
                        <a:pt x="216" y="30"/>
                      </a:lnTo>
                      <a:lnTo>
                        <a:pt x="216" y="25"/>
                      </a:lnTo>
                      <a:lnTo>
                        <a:pt x="215" y="21"/>
                      </a:lnTo>
                      <a:lnTo>
                        <a:pt x="235" y="22"/>
                      </a:lnTo>
                      <a:lnTo>
                        <a:pt x="238" y="20"/>
                      </a:lnTo>
                      <a:lnTo>
                        <a:pt x="240" y="16"/>
                      </a:lnTo>
                      <a:lnTo>
                        <a:pt x="240" y="12"/>
                      </a:lnTo>
                      <a:lnTo>
                        <a:pt x="237" y="6"/>
                      </a:lnTo>
                      <a:lnTo>
                        <a:pt x="235" y="6"/>
                      </a:lnTo>
                      <a:lnTo>
                        <a:pt x="234" y="7"/>
                      </a:lnTo>
                      <a:lnTo>
                        <a:pt x="233" y="8"/>
                      </a:lnTo>
                      <a:lnTo>
                        <a:pt x="232" y="11"/>
                      </a:lnTo>
                      <a:lnTo>
                        <a:pt x="230" y="13"/>
                      </a:lnTo>
                      <a:lnTo>
                        <a:pt x="228" y="15"/>
                      </a:lnTo>
                      <a:lnTo>
                        <a:pt x="228" y="16"/>
                      </a:lnTo>
                      <a:lnTo>
                        <a:pt x="223" y="15"/>
                      </a:lnTo>
                      <a:lnTo>
                        <a:pt x="218" y="14"/>
                      </a:lnTo>
                      <a:lnTo>
                        <a:pt x="214" y="13"/>
                      </a:lnTo>
                      <a:lnTo>
                        <a:pt x="209" y="14"/>
                      </a:lnTo>
                      <a:lnTo>
                        <a:pt x="201" y="11"/>
                      </a:lnTo>
                      <a:lnTo>
                        <a:pt x="192" y="9"/>
                      </a:lnTo>
                      <a:lnTo>
                        <a:pt x="181" y="11"/>
                      </a:lnTo>
                      <a:lnTo>
                        <a:pt x="172" y="13"/>
                      </a:lnTo>
                      <a:lnTo>
                        <a:pt x="162" y="16"/>
                      </a:lnTo>
                      <a:lnTo>
                        <a:pt x="152" y="21"/>
                      </a:lnTo>
                      <a:lnTo>
                        <a:pt x="142" y="25"/>
                      </a:lnTo>
                      <a:lnTo>
                        <a:pt x="134" y="30"/>
                      </a:lnTo>
                      <a:lnTo>
                        <a:pt x="129" y="40"/>
                      </a:lnTo>
                      <a:lnTo>
                        <a:pt x="127" y="51"/>
                      </a:lnTo>
                      <a:lnTo>
                        <a:pt x="129" y="61"/>
                      </a:lnTo>
                      <a:lnTo>
                        <a:pt x="136" y="72"/>
                      </a:lnTo>
                      <a:lnTo>
                        <a:pt x="135" y="77"/>
                      </a:lnTo>
                      <a:lnTo>
                        <a:pt x="133" y="82"/>
                      </a:lnTo>
                      <a:lnTo>
                        <a:pt x="129" y="85"/>
                      </a:lnTo>
                      <a:lnTo>
                        <a:pt x="124" y="88"/>
                      </a:lnTo>
                      <a:lnTo>
                        <a:pt x="121" y="84"/>
                      </a:lnTo>
                      <a:lnTo>
                        <a:pt x="119" y="77"/>
                      </a:lnTo>
                      <a:lnTo>
                        <a:pt x="114" y="69"/>
                      </a:lnTo>
                      <a:lnTo>
                        <a:pt x="111" y="60"/>
                      </a:lnTo>
                      <a:lnTo>
                        <a:pt x="111" y="50"/>
                      </a:lnTo>
                      <a:lnTo>
                        <a:pt x="112" y="42"/>
                      </a:lnTo>
                      <a:lnTo>
                        <a:pt x="112" y="37"/>
                      </a:lnTo>
                      <a:lnTo>
                        <a:pt x="109" y="34"/>
                      </a:lnTo>
                      <a:lnTo>
                        <a:pt x="102" y="42"/>
                      </a:lnTo>
                      <a:lnTo>
                        <a:pt x="93" y="32"/>
                      </a:lnTo>
                      <a:lnTo>
                        <a:pt x="88" y="22"/>
                      </a:lnTo>
                      <a:lnTo>
                        <a:pt x="84" y="12"/>
                      </a:lnTo>
                      <a:lnTo>
                        <a:pt x="81" y="0"/>
                      </a:lnTo>
                      <a:lnTo>
                        <a:pt x="81" y="13"/>
                      </a:lnTo>
                      <a:lnTo>
                        <a:pt x="84" y="25"/>
                      </a:lnTo>
                      <a:lnTo>
                        <a:pt x="91" y="38"/>
                      </a:lnTo>
                      <a:lnTo>
                        <a:pt x="98" y="52"/>
                      </a:lnTo>
                      <a:lnTo>
                        <a:pt x="105" y="66"/>
                      </a:lnTo>
                      <a:lnTo>
                        <a:pt x="111" y="80"/>
                      </a:lnTo>
                      <a:lnTo>
                        <a:pt x="113" y="93"/>
                      </a:lnTo>
                      <a:lnTo>
                        <a:pt x="112" y="108"/>
                      </a:lnTo>
                      <a:lnTo>
                        <a:pt x="105" y="107"/>
                      </a:lnTo>
                      <a:lnTo>
                        <a:pt x="99" y="101"/>
                      </a:lnTo>
                      <a:lnTo>
                        <a:pt x="95" y="96"/>
                      </a:lnTo>
                      <a:lnTo>
                        <a:pt x="93" y="93"/>
                      </a:lnTo>
                      <a:lnTo>
                        <a:pt x="86" y="84"/>
                      </a:lnTo>
                      <a:lnTo>
                        <a:pt x="75" y="81"/>
                      </a:lnTo>
                      <a:lnTo>
                        <a:pt x="64" y="80"/>
                      </a:lnTo>
                      <a:lnTo>
                        <a:pt x="51" y="80"/>
                      </a:lnTo>
                      <a:lnTo>
                        <a:pt x="40" y="80"/>
                      </a:lnTo>
                      <a:lnTo>
                        <a:pt x="28" y="76"/>
                      </a:lnTo>
                      <a:lnTo>
                        <a:pt x="19" y="68"/>
                      </a:lnTo>
                      <a:lnTo>
                        <a:pt x="13" y="54"/>
                      </a:lnTo>
                      <a:lnTo>
                        <a:pt x="15" y="47"/>
                      </a:lnTo>
                      <a:lnTo>
                        <a:pt x="18" y="42"/>
                      </a:lnTo>
                      <a:lnTo>
                        <a:pt x="22" y="36"/>
                      </a:lnTo>
                      <a:lnTo>
                        <a:pt x="29" y="32"/>
                      </a:lnTo>
                      <a:lnTo>
                        <a:pt x="37" y="34"/>
                      </a:lnTo>
                      <a:lnTo>
                        <a:pt x="44" y="36"/>
                      </a:lnTo>
                      <a:lnTo>
                        <a:pt x="46" y="42"/>
                      </a:lnTo>
                      <a:lnTo>
                        <a:pt x="48" y="49"/>
                      </a:lnTo>
                      <a:lnTo>
                        <a:pt x="53" y="46"/>
                      </a:lnTo>
                      <a:lnTo>
                        <a:pt x="50" y="38"/>
                      </a:lnTo>
                      <a:lnTo>
                        <a:pt x="45" y="31"/>
                      </a:lnTo>
                      <a:lnTo>
                        <a:pt x="38" y="27"/>
                      </a:lnTo>
                      <a:lnTo>
                        <a:pt x="31" y="25"/>
                      </a:lnTo>
                      <a:lnTo>
                        <a:pt x="20" y="31"/>
                      </a:lnTo>
                      <a:lnTo>
                        <a:pt x="13" y="38"/>
                      </a:lnTo>
                      <a:lnTo>
                        <a:pt x="8" y="46"/>
                      </a:lnTo>
                      <a:lnTo>
                        <a:pt x="7" y="57"/>
                      </a:lnTo>
                      <a:lnTo>
                        <a:pt x="12" y="66"/>
                      </a:lnTo>
                      <a:lnTo>
                        <a:pt x="17" y="73"/>
                      </a:lnTo>
                      <a:lnTo>
                        <a:pt x="23" y="78"/>
                      </a:lnTo>
                      <a:lnTo>
                        <a:pt x="30" y="83"/>
                      </a:lnTo>
                      <a:lnTo>
                        <a:pt x="21" y="97"/>
                      </a:lnTo>
                      <a:lnTo>
                        <a:pt x="12" y="108"/>
                      </a:lnTo>
                      <a:lnTo>
                        <a:pt x="5" y="122"/>
                      </a:lnTo>
                      <a:lnTo>
                        <a:pt x="0" y="138"/>
                      </a:lnTo>
                      <a:lnTo>
                        <a:pt x="5" y="142"/>
                      </a:lnTo>
                      <a:lnTo>
                        <a:pt x="10" y="131"/>
                      </a:lnTo>
                      <a:lnTo>
                        <a:pt x="14" y="121"/>
                      </a:lnTo>
                      <a:lnTo>
                        <a:pt x="19" y="111"/>
                      </a:lnTo>
                      <a:lnTo>
                        <a:pt x="26" y="100"/>
                      </a:lnTo>
                      <a:lnTo>
                        <a:pt x="29" y="97"/>
                      </a:lnTo>
                      <a:lnTo>
                        <a:pt x="34" y="93"/>
                      </a:lnTo>
                      <a:lnTo>
                        <a:pt x="38" y="90"/>
                      </a:lnTo>
                      <a:lnTo>
                        <a:pt x="44" y="89"/>
                      </a:lnTo>
                      <a:lnTo>
                        <a:pt x="49" y="88"/>
                      </a:lnTo>
                      <a:lnTo>
                        <a:pt x="55" y="87"/>
                      </a:lnTo>
                      <a:lnTo>
                        <a:pt x="59" y="87"/>
                      </a:lnTo>
                      <a:lnTo>
                        <a:pt x="64" y="88"/>
                      </a:lnTo>
                      <a:lnTo>
                        <a:pt x="56" y="96"/>
                      </a:lnTo>
                      <a:lnTo>
                        <a:pt x="51" y="104"/>
                      </a:lnTo>
                      <a:lnTo>
                        <a:pt x="50" y="112"/>
                      </a:lnTo>
                      <a:lnTo>
                        <a:pt x="51" y="118"/>
                      </a:lnTo>
                      <a:lnTo>
                        <a:pt x="53" y="123"/>
                      </a:lnTo>
                      <a:lnTo>
                        <a:pt x="58" y="127"/>
                      </a:lnTo>
                      <a:lnTo>
                        <a:pt x="64" y="129"/>
                      </a:lnTo>
                      <a:lnTo>
                        <a:pt x="70" y="130"/>
                      </a:lnTo>
                      <a:lnTo>
                        <a:pt x="73" y="130"/>
                      </a:lnTo>
                      <a:lnTo>
                        <a:pt x="76" y="128"/>
                      </a:lnTo>
                      <a:lnTo>
                        <a:pt x="79" y="126"/>
                      </a:lnTo>
                      <a:lnTo>
                        <a:pt x="79" y="122"/>
                      </a:lnTo>
                      <a:lnTo>
                        <a:pt x="79" y="118"/>
                      </a:lnTo>
                      <a:lnTo>
                        <a:pt x="78" y="114"/>
                      </a:lnTo>
                      <a:lnTo>
                        <a:pt x="75" y="111"/>
                      </a:lnTo>
                      <a:lnTo>
                        <a:pt x="72" y="110"/>
                      </a:lnTo>
                      <a:lnTo>
                        <a:pt x="68" y="113"/>
                      </a:lnTo>
                      <a:lnTo>
                        <a:pt x="71" y="116"/>
                      </a:lnTo>
                      <a:lnTo>
                        <a:pt x="73" y="121"/>
                      </a:lnTo>
                      <a:lnTo>
                        <a:pt x="73" y="125"/>
                      </a:lnTo>
                      <a:lnTo>
                        <a:pt x="68" y="128"/>
                      </a:lnTo>
                      <a:lnTo>
                        <a:pt x="63" y="126"/>
                      </a:lnTo>
                      <a:lnTo>
                        <a:pt x="59" y="123"/>
                      </a:lnTo>
                      <a:lnTo>
                        <a:pt x="56" y="120"/>
                      </a:lnTo>
                      <a:lnTo>
                        <a:pt x="55" y="114"/>
                      </a:lnTo>
                      <a:lnTo>
                        <a:pt x="56" y="110"/>
                      </a:lnTo>
                      <a:lnTo>
                        <a:pt x="59" y="104"/>
                      </a:lnTo>
                      <a:lnTo>
                        <a:pt x="64" y="99"/>
                      </a:lnTo>
                      <a:lnTo>
                        <a:pt x="71" y="97"/>
                      </a:lnTo>
                      <a:lnTo>
                        <a:pt x="80" y="99"/>
                      </a:lnTo>
                      <a:lnTo>
                        <a:pt x="88" y="103"/>
                      </a:lnTo>
                      <a:lnTo>
                        <a:pt x="95" y="107"/>
                      </a:lnTo>
                      <a:lnTo>
                        <a:pt x="101" y="115"/>
                      </a:lnTo>
                      <a:lnTo>
                        <a:pt x="104" y="128"/>
                      </a:lnTo>
                      <a:lnTo>
                        <a:pt x="102" y="139"/>
                      </a:lnTo>
                      <a:lnTo>
                        <a:pt x="97" y="151"/>
                      </a:lnTo>
                      <a:lnTo>
                        <a:pt x="93" y="161"/>
                      </a:lnTo>
                      <a:lnTo>
                        <a:pt x="94" y="176"/>
                      </a:lnTo>
                      <a:lnTo>
                        <a:pt x="90" y="189"/>
                      </a:lnTo>
                      <a:lnTo>
                        <a:pt x="84" y="201"/>
                      </a:lnTo>
                      <a:lnTo>
                        <a:pt x="78" y="214"/>
                      </a:lnTo>
                      <a:lnTo>
                        <a:pt x="71" y="221"/>
                      </a:lnTo>
                      <a:lnTo>
                        <a:pt x="63" y="228"/>
                      </a:lnTo>
                      <a:lnTo>
                        <a:pt x="55" y="234"/>
                      </a:lnTo>
                      <a:lnTo>
                        <a:pt x="46" y="241"/>
                      </a:lnTo>
                      <a:lnTo>
                        <a:pt x="38" y="247"/>
                      </a:lnTo>
                      <a:lnTo>
                        <a:pt x="31" y="255"/>
                      </a:lnTo>
                      <a:lnTo>
                        <a:pt x="27" y="263"/>
                      </a:lnTo>
                      <a:lnTo>
                        <a:pt x="25" y="272"/>
                      </a:lnTo>
                      <a:lnTo>
                        <a:pt x="30" y="272"/>
                      </a:lnTo>
                      <a:lnTo>
                        <a:pt x="36" y="268"/>
                      </a:lnTo>
                      <a:lnTo>
                        <a:pt x="41" y="264"/>
                      </a:lnTo>
                      <a:lnTo>
                        <a:pt x="46" y="262"/>
                      </a:lnTo>
                      <a:lnTo>
                        <a:pt x="59" y="263"/>
                      </a:lnTo>
                      <a:lnTo>
                        <a:pt x="68" y="260"/>
                      </a:lnTo>
                      <a:lnTo>
                        <a:pt x="76" y="255"/>
                      </a:lnTo>
                      <a:lnTo>
                        <a:pt x="82" y="247"/>
                      </a:lnTo>
                      <a:lnTo>
                        <a:pt x="87" y="237"/>
                      </a:lnTo>
                      <a:lnTo>
                        <a:pt x="93" y="228"/>
                      </a:lnTo>
                      <a:lnTo>
                        <a:pt x="97" y="219"/>
                      </a:lnTo>
                      <a:lnTo>
                        <a:pt x="104" y="212"/>
                      </a:lnTo>
                      <a:lnTo>
                        <a:pt x="112" y="214"/>
                      </a:lnTo>
                      <a:lnTo>
                        <a:pt x="118" y="213"/>
                      </a:lnTo>
                      <a:lnTo>
                        <a:pt x="121" y="210"/>
                      </a:lnTo>
                      <a:lnTo>
                        <a:pt x="125" y="205"/>
                      </a:lnTo>
                      <a:lnTo>
                        <a:pt x="127" y="199"/>
                      </a:lnTo>
                      <a:lnTo>
                        <a:pt x="129" y="192"/>
                      </a:lnTo>
                      <a:lnTo>
                        <a:pt x="133" y="187"/>
                      </a:lnTo>
                      <a:lnTo>
                        <a:pt x="139" y="183"/>
                      </a:lnTo>
                      <a:lnTo>
                        <a:pt x="154" y="184"/>
                      </a:lnTo>
                      <a:lnTo>
                        <a:pt x="159" y="187"/>
                      </a:lnTo>
                      <a:lnTo>
                        <a:pt x="158" y="190"/>
                      </a:lnTo>
                      <a:lnTo>
                        <a:pt x="152" y="194"/>
                      </a:lnTo>
                      <a:lnTo>
                        <a:pt x="146" y="199"/>
                      </a:lnTo>
                      <a:lnTo>
                        <a:pt x="139" y="205"/>
                      </a:lnTo>
                      <a:lnTo>
                        <a:pt x="134" y="212"/>
                      </a:lnTo>
                      <a:lnTo>
                        <a:pt x="135" y="219"/>
                      </a:lnTo>
                      <a:lnTo>
                        <a:pt x="137" y="225"/>
                      </a:lnTo>
                      <a:lnTo>
                        <a:pt x="140" y="228"/>
                      </a:lnTo>
                      <a:lnTo>
                        <a:pt x="143" y="232"/>
                      </a:lnTo>
                      <a:lnTo>
                        <a:pt x="149" y="233"/>
                      </a:lnTo>
                      <a:lnTo>
                        <a:pt x="159" y="229"/>
                      </a:lnTo>
                      <a:lnTo>
                        <a:pt x="165" y="220"/>
                      </a:lnTo>
                      <a:lnTo>
                        <a:pt x="167" y="210"/>
                      </a:lnTo>
                      <a:lnTo>
                        <a:pt x="170" y="202"/>
                      </a:lnTo>
                      <a:lnTo>
                        <a:pt x="161" y="199"/>
                      </a:lnTo>
                      <a:lnTo>
                        <a:pt x="161" y="206"/>
                      </a:lnTo>
                      <a:lnTo>
                        <a:pt x="161" y="212"/>
                      </a:lnTo>
                      <a:lnTo>
                        <a:pt x="159" y="218"/>
                      </a:lnTo>
                      <a:lnTo>
                        <a:pt x="155" y="224"/>
                      </a:lnTo>
                      <a:lnTo>
                        <a:pt x="151" y="226"/>
                      </a:lnTo>
                      <a:lnTo>
                        <a:pt x="148" y="224"/>
                      </a:lnTo>
                      <a:lnTo>
                        <a:pt x="144" y="221"/>
                      </a:lnTo>
                      <a:lnTo>
                        <a:pt x="142" y="220"/>
                      </a:lnTo>
                      <a:lnTo>
                        <a:pt x="143" y="213"/>
                      </a:lnTo>
                      <a:lnTo>
                        <a:pt x="148" y="207"/>
                      </a:lnTo>
                      <a:lnTo>
                        <a:pt x="154" y="203"/>
                      </a:lnTo>
                      <a:lnTo>
                        <a:pt x="161" y="199"/>
                      </a:lnTo>
                      <a:lnTo>
                        <a:pt x="170" y="202"/>
                      </a:lnTo>
                      <a:lnTo>
                        <a:pt x="179" y="206"/>
                      </a:lnTo>
                      <a:lnTo>
                        <a:pt x="182" y="212"/>
                      </a:lnTo>
                      <a:lnTo>
                        <a:pt x="181" y="218"/>
                      </a:lnTo>
                      <a:lnTo>
                        <a:pt x="178" y="224"/>
                      </a:lnTo>
                      <a:lnTo>
                        <a:pt x="173" y="230"/>
                      </a:lnTo>
                      <a:lnTo>
                        <a:pt x="170" y="236"/>
                      </a:lnTo>
                      <a:lnTo>
                        <a:pt x="170" y="243"/>
                      </a:lnTo>
                      <a:lnTo>
                        <a:pt x="173" y="250"/>
                      </a:lnTo>
                      <a:lnTo>
                        <a:pt x="178" y="252"/>
                      </a:lnTo>
                      <a:lnTo>
                        <a:pt x="184" y="256"/>
                      </a:lnTo>
                      <a:lnTo>
                        <a:pt x="189" y="257"/>
                      </a:lnTo>
                      <a:lnTo>
                        <a:pt x="196" y="252"/>
                      </a:lnTo>
                      <a:lnTo>
                        <a:pt x="195" y="248"/>
                      </a:lnTo>
                      <a:lnTo>
                        <a:pt x="197" y="244"/>
                      </a:lnTo>
                      <a:lnTo>
                        <a:pt x="201" y="242"/>
                      </a:lnTo>
                      <a:lnTo>
                        <a:pt x="201" y="237"/>
                      </a:lnTo>
                      <a:lnTo>
                        <a:pt x="194" y="239"/>
                      </a:lnTo>
                      <a:lnTo>
                        <a:pt x="190" y="244"/>
                      </a:lnTo>
                      <a:lnTo>
                        <a:pt x="187" y="249"/>
                      </a:lnTo>
                      <a:lnTo>
                        <a:pt x="179" y="248"/>
                      </a:lnTo>
                      <a:lnTo>
                        <a:pt x="179" y="235"/>
                      </a:lnTo>
                      <a:lnTo>
                        <a:pt x="185" y="222"/>
                      </a:lnTo>
                      <a:lnTo>
                        <a:pt x="187" y="211"/>
                      </a:lnTo>
                      <a:lnTo>
                        <a:pt x="181" y="197"/>
                      </a:lnTo>
                      <a:lnTo>
                        <a:pt x="174" y="196"/>
                      </a:lnTo>
                      <a:lnTo>
                        <a:pt x="171" y="195"/>
                      </a:lnTo>
                      <a:lnTo>
                        <a:pt x="167" y="191"/>
                      </a:lnTo>
                      <a:lnTo>
                        <a:pt x="166" y="188"/>
                      </a:lnTo>
                      <a:lnTo>
                        <a:pt x="163" y="184"/>
                      </a:lnTo>
                      <a:lnTo>
                        <a:pt x="159" y="181"/>
                      </a:lnTo>
                      <a:lnTo>
                        <a:pt x="155" y="178"/>
                      </a:lnTo>
                      <a:lnTo>
                        <a:pt x="147" y="174"/>
                      </a:lnTo>
                      <a:lnTo>
                        <a:pt x="135" y="179"/>
                      </a:lnTo>
                      <a:lnTo>
                        <a:pt x="127" y="186"/>
                      </a:lnTo>
                      <a:lnTo>
                        <a:pt x="121" y="194"/>
                      </a:lnTo>
                      <a:lnTo>
                        <a:pt x="117" y="204"/>
                      </a:lnTo>
                      <a:lnTo>
                        <a:pt x="109" y="199"/>
                      </a:lnTo>
                      <a:lnTo>
                        <a:pt x="110" y="192"/>
                      </a:lnTo>
                      <a:lnTo>
                        <a:pt x="113" y="184"/>
                      </a:lnTo>
                      <a:lnTo>
                        <a:pt x="116" y="176"/>
                      </a:lnTo>
                      <a:lnTo>
                        <a:pt x="125" y="172"/>
                      </a:lnTo>
                      <a:lnTo>
                        <a:pt x="131" y="166"/>
                      </a:lnTo>
                      <a:lnTo>
                        <a:pt x="136" y="158"/>
                      </a:lnTo>
                      <a:lnTo>
                        <a:pt x="140" y="150"/>
                      </a:lnTo>
                      <a:lnTo>
                        <a:pt x="144" y="142"/>
                      </a:lnTo>
                      <a:lnTo>
                        <a:pt x="149" y="134"/>
                      </a:lnTo>
                      <a:lnTo>
                        <a:pt x="155" y="127"/>
                      </a:lnTo>
                      <a:lnTo>
                        <a:pt x="163" y="122"/>
                      </a:lnTo>
                      <a:lnTo>
                        <a:pt x="173" y="120"/>
                      </a:lnTo>
                      <a:lnTo>
                        <a:pt x="185" y="119"/>
                      </a:lnTo>
                      <a:lnTo>
                        <a:pt x="192" y="119"/>
                      </a:lnTo>
                      <a:lnTo>
                        <a:pt x="195" y="119"/>
                      </a:lnTo>
                      <a:lnTo>
                        <a:pt x="194" y="116"/>
                      </a:lnTo>
                      <a:lnTo>
                        <a:pt x="187" y="114"/>
                      </a:lnTo>
                      <a:lnTo>
                        <a:pt x="180" y="113"/>
                      </a:lnTo>
                      <a:lnTo>
                        <a:pt x="173" y="114"/>
                      </a:lnTo>
                      <a:lnTo>
                        <a:pt x="166" y="116"/>
                      </a:lnTo>
                      <a:lnTo>
                        <a:pt x="159" y="119"/>
                      </a:lnTo>
                      <a:lnTo>
                        <a:pt x="152" y="123"/>
                      </a:lnTo>
                      <a:lnTo>
                        <a:pt x="146" y="127"/>
                      </a:lnTo>
                      <a:lnTo>
                        <a:pt x="140" y="131"/>
                      </a:lnTo>
                      <a:lnTo>
                        <a:pt x="133" y="139"/>
                      </a:lnTo>
                      <a:lnTo>
                        <a:pt x="129" y="150"/>
                      </a:lnTo>
                      <a:lnTo>
                        <a:pt x="125" y="157"/>
                      </a:lnTo>
                      <a:lnTo>
                        <a:pt x="116" y="158"/>
                      </a:lnTo>
                      <a:lnTo>
                        <a:pt x="118" y="141"/>
                      </a:lnTo>
                      <a:lnTo>
                        <a:pt x="120" y="122"/>
                      </a:lnTo>
                      <a:lnTo>
                        <a:pt x="127" y="105"/>
                      </a:lnTo>
                      <a:lnTo>
                        <a:pt x="142" y="93"/>
                      </a:lnTo>
                      <a:lnTo>
                        <a:pt x="143" y="89"/>
                      </a:lnTo>
                      <a:lnTo>
                        <a:pt x="146" y="78"/>
                      </a:lnTo>
                      <a:lnTo>
                        <a:pt x="147" y="68"/>
                      </a:lnTo>
                      <a:lnTo>
                        <a:pt x="142" y="63"/>
                      </a:lnTo>
                      <a:lnTo>
                        <a:pt x="137" y="58"/>
                      </a:lnTo>
                      <a:lnTo>
                        <a:pt x="135" y="51"/>
                      </a:lnTo>
                      <a:lnTo>
                        <a:pt x="135" y="44"/>
                      </a:lnTo>
                      <a:lnTo>
                        <a:pt x="137" y="36"/>
                      </a:lnTo>
                      <a:lnTo>
                        <a:pt x="142" y="31"/>
                      </a:lnTo>
                      <a:lnTo>
                        <a:pt x="147" y="27"/>
                      </a:lnTo>
                      <a:lnTo>
                        <a:pt x="152" y="24"/>
                      </a:lnTo>
                      <a:lnTo>
                        <a:pt x="158" y="27"/>
                      </a:lnTo>
                      <a:lnTo>
                        <a:pt x="164" y="29"/>
                      </a:lnTo>
                      <a:lnTo>
                        <a:pt x="169" y="27"/>
                      </a:lnTo>
                      <a:lnTo>
                        <a:pt x="174" y="28"/>
                      </a:lnTo>
                      <a:lnTo>
                        <a:pt x="178" y="30"/>
                      </a:lnTo>
                      <a:lnTo>
                        <a:pt x="181" y="34"/>
                      </a:lnTo>
                      <a:lnTo>
                        <a:pt x="184" y="40"/>
                      </a:lnTo>
                      <a:lnTo>
                        <a:pt x="181" y="47"/>
                      </a:lnTo>
                      <a:lnTo>
                        <a:pt x="174" y="51"/>
                      </a:lnTo>
                      <a:lnTo>
                        <a:pt x="167" y="52"/>
                      </a:lnTo>
                      <a:lnTo>
                        <a:pt x="164" y="46"/>
                      </a:lnTo>
                      <a:lnTo>
                        <a:pt x="163" y="40"/>
                      </a:lnTo>
                      <a:lnTo>
                        <a:pt x="164" y="35"/>
                      </a:lnTo>
                      <a:lnTo>
                        <a:pt x="164" y="29"/>
                      </a:lnTo>
                      <a:lnTo>
                        <a:pt x="158" y="27"/>
                      </a:lnTo>
                      <a:lnTo>
                        <a:pt x="157" y="31"/>
                      </a:lnTo>
                      <a:lnTo>
                        <a:pt x="156" y="37"/>
                      </a:lnTo>
                      <a:lnTo>
                        <a:pt x="157" y="44"/>
                      </a:lnTo>
                      <a:lnTo>
                        <a:pt x="157" y="50"/>
                      </a:lnTo>
                      <a:lnTo>
                        <a:pt x="161" y="53"/>
                      </a:lnTo>
                      <a:lnTo>
                        <a:pt x="166" y="57"/>
                      </a:lnTo>
                      <a:lnTo>
                        <a:pt x="171" y="58"/>
                      </a:lnTo>
                      <a:lnTo>
                        <a:pt x="178" y="58"/>
                      </a:lnTo>
                      <a:lnTo>
                        <a:pt x="184" y="54"/>
                      </a:lnTo>
                      <a:lnTo>
                        <a:pt x="188" y="50"/>
                      </a:lnTo>
                      <a:lnTo>
                        <a:pt x="190" y="44"/>
                      </a:lnTo>
                      <a:lnTo>
                        <a:pt x="190" y="38"/>
                      </a:lnTo>
                      <a:lnTo>
                        <a:pt x="189" y="32"/>
                      </a:lnTo>
                      <a:lnTo>
                        <a:pt x="186" y="27"/>
                      </a:lnTo>
                      <a:lnTo>
                        <a:pt x="181" y="22"/>
                      </a:lnTo>
                      <a:lnTo>
                        <a:pt x="177" y="19"/>
                      </a:lnTo>
                      <a:lnTo>
                        <a:pt x="181" y="16"/>
                      </a:lnTo>
                      <a:lnTo>
                        <a:pt x="186" y="15"/>
                      </a:lnTo>
                      <a:lnTo>
                        <a:pt x="190" y="15"/>
                      </a:lnTo>
                      <a:lnTo>
                        <a:pt x="194" y="16"/>
                      </a:lnTo>
                      <a:lnTo>
                        <a:pt x="203" y="21"/>
                      </a:lnTo>
                      <a:close/>
                    </a:path>
                  </a:pathLst>
                </a:custGeom>
                <a:solidFill>
                  <a:srgbClr val="33CC33"/>
                </a:solidFill>
                <a:ln w="9525">
                  <a:solidFill>
                    <a:srgbClr val="008000"/>
                  </a:solidFill>
                  <a:round/>
                  <a:headEnd/>
                  <a:tailEnd/>
                </a:ln>
              </p:spPr>
              <p:txBody>
                <a:bodyPr/>
                <a:lstStyle/>
                <a:p>
                  <a:endParaRPr lang="zh-CN" altLang="en-US"/>
                </a:p>
              </p:txBody>
            </p:sp>
            <p:sp>
              <p:nvSpPr>
                <p:cNvPr id="30877" name="未知">
                  <a:extLst>
                    <a:ext uri="{FF2B5EF4-FFF2-40B4-BE49-F238E27FC236}">
                      <a16:creationId xmlns:a16="http://schemas.microsoft.com/office/drawing/2014/main" id="{12059C04-28C0-4EE9-AE69-DDFDF327FA64}"/>
                    </a:ext>
                  </a:extLst>
                </p:cNvPr>
                <p:cNvSpPr>
                  <a:spLocks/>
                </p:cNvSpPr>
                <p:nvPr/>
              </p:nvSpPr>
              <p:spPr bwMode="auto">
                <a:xfrm>
                  <a:off x="1199" y="64"/>
                  <a:ext cx="107" cy="66"/>
                </a:xfrm>
                <a:custGeom>
                  <a:avLst/>
                  <a:gdLst>
                    <a:gd name="T0" fmla="*/ 0 w 216"/>
                    <a:gd name="T1" fmla="*/ 0 h 134"/>
                    <a:gd name="T2" fmla="*/ 0 w 216"/>
                    <a:gd name="T3" fmla="*/ 0 h 134"/>
                    <a:gd name="T4" fmla="*/ 0 w 216"/>
                    <a:gd name="T5" fmla="*/ 0 h 134"/>
                    <a:gd name="T6" fmla="*/ 0 w 216"/>
                    <a:gd name="T7" fmla="*/ 0 h 134"/>
                    <a:gd name="T8" fmla="*/ 0 w 216"/>
                    <a:gd name="T9" fmla="*/ 0 h 134"/>
                    <a:gd name="T10" fmla="*/ 0 w 216"/>
                    <a:gd name="T11" fmla="*/ 0 h 134"/>
                    <a:gd name="T12" fmla="*/ 0 w 216"/>
                    <a:gd name="T13" fmla="*/ 0 h 134"/>
                    <a:gd name="T14" fmla="*/ 0 w 216"/>
                    <a:gd name="T15" fmla="*/ 0 h 134"/>
                    <a:gd name="T16" fmla="*/ 0 w 216"/>
                    <a:gd name="T17" fmla="*/ 0 h 134"/>
                    <a:gd name="T18" fmla="*/ 0 w 216"/>
                    <a:gd name="T19" fmla="*/ 0 h 134"/>
                    <a:gd name="T20" fmla="*/ 0 w 216"/>
                    <a:gd name="T21" fmla="*/ 0 h 134"/>
                    <a:gd name="T22" fmla="*/ 0 w 216"/>
                    <a:gd name="T23" fmla="*/ 0 h 134"/>
                    <a:gd name="T24" fmla="*/ 0 w 216"/>
                    <a:gd name="T25" fmla="*/ 0 h 134"/>
                    <a:gd name="T26" fmla="*/ 0 w 216"/>
                    <a:gd name="T27" fmla="*/ 0 h 134"/>
                    <a:gd name="T28" fmla="*/ 0 w 216"/>
                    <a:gd name="T29" fmla="*/ 0 h 134"/>
                    <a:gd name="T30" fmla="*/ 0 w 216"/>
                    <a:gd name="T31" fmla="*/ 0 h 134"/>
                    <a:gd name="T32" fmla="*/ 0 w 216"/>
                    <a:gd name="T33" fmla="*/ 0 h 134"/>
                    <a:gd name="T34" fmla="*/ 0 w 216"/>
                    <a:gd name="T35" fmla="*/ 0 h 134"/>
                    <a:gd name="T36" fmla="*/ 0 w 216"/>
                    <a:gd name="T37" fmla="*/ 0 h 134"/>
                    <a:gd name="T38" fmla="*/ 0 w 216"/>
                    <a:gd name="T39" fmla="*/ 0 h 134"/>
                    <a:gd name="T40" fmla="*/ 0 w 216"/>
                    <a:gd name="T41" fmla="*/ 0 h 134"/>
                    <a:gd name="T42" fmla="*/ 0 w 216"/>
                    <a:gd name="T43" fmla="*/ 0 h 134"/>
                    <a:gd name="T44" fmla="*/ 0 w 216"/>
                    <a:gd name="T45" fmla="*/ 0 h 134"/>
                    <a:gd name="T46" fmla="*/ 0 w 216"/>
                    <a:gd name="T47" fmla="*/ 0 h 134"/>
                    <a:gd name="T48" fmla="*/ 0 w 216"/>
                    <a:gd name="T49" fmla="*/ 0 h 134"/>
                    <a:gd name="T50" fmla="*/ 0 w 216"/>
                    <a:gd name="T51" fmla="*/ 0 h 134"/>
                    <a:gd name="T52" fmla="*/ 0 w 216"/>
                    <a:gd name="T53" fmla="*/ 0 h 134"/>
                    <a:gd name="T54" fmla="*/ 0 w 216"/>
                    <a:gd name="T55" fmla="*/ 0 h 134"/>
                    <a:gd name="T56" fmla="*/ 0 w 216"/>
                    <a:gd name="T57" fmla="*/ 0 h 134"/>
                    <a:gd name="T58" fmla="*/ 0 w 216"/>
                    <a:gd name="T59" fmla="*/ 0 h 134"/>
                    <a:gd name="T60" fmla="*/ 0 w 216"/>
                    <a:gd name="T61" fmla="*/ 0 h 134"/>
                    <a:gd name="T62" fmla="*/ 0 w 216"/>
                    <a:gd name="T63" fmla="*/ 0 h 134"/>
                    <a:gd name="T64" fmla="*/ 0 w 216"/>
                    <a:gd name="T65" fmla="*/ 0 h 134"/>
                    <a:gd name="T66" fmla="*/ 0 w 216"/>
                    <a:gd name="T67" fmla="*/ 0 h 134"/>
                    <a:gd name="T68" fmla="*/ 0 w 216"/>
                    <a:gd name="T69" fmla="*/ 0 h 134"/>
                    <a:gd name="T70" fmla="*/ 0 w 216"/>
                    <a:gd name="T71" fmla="*/ 0 h 134"/>
                    <a:gd name="T72" fmla="*/ 0 w 216"/>
                    <a:gd name="T73" fmla="*/ 0 h 134"/>
                    <a:gd name="T74" fmla="*/ 0 w 216"/>
                    <a:gd name="T75" fmla="*/ 0 h 134"/>
                    <a:gd name="T76" fmla="*/ 0 w 216"/>
                    <a:gd name="T77" fmla="*/ 0 h 134"/>
                    <a:gd name="T78" fmla="*/ 0 w 216"/>
                    <a:gd name="T79" fmla="*/ 0 h 134"/>
                    <a:gd name="T80" fmla="*/ 0 w 216"/>
                    <a:gd name="T81" fmla="*/ 0 h 134"/>
                    <a:gd name="T82" fmla="*/ 0 w 216"/>
                    <a:gd name="T83" fmla="*/ 0 h 134"/>
                    <a:gd name="T84" fmla="*/ 0 w 216"/>
                    <a:gd name="T85" fmla="*/ 0 h 134"/>
                    <a:gd name="T86" fmla="*/ 0 w 216"/>
                    <a:gd name="T87" fmla="*/ 0 h 134"/>
                    <a:gd name="T88" fmla="*/ 0 w 216"/>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6"/>
                    <a:gd name="T136" fmla="*/ 0 h 134"/>
                    <a:gd name="T137" fmla="*/ 216 w 216"/>
                    <a:gd name="T138" fmla="*/ 134 h 13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6" h="134">
                      <a:moveTo>
                        <a:pt x="189" y="134"/>
                      </a:moveTo>
                      <a:lnTo>
                        <a:pt x="180" y="133"/>
                      </a:lnTo>
                      <a:lnTo>
                        <a:pt x="173" y="129"/>
                      </a:lnTo>
                      <a:lnTo>
                        <a:pt x="168" y="125"/>
                      </a:lnTo>
                      <a:lnTo>
                        <a:pt x="163" y="119"/>
                      </a:lnTo>
                      <a:lnTo>
                        <a:pt x="161" y="111"/>
                      </a:lnTo>
                      <a:lnTo>
                        <a:pt x="163" y="104"/>
                      </a:lnTo>
                      <a:lnTo>
                        <a:pt x="166" y="98"/>
                      </a:lnTo>
                      <a:lnTo>
                        <a:pt x="169" y="92"/>
                      </a:lnTo>
                      <a:lnTo>
                        <a:pt x="175" y="91"/>
                      </a:lnTo>
                      <a:lnTo>
                        <a:pt x="181" y="89"/>
                      </a:lnTo>
                      <a:lnTo>
                        <a:pt x="184" y="90"/>
                      </a:lnTo>
                      <a:lnTo>
                        <a:pt x="188" y="93"/>
                      </a:lnTo>
                      <a:lnTo>
                        <a:pt x="190" y="99"/>
                      </a:lnTo>
                      <a:lnTo>
                        <a:pt x="189" y="105"/>
                      </a:lnTo>
                      <a:lnTo>
                        <a:pt x="187" y="110"/>
                      </a:lnTo>
                      <a:lnTo>
                        <a:pt x="183" y="113"/>
                      </a:lnTo>
                      <a:lnTo>
                        <a:pt x="171" y="111"/>
                      </a:lnTo>
                      <a:lnTo>
                        <a:pt x="171" y="115"/>
                      </a:lnTo>
                      <a:lnTo>
                        <a:pt x="173" y="119"/>
                      </a:lnTo>
                      <a:lnTo>
                        <a:pt x="176" y="122"/>
                      </a:lnTo>
                      <a:lnTo>
                        <a:pt x="180" y="125"/>
                      </a:lnTo>
                      <a:lnTo>
                        <a:pt x="187" y="126"/>
                      </a:lnTo>
                      <a:lnTo>
                        <a:pt x="193" y="122"/>
                      </a:lnTo>
                      <a:lnTo>
                        <a:pt x="197" y="118"/>
                      </a:lnTo>
                      <a:lnTo>
                        <a:pt x="202" y="113"/>
                      </a:lnTo>
                      <a:lnTo>
                        <a:pt x="205" y="103"/>
                      </a:lnTo>
                      <a:lnTo>
                        <a:pt x="204" y="93"/>
                      </a:lnTo>
                      <a:lnTo>
                        <a:pt x="199" y="84"/>
                      </a:lnTo>
                      <a:lnTo>
                        <a:pt x="195" y="75"/>
                      </a:lnTo>
                      <a:lnTo>
                        <a:pt x="193" y="70"/>
                      </a:lnTo>
                      <a:lnTo>
                        <a:pt x="188" y="68"/>
                      </a:lnTo>
                      <a:lnTo>
                        <a:pt x="184" y="66"/>
                      </a:lnTo>
                      <a:lnTo>
                        <a:pt x="179" y="64"/>
                      </a:lnTo>
                      <a:lnTo>
                        <a:pt x="174" y="64"/>
                      </a:lnTo>
                      <a:lnTo>
                        <a:pt x="168" y="64"/>
                      </a:lnTo>
                      <a:lnTo>
                        <a:pt x="164" y="64"/>
                      </a:lnTo>
                      <a:lnTo>
                        <a:pt x="159" y="64"/>
                      </a:lnTo>
                      <a:lnTo>
                        <a:pt x="146" y="72"/>
                      </a:lnTo>
                      <a:lnTo>
                        <a:pt x="136" y="81"/>
                      </a:lnTo>
                      <a:lnTo>
                        <a:pt x="127" y="91"/>
                      </a:lnTo>
                      <a:lnTo>
                        <a:pt x="118" y="102"/>
                      </a:lnTo>
                      <a:lnTo>
                        <a:pt x="108" y="111"/>
                      </a:lnTo>
                      <a:lnTo>
                        <a:pt x="97" y="118"/>
                      </a:lnTo>
                      <a:lnTo>
                        <a:pt x="83" y="120"/>
                      </a:lnTo>
                      <a:lnTo>
                        <a:pt x="66" y="118"/>
                      </a:lnTo>
                      <a:lnTo>
                        <a:pt x="59" y="113"/>
                      </a:lnTo>
                      <a:lnTo>
                        <a:pt x="55" y="106"/>
                      </a:lnTo>
                      <a:lnTo>
                        <a:pt x="52" y="99"/>
                      </a:lnTo>
                      <a:lnTo>
                        <a:pt x="49" y="92"/>
                      </a:lnTo>
                      <a:lnTo>
                        <a:pt x="51" y="84"/>
                      </a:lnTo>
                      <a:lnTo>
                        <a:pt x="57" y="77"/>
                      </a:lnTo>
                      <a:lnTo>
                        <a:pt x="61" y="70"/>
                      </a:lnTo>
                      <a:lnTo>
                        <a:pt x="60" y="62"/>
                      </a:lnTo>
                      <a:lnTo>
                        <a:pt x="57" y="59"/>
                      </a:lnTo>
                      <a:lnTo>
                        <a:pt x="52" y="57"/>
                      </a:lnTo>
                      <a:lnTo>
                        <a:pt x="47" y="55"/>
                      </a:lnTo>
                      <a:lnTo>
                        <a:pt x="43" y="55"/>
                      </a:lnTo>
                      <a:lnTo>
                        <a:pt x="37" y="64"/>
                      </a:lnTo>
                      <a:lnTo>
                        <a:pt x="31" y="70"/>
                      </a:lnTo>
                      <a:lnTo>
                        <a:pt x="23" y="75"/>
                      </a:lnTo>
                      <a:lnTo>
                        <a:pt x="12" y="73"/>
                      </a:lnTo>
                      <a:lnTo>
                        <a:pt x="6" y="69"/>
                      </a:lnTo>
                      <a:lnTo>
                        <a:pt x="2" y="61"/>
                      </a:lnTo>
                      <a:lnTo>
                        <a:pt x="0" y="53"/>
                      </a:lnTo>
                      <a:lnTo>
                        <a:pt x="1" y="45"/>
                      </a:lnTo>
                      <a:lnTo>
                        <a:pt x="6" y="32"/>
                      </a:lnTo>
                      <a:lnTo>
                        <a:pt x="13" y="23"/>
                      </a:lnTo>
                      <a:lnTo>
                        <a:pt x="20" y="15"/>
                      </a:lnTo>
                      <a:lnTo>
                        <a:pt x="29" y="11"/>
                      </a:lnTo>
                      <a:lnTo>
                        <a:pt x="39" y="6"/>
                      </a:lnTo>
                      <a:lnTo>
                        <a:pt x="50" y="4"/>
                      </a:lnTo>
                      <a:lnTo>
                        <a:pt x="62" y="1"/>
                      </a:lnTo>
                      <a:lnTo>
                        <a:pt x="75" y="0"/>
                      </a:lnTo>
                      <a:lnTo>
                        <a:pt x="90" y="1"/>
                      </a:lnTo>
                      <a:lnTo>
                        <a:pt x="107" y="4"/>
                      </a:lnTo>
                      <a:lnTo>
                        <a:pt x="125" y="9"/>
                      </a:lnTo>
                      <a:lnTo>
                        <a:pt x="143" y="15"/>
                      </a:lnTo>
                      <a:lnTo>
                        <a:pt x="160" y="24"/>
                      </a:lnTo>
                      <a:lnTo>
                        <a:pt x="176" y="35"/>
                      </a:lnTo>
                      <a:lnTo>
                        <a:pt x="190" y="46"/>
                      </a:lnTo>
                      <a:lnTo>
                        <a:pt x="201" y="59"/>
                      </a:lnTo>
                      <a:lnTo>
                        <a:pt x="206" y="67"/>
                      </a:lnTo>
                      <a:lnTo>
                        <a:pt x="212" y="77"/>
                      </a:lnTo>
                      <a:lnTo>
                        <a:pt x="216" y="89"/>
                      </a:lnTo>
                      <a:lnTo>
                        <a:pt x="216" y="102"/>
                      </a:lnTo>
                      <a:lnTo>
                        <a:pt x="213" y="112"/>
                      </a:lnTo>
                      <a:lnTo>
                        <a:pt x="207" y="121"/>
                      </a:lnTo>
                      <a:lnTo>
                        <a:pt x="199" y="129"/>
                      </a:lnTo>
                      <a:lnTo>
                        <a:pt x="189" y="134"/>
                      </a:lnTo>
                      <a:close/>
                    </a:path>
                  </a:pathLst>
                </a:custGeom>
                <a:solidFill>
                  <a:srgbClr val="33CC33"/>
                </a:solidFill>
                <a:ln w="9525">
                  <a:solidFill>
                    <a:srgbClr val="008000"/>
                  </a:solidFill>
                  <a:round/>
                  <a:headEnd/>
                  <a:tailEnd/>
                </a:ln>
              </p:spPr>
              <p:txBody>
                <a:bodyPr/>
                <a:lstStyle/>
                <a:p>
                  <a:endParaRPr lang="zh-CN" altLang="en-US"/>
                </a:p>
              </p:txBody>
            </p:sp>
            <p:sp>
              <p:nvSpPr>
                <p:cNvPr id="30878" name="未知">
                  <a:extLst>
                    <a:ext uri="{FF2B5EF4-FFF2-40B4-BE49-F238E27FC236}">
                      <a16:creationId xmlns:a16="http://schemas.microsoft.com/office/drawing/2014/main" id="{27592253-A6EB-464F-9005-40121E07A829}"/>
                    </a:ext>
                  </a:extLst>
                </p:cNvPr>
                <p:cNvSpPr>
                  <a:spLocks/>
                </p:cNvSpPr>
                <p:nvPr/>
              </p:nvSpPr>
              <p:spPr bwMode="auto">
                <a:xfrm>
                  <a:off x="1234" y="81"/>
                  <a:ext cx="45" cy="11"/>
                </a:xfrm>
                <a:custGeom>
                  <a:avLst/>
                  <a:gdLst>
                    <a:gd name="T0" fmla="*/ 1 w 89"/>
                    <a:gd name="T1" fmla="*/ 1 h 22"/>
                    <a:gd name="T2" fmla="*/ 0 w 89"/>
                    <a:gd name="T3" fmla="*/ 1 h 22"/>
                    <a:gd name="T4" fmla="*/ 0 w 89"/>
                    <a:gd name="T5" fmla="*/ 1 h 22"/>
                    <a:gd name="T6" fmla="*/ 1 w 89"/>
                    <a:gd name="T7" fmla="*/ 1 h 22"/>
                    <a:gd name="T8" fmla="*/ 1 w 89"/>
                    <a:gd name="T9" fmla="*/ 1 h 22"/>
                    <a:gd name="T10" fmla="*/ 1 w 89"/>
                    <a:gd name="T11" fmla="*/ 1 h 22"/>
                    <a:gd name="T12" fmla="*/ 1 w 89"/>
                    <a:gd name="T13" fmla="*/ 1 h 22"/>
                    <a:gd name="T14" fmla="*/ 1 w 89"/>
                    <a:gd name="T15" fmla="*/ 0 h 22"/>
                    <a:gd name="T16" fmla="*/ 1 w 89"/>
                    <a:gd name="T17" fmla="*/ 0 h 22"/>
                    <a:gd name="T18" fmla="*/ 1 w 89"/>
                    <a:gd name="T19" fmla="*/ 0 h 22"/>
                    <a:gd name="T20" fmla="*/ 1 w 89"/>
                    <a:gd name="T21" fmla="*/ 0 h 22"/>
                    <a:gd name="T22" fmla="*/ 1 w 89"/>
                    <a:gd name="T23" fmla="*/ 1 h 22"/>
                    <a:gd name="T24" fmla="*/ 1 w 89"/>
                    <a:gd name="T25" fmla="*/ 1 h 22"/>
                    <a:gd name="T26" fmla="*/ 1 w 89"/>
                    <a:gd name="T27" fmla="*/ 1 h 22"/>
                    <a:gd name="T28" fmla="*/ 1 w 89"/>
                    <a:gd name="T29" fmla="*/ 1 h 22"/>
                    <a:gd name="T30" fmla="*/ 1 w 89"/>
                    <a:gd name="T31" fmla="*/ 1 h 22"/>
                    <a:gd name="T32" fmla="*/ 1 w 89"/>
                    <a:gd name="T33" fmla="*/ 1 h 22"/>
                    <a:gd name="T34" fmla="*/ 1 w 89"/>
                    <a:gd name="T35" fmla="*/ 1 h 22"/>
                    <a:gd name="T36" fmla="*/ 1 w 89"/>
                    <a:gd name="T37" fmla="*/ 1 h 22"/>
                    <a:gd name="T38" fmla="*/ 1 w 89"/>
                    <a:gd name="T39" fmla="*/ 1 h 22"/>
                    <a:gd name="T40" fmla="*/ 1 w 89"/>
                    <a:gd name="T41" fmla="*/ 1 h 22"/>
                    <a:gd name="T42" fmla="*/ 1 w 89"/>
                    <a:gd name="T43" fmla="*/ 1 h 22"/>
                    <a:gd name="T44" fmla="*/ 1 w 89"/>
                    <a:gd name="T45" fmla="*/ 1 h 22"/>
                    <a:gd name="T46" fmla="*/ 1 w 89"/>
                    <a:gd name="T47" fmla="*/ 1 h 22"/>
                    <a:gd name="T48" fmla="*/ 1 w 89"/>
                    <a:gd name="T49" fmla="*/ 1 h 22"/>
                    <a:gd name="T50" fmla="*/ 1 w 89"/>
                    <a:gd name="T51" fmla="*/ 1 h 22"/>
                    <a:gd name="T52" fmla="*/ 1 w 89"/>
                    <a:gd name="T53" fmla="*/ 1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9"/>
                    <a:gd name="T82" fmla="*/ 0 h 22"/>
                    <a:gd name="T83" fmla="*/ 89 w 89"/>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9" h="22">
                      <a:moveTo>
                        <a:pt x="3" y="22"/>
                      </a:moveTo>
                      <a:lnTo>
                        <a:pt x="0" y="22"/>
                      </a:lnTo>
                      <a:lnTo>
                        <a:pt x="0" y="14"/>
                      </a:lnTo>
                      <a:lnTo>
                        <a:pt x="6" y="8"/>
                      </a:lnTo>
                      <a:lnTo>
                        <a:pt x="15" y="6"/>
                      </a:lnTo>
                      <a:lnTo>
                        <a:pt x="21" y="1"/>
                      </a:lnTo>
                      <a:lnTo>
                        <a:pt x="26" y="1"/>
                      </a:lnTo>
                      <a:lnTo>
                        <a:pt x="32" y="0"/>
                      </a:lnTo>
                      <a:lnTo>
                        <a:pt x="36" y="0"/>
                      </a:lnTo>
                      <a:lnTo>
                        <a:pt x="43" y="0"/>
                      </a:lnTo>
                      <a:lnTo>
                        <a:pt x="49" y="0"/>
                      </a:lnTo>
                      <a:lnTo>
                        <a:pt x="56" y="1"/>
                      </a:lnTo>
                      <a:lnTo>
                        <a:pt x="63" y="2"/>
                      </a:lnTo>
                      <a:lnTo>
                        <a:pt x="70" y="3"/>
                      </a:lnTo>
                      <a:lnTo>
                        <a:pt x="73" y="3"/>
                      </a:lnTo>
                      <a:lnTo>
                        <a:pt x="78" y="4"/>
                      </a:lnTo>
                      <a:lnTo>
                        <a:pt x="82" y="6"/>
                      </a:lnTo>
                      <a:lnTo>
                        <a:pt x="86" y="7"/>
                      </a:lnTo>
                      <a:lnTo>
                        <a:pt x="89" y="9"/>
                      </a:lnTo>
                      <a:lnTo>
                        <a:pt x="78" y="8"/>
                      </a:lnTo>
                      <a:lnTo>
                        <a:pt x="66" y="7"/>
                      </a:lnTo>
                      <a:lnTo>
                        <a:pt x="55" y="7"/>
                      </a:lnTo>
                      <a:lnTo>
                        <a:pt x="42" y="7"/>
                      </a:lnTo>
                      <a:lnTo>
                        <a:pt x="31" y="8"/>
                      </a:lnTo>
                      <a:lnTo>
                        <a:pt x="20" y="11"/>
                      </a:lnTo>
                      <a:lnTo>
                        <a:pt x="11" y="16"/>
                      </a:lnTo>
                      <a:lnTo>
                        <a:pt x="3" y="22"/>
                      </a:lnTo>
                      <a:close/>
                    </a:path>
                  </a:pathLst>
                </a:custGeom>
                <a:solidFill>
                  <a:srgbClr val="33CC33"/>
                </a:solidFill>
                <a:ln w="9525">
                  <a:solidFill>
                    <a:srgbClr val="008000"/>
                  </a:solidFill>
                  <a:round/>
                  <a:headEnd/>
                  <a:tailEnd/>
                </a:ln>
              </p:spPr>
              <p:txBody>
                <a:bodyPr/>
                <a:lstStyle/>
                <a:p>
                  <a:endParaRPr lang="zh-CN" altLang="en-US"/>
                </a:p>
              </p:txBody>
            </p:sp>
            <p:sp>
              <p:nvSpPr>
                <p:cNvPr id="30879" name="未知">
                  <a:extLst>
                    <a:ext uri="{FF2B5EF4-FFF2-40B4-BE49-F238E27FC236}">
                      <a16:creationId xmlns:a16="http://schemas.microsoft.com/office/drawing/2014/main" id="{5CE3D110-E9C8-495D-9326-3B1C184E7E00}"/>
                    </a:ext>
                  </a:extLst>
                </p:cNvPr>
                <p:cNvSpPr>
                  <a:spLocks/>
                </p:cNvSpPr>
                <p:nvPr/>
              </p:nvSpPr>
              <p:spPr bwMode="auto">
                <a:xfrm>
                  <a:off x="1234" y="196"/>
                  <a:ext cx="3" cy="8"/>
                </a:xfrm>
                <a:custGeom>
                  <a:avLst/>
                  <a:gdLst>
                    <a:gd name="T0" fmla="*/ 0 w 7"/>
                    <a:gd name="T1" fmla="*/ 1 h 15"/>
                    <a:gd name="T2" fmla="*/ 0 w 7"/>
                    <a:gd name="T3" fmla="*/ 1 h 15"/>
                    <a:gd name="T4" fmla="*/ 0 w 7"/>
                    <a:gd name="T5" fmla="*/ 1 h 15"/>
                    <a:gd name="T6" fmla="*/ 0 w 7"/>
                    <a:gd name="T7" fmla="*/ 1 h 15"/>
                    <a:gd name="T8" fmla="*/ 0 w 7"/>
                    <a:gd name="T9" fmla="*/ 0 h 15"/>
                    <a:gd name="T10" fmla="*/ 0 w 7"/>
                    <a:gd name="T11" fmla="*/ 0 h 15"/>
                    <a:gd name="T12" fmla="*/ 0 w 7"/>
                    <a:gd name="T13" fmla="*/ 1 h 15"/>
                    <a:gd name="T14" fmla="*/ 0 w 7"/>
                    <a:gd name="T15" fmla="*/ 1 h 15"/>
                    <a:gd name="T16" fmla="*/ 0 w 7"/>
                    <a:gd name="T17" fmla="*/ 1 h 15"/>
                    <a:gd name="T18" fmla="*/ 0 w 7"/>
                    <a:gd name="T19" fmla="*/ 1 h 15"/>
                    <a:gd name="T20" fmla="*/ 0 w 7"/>
                    <a:gd name="T21" fmla="*/ 1 h 15"/>
                    <a:gd name="T22" fmla="*/ 0 w 7"/>
                    <a:gd name="T23" fmla="*/ 1 h 15"/>
                    <a:gd name="T24" fmla="*/ 0 w 7"/>
                    <a:gd name="T25" fmla="*/ 1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15"/>
                    <a:gd name="T41" fmla="*/ 7 w 7"/>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15">
                      <a:moveTo>
                        <a:pt x="4" y="15"/>
                      </a:moveTo>
                      <a:lnTo>
                        <a:pt x="2" y="13"/>
                      </a:lnTo>
                      <a:lnTo>
                        <a:pt x="2" y="8"/>
                      </a:lnTo>
                      <a:lnTo>
                        <a:pt x="2" y="4"/>
                      </a:lnTo>
                      <a:lnTo>
                        <a:pt x="0" y="0"/>
                      </a:lnTo>
                      <a:lnTo>
                        <a:pt x="5" y="0"/>
                      </a:lnTo>
                      <a:lnTo>
                        <a:pt x="7" y="4"/>
                      </a:lnTo>
                      <a:lnTo>
                        <a:pt x="7" y="8"/>
                      </a:lnTo>
                      <a:lnTo>
                        <a:pt x="5" y="13"/>
                      </a:lnTo>
                      <a:lnTo>
                        <a:pt x="5" y="14"/>
                      </a:lnTo>
                      <a:lnTo>
                        <a:pt x="4" y="15"/>
                      </a:lnTo>
                      <a:close/>
                    </a:path>
                  </a:pathLst>
                </a:custGeom>
                <a:solidFill>
                  <a:srgbClr val="33CC33"/>
                </a:solidFill>
                <a:ln w="9525">
                  <a:solidFill>
                    <a:srgbClr val="008000"/>
                  </a:solidFill>
                  <a:round/>
                  <a:headEnd/>
                  <a:tailEnd/>
                </a:ln>
              </p:spPr>
              <p:txBody>
                <a:bodyPr/>
                <a:lstStyle/>
                <a:p>
                  <a:endParaRPr lang="zh-CN" altLang="en-US"/>
                </a:p>
              </p:txBody>
            </p:sp>
            <p:sp>
              <p:nvSpPr>
                <p:cNvPr id="30880" name="未知">
                  <a:extLst>
                    <a:ext uri="{FF2B5EF4-FFF2-40B4-BE49-F238E27FC236}">
                      <a16:creationId xmlns:a16="http://schemas.microsoft.com/office/drawing/2014/main" id="{502E03EF-5F60-40FD-9F61-7ED5912E98B0}"/>
                    </a:ext>
                  </a:extLst>
                </p:cNvPr>
                <p:cNvSpPr>
                  <a:spLocks/>
                </p:cNvSpPr>
                <p:nvPr/>
              </p:nvSpPr>
              <p:spPr bwMode="auto">
                <a:xfrm>
                  <a:off x="1144" y="174"/>
                  <a:ext cx="72" cy="93"/>
                </a:xfrm>
                <a:custGeom>
                  <a:avLst/>
                  <a:gdLst>
                    <a:gd name="T0" fmla="*/ 0 w 145"/>
                    <a:gd name="T1" fmla="*/ 0 h 187"/>
                    <a:gd name="T2" fmla="*/ 0 w 145"/>
                    <a:gd name="T3" fmla="*/ 0 h 187"/>
                    <a:gd name="T4" fmla="*/ 0 w 145"/>
                    <a:gd name="T5" fmla="*/ 0 h 187"/>
                    <a:gd name="T6" fmla="*/ 0 w 145"/>
                    <a:gd name="T7" fmla="*/ 0 h 187"/>
                    <a:gd name="T8" fmla="*/ 0 w 145"/>
                    <a:gd name="T9" fmla="*/ 0 h 187"/>
                    <a:gd name="T10" fmla="*/ 0 w 145"/>
                    <a:gd name="T11" fmla="*/ 0 h 187"/>
                    <a:gd name="T12" fmla="*/ 0 w 145"/>
                    <a:gd name="T13" fmla="*/ 0 h 187"/>
                    <a:gd name="T14" fmla="*/ 0 w 145"/>
                    <a:gd name="T15" fmla="*/ 0 h 187"/>
                    <a:gd name="T16" fmla="*/ 0 w 145"/>
                    <a:gd name="T17" fmla="*/ 0 h 187"/>
                    <a:gd name="T18" fmla="*/ 0 w 145"/>
                    <a:gd name="T19" fmla="*/ 0 h 187"/>
                    <a:gd name="T20" fmla="*/ 0 w 145"/>
                    <a:gd name="T21" fmla="*/ 0 h 187"/>
                    <a:gd name="T22" fmla="*/ 0 w 145"/>
                    <a:gd name="T23" fmla="*/ 0 h 187"/>
                    <a:gd name="T24" fmla="*/ 0 w 145"/>
                    <a:gd name="T25" fmla="*/ 0 h 187"/>
                    <a:gd name="T26" fmla="*/ 0 w 145"/>
                    <a:gd name="T27" fmla="*/ 0 h 187"/>
                    <a:gd name="T28" fmla="*/ 0 w 145"/>
                    <a:gd name="T29" fmla="*/ 0 h 187"/>
                    <a:gd name="T30" fmla="*/ 0 w 145"/>
                    <a:gd name="T31" fmla="*/ 0 h 187"/>
                    <a:gd name="T32" fmla="*/ 0 w 145"/>
                    <a:gd name="T33" fmla="*/ 0 h 187"/>
                    <a:gd name="T34" fmla="*/ 0 w 145"/>
                    <a:gd name="T35" fmla="*/ 0 h 187"/>
                    <a:gd name="T36" fmla="*/ 0 w 145"/>
                    <a:gd name="T37" fmla="*/ 0 h 187"/>
                    <a:gd name="T38" fmla="*/ 0 w 145"/>
                    <a:gd name="T39" fmla="*/ 0 h 187"/>
                    <a:gd name="T40" fmla="*/ 0 w 145"/>
                    <a:gd name="T41" fmla="*/ 0 h 187"/>
                    <a:gd name="T42" fmla="*/ 0 w 145"/>
                    <a:gd name="T43" fmla="*/ 0 h 187"/>
                    <a:gd name="T44" fmla="*/ 0 w 145"/>
                    <a:gd name="T45" fmla="*/ 0 h 187"/>
                    <a:gd name="T46" fmla="*/ 0 w 145"/>
                    <a:gd name="T47" fmla="*/ 0 h 187"/>
                    <a:gd name="T48" fmla="*/ 0 w 145"/>
                    <a:gd name="T49" fmla="*/ 0 h 187"/>
                    <a:gd name="T50" fmla="*/ 0 w 145"/>
                    <a:gd name="T51" fmla="*/ 0 h 187"/>
                    <a:gd name="T52" fmla="*/ 0 w 145"/>
                    <a:gd name="T53" fmla="*/ 0 h 187"/>
                    <a:gd name="T54" fmla="*/ 0 w 145"/>
                    <a:gd name="T55" fmla="*/ 0 h 187"/>
                    <a:gd name="T56" fmla="*/ 0 w 145"/>
                    <a:gd name="T57" fmla="*/ 0 h 187"/>
                    <a:gd name="T58" fmla="*/ 0 w 145"/>
                    <a:gd name="T59" fmla="*/ 0 h 187"/>
                    <a:gd name="T60" fmla="*/ 0 w 145"/>
                    <a:gd name="T61" fmla="*/ 0 h 187"/>
                    <a:gd name="T62" fmla="*/ 0 w 145"/>
                    <a:gd name="T63" fmla="*/ 0 h 187"/>
                    <a:gd name="T64" fmla="*/ 0 w 145"/>
                    <a:gd name="T65" fmla="*/ 0 h 187"/>
                    <a:gd name="T66" fmla="*/ 0 w 145"/>
                    <a:gd name="T67" fmla="*/ 0 h 187"/>
                    <a:gd name="T68" fmla="*/ 0 w 145"/>
                    <a:gd name="T69" fmla="*/ 0 h 187"/>
                    <a:gd name="T70" fmla="*/ 0 w 145"/>
                    <a:gd name="T71" fmla="*/ 0 h 187"/>
                    <a:gd name="T72" fmla="*/ 0 w 145"/>
                    <a:gd name="T73" fmla="*/ 0 h 187"/>
                    <a:gd name="T74" fmla="*/ 0 w 145"/>
                    <a:gd name="T75" fmla="*/ 0 h 187"/>
                    <a:gd name="T76" fmla="*/ 0 w 145"/>
                    <a:gd name="T77" fmla="*/ 0 h 187"/>
                    <a:gd name="T78" fmla="*/ 0 w 145"/>
                    <a:gd name="T79" fmla="*/ 0 h 187"/>
                    <a:gd name="T80" fmla="*/ 0 w 145"/>
                    <a:gd name="T81" fmla="*/ 0 h 187"/>
                    <a:gd name="T82" fmla="*/ 0 w 145"/>
                    <a:gd name="T83" fmla="*/ 0 h 187"/>
                    <a:gd name="T84" fmla="*/ 0 w 145"/>
                    <a:gd name="T85" fmla="*/ 0 h 187"/>
                    <a:gd name="T86" fmla="*/ 0 w 145"/>
                    <a:gd name="T87" fmla="*/ 0 h 187"/>
                    <a:gd name="T88" fmla="*/ 0 w 145"/>
                    <a:gd name="T89" fmla="*/ 0 h 187"/>
                    <a:gd name="T90" fmla="*/ 0 w 145"/>
                    <a:gd name="T91" fmla="*/ 0 h 187"/>
                    <a:gd name="T92" fmla="*/ 0 w 145"/>
                    <a:gd name="T93" fmla="*/ 0 h 187"/>
                    <a:gd name="T94" fmla="*/ 0 w 145"/>
                    <a:gd name="T95" fmla="*/ 0 h 1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
                    <a:gd name="T145" fmla="*/ 0 h 187"/>
                    <a:gd name="T146" fmla="*/ 145 w 145"/>
                    <a:gd name="T147" fmla="*/ 187 h 1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 h="187">
                      <a:moveTo>
                        <a:pt x="86" y="180"/>
                      </a:moveTo>
                      <a:lnTo>
                        <a:pt x="76" y="183"/>
                      </a:lnTo>
                      <a:lnTo>
                        <a:pt x="65" y="186"/>
                      </a:lnTo>
                      <a:lnTo>
                        <a:pt x="58" y="187"/>
                      </a:lnTo>
                      <a:lnTo>
                        <a:pt x="55" y="187"/>
                      </a:lnTo>
                      <a:lnTo>
                        <a:pt x="45" y="186"/>
                      </a:lnTo>
                      <a:lnTo>
                        <a:pt x="35" y="181"/>
                      </a:lnTo>
                      <a:lnTo>
                        <a:pt x="27" y="174"/>
                      </a:lnTo>
                      <a:lnTo>
                        <a:pt x="23" y="166"/>
                      </a:lnTo>
                      <a:lnTo>
                        <a:pt x="19" y="156"/>
                      </a:lnTo>
                      <a:lnTo>
                        <a:pt x="19" y="148"/>
                      </a:lnTo>
                      <a:lnTo>
                        <a:pt x="24" y="141"/>
                      </a:lnTo>
                      <a:lnTo>
                        <a:pt x="30" y="136"/>
                      </a:lnTo>
                      <a:lnTo>
                        <a:pt x="35" y="135"/>
                      </a:lnTo>
                      <a:lnTo>
                        <a:pt x="42" y="135"/>
                      </a:lnTo>
                      <a:lnTo>
                        <a:pt x="46" y="137"/>
                      </a:lnTo>
                      <a:lnTo>
                        <a:pt x="48" y="138"/>
                      </a:lnTo>
                      <a:lnTo>
                        <a:pt x="48" y="144"/>
                      </a:lnTo>
                      <a:lnTo>
                        <a:pt x="47" y="150"/>
                      </a:lnTo>
                      <a:lnTo>
                        <a:pt x="43" y="153"/>
                      </a:lnTo>
                      <a:lnTo>
                        <a:pt x="39" y="156"/>
                      </a:lnTo>
                      <a:lnTo>
                        <a:pt x="31" y="156"/>
                      </a:lnTo>
                      <a:lnTo>
                        <a:pt x="30" y="163"/>
                      </a:lnTo>
                      <a:lnTo>
                        <a:pt x="32" y="168"/>
                      </a:lnTo>
                      <a:lnTo>
                        <a:pt x="38" y="173"/>
                      </a:lnTo>
                      <a:lnTo>
                        <a:pt x="45" y="176"/>
                      </a:lnTo>
                      <a:lnTo>
                        <a:pt x="52" y="177"/>
                      </a:lnTo>
                      <a:lnTo>
                        <a:pt x="57" y="179"/>
                      </a:lnTo>
                      <a:lnTo>
                        <a:pt x="62" y="179"/>
                      </a:lnTo>
                      <a:lnTo>
                        <a:pt x="63" y="179"/>
                      </a:lnTo>
                      <a:lnTo>
                        <a:pt x="70" y="175"/>
                      </a:lnTo>
                      <a:lnTo>
                        <a:pt x="78" y="171"/>
                      </a:lnTo>
                      <a:lnTo>
                        <a:pt x="86" y="165"/>
                      </a:lnTo>
                      <a:lnTo>
                        <a:pt x="91" y="157"/>
                      </a:lnTo>
                      <a:lnTo>
                        <a:pt x="93" y="149"/>
                      </a:lnTo>
                      <a:lnTo>
                        <a:pt x="96" y="142"/>
                      </a:lnTo>
                      <a:lnTo>
                        <a:pt x="98" y="134"/>
                      </a:lnTo>
                      <a:lnTo>
                        <a:pt x="96" y="126"/>
                      </a:lnTo>
                      <a:lnTo>
                        <a:pt x="92" y="118"/>
                      </a:lnTo>
                      <a:lnTo>
                        <a:pt x="85" y="111"/>
                      </a:lnTo>
                      <a:lnTo>
                        <a:pt x="78" y="107"/>
                      </a:lnTo>
                      <a:lnTo>
                        <a:pt x="70" y="105"/>
                      </a:lnTo>
                      <a:lnTo>
                        <a:pt x="61" y="103"/>
                      </a:lnTo>
                      <a:lnTo>
                        <a:pt x="52" y="101"/>
                      </a:lnTo>
                      <a:lnTo>
                        <a:pt x="41" y="100"/>
                      </a:lnTo>
                      <a:lnTo>
                        <a:pt x="30" y="98"/>
                      </a:lnTo>
                      <a:lnTo>
                        <a:pt x="27" y="98"/>
                      </a:lnTo>
                      <a:lnTo>
                        <a:pt x="23" y="97"/>
                      </a:lnTo>
                      <a:lnTo>
                        <a:pt x="17" y="93"/>
                      </a:lnTo>
                      <a:lnTo>
                        <a:pt x="11" y="89"/>
                      </a:lnTo>
                      <a:lnTo>
                        <a:pt x="4" y="84"/>
                      </a:lnTo>
                      <a:lnTo>
                        <a:pt x="1" y="74"/>
                      </a:lnTo>
                      <a:lnTo>
                        <a:pt x="0" y="63"/>
                      </a:lnTo>
                      <a:lnTo>
                        <a:pt x="1" y="53"/>
                      </a:lnTo>
                      <a:lnTo>
                        <a:pt x="5" y="42"/>
                      </a:lnTo>
                      <a:lnTo>
                        <a:pt x="11" y="39"/>
                      </a:lnTo>
                      <a:lnTo>
                        <a:pt x="16" y="36"/>
                      </a:lnTo>
                      <a:lnTo>
                        <a:pt x="20" y="34"/>
                      </a:lnTo>
                      <a:lnTo>
                        <a:pt x="25" y="31"/>
                      </a:lnTo>
                      <a:lnTo>
                        <a:pt x="24" y="32"/>
                      </a:lnTo>
                      <a:lnTo>
                        <a:pt x="32" y="32"/>
                      </a:lnTo>
                      <a:lnTo>
                        <a:pt x="41" y="34"/>
                      </a:lnTo>
                      <a:lnTo>
                        <a:pt x="49" y="37"/>
                      </a:lnTo>
                      <a:lnTo>
                        <a:pt x="56" y="42"/>
                      </a:lnTo>
                      <a:lnTo>
                        <a:pt x="60" y="47"/>
                      </a:lnTo>
                      <a:lnTo>
                        <a:pt x="63" y="53"/>
                      </a:lnTo>
                      <a:lnTo>
                        <a:pt x="69" y="57"/>
                      </a:lnTo>
                      <a:lnTo>
                        <a:pt x="75" y="58"/>
                      </a:lnTo>
                      <a:lnTo>
                        <a:pt x="79" y="58"/>
                      </a:lnTo>
                      <a:lnTo>
                        <a:pt x="83" y="53"/>
                      </a:lnTo>
                      <a:lnTo>
                        <a:pt x="87" y="49"/>
                      </a:lnTo>
                      <a:lnTo>
                        <a:pt x="91" y="44"/>
                      </a:lnTo>
                      <a:lnTo>
                        <a:pt x="87" y="35"/>
                      </a:lnTo>
                      <a:lnTo>
                        <a:pt x="78" y="28"/>
                      </a:lnTo>
                      <a:lnTo>
                        <a:pt x="71" y="22"/>
                      </a:lnTo>
                      <a:lnTo>
                        <a:pt x="75" y="11"/>
                      </a:lnTo>
                      <a:lnTo>
                        <a:pt x="79" y="6"/>
                      </a:lnTo>
                      <a:lnTo>
                        <a:pt x="85" y="4"/>
                      </a:lnTo>
                      <a:lnTo>
                        <a:pt x="91" y="2"/>
                      </a:lnTo>
                      <a:lnTo>
                        <a:pt x="96" y="0"/>
                      </a:lnTo>
                      <a:lnTo>
                        <a:pt x="105" y="2"/>
                      </a:lnTo>
                      <a:lnTo>
                        <a:pt x="111" y="7"/>
                      </a:lnTo>
                      <a:lnTo>
                        <a:pt x="118" y="12"/>
                      </a:lnTo>
                      <a:lnTo>
                        <a:pt x="125" y="19"/>
                      </a:lnTo>
                      <a:lnTo>
                        <a:pt x="131" y="25"/>
                      </a:lnTo>
                      <a:lnTo>
                        <a:pt x="136" y="34"/>
                      </a:lnTo>
                      <a:lnTo>
                        <a:pt x="140" y="42"/>
                      </a:lnTo>
                      <a:lnTo>
                        <a:pt x="144" y="50"/>
                      </a:lnTo>
                      <a:lnTo>
                        <a:pt x="145" y="69"/>
                      </a:lnTo>
                      <a:lnTo>
                        <a:pt x="144" y="89"/>
                      </a:lnTo>
                      <a:lnTo>
                        <a:pt x="139" y="108"/>
                      </a:lnTo>
                      <a:lnTo>
                        <a:pt x="133" y="127"/>
                      </a:lnTo>
                      <a:lnTo>
                        <a:pt x="124" y="143"/>
                      </a:lnTo>
                      <a:lnTo>
                        <a:pt x="114" y="158"/>
                      </a:lnTo>
                      <a:lnTo>
                        <a:pt x="100" y="171"/>
                      </a:lnTo>
                      <a:lnTo>
                        <a:pt x="86" y="180"/>
                      </a:lnTo>
                      <a:close/>
                    </a:path>
                  </a:pathLst>
                </a:custGeom>
                <a:solidFill>
                  <a:srgbClr val="33CC33"/>
                </a:solidFill>
                <a:ln w="9525">
                  <a:solidFill>
                    <a:srgbClr val="008000"/>
                  </a:solidFill>
                  <a:round/>
                  <a:headEnd/>
                  <a:tailEnd/>
                </a:ln>
              </p:spPr>
              <p:txBody>
                <a:bodyPr/>
                <a:lstStyle/>
                <a:p>
                  <a:endParaRPr lang="zh-CN" altLang="en-US"/>
                </a:p>
              </p:txBody>
            </p:sp>
            <p:sp>
              <p:nvSpPr>
                <p:cNvPr id="30881" name="未知">
                  <a:extLst>
                    <a:ext uri="{FF2B5EF4-FFF2-40B4-BE49-F238E27FC236}">
                      <a16:creationId xmlns:a16="http://schemas.microsoft.com/office/drawing/2014/main" id="{554CDD32-B0C9-4E8D-9FAA-2844E2B3B602}"/>
                    </a:ext>
                  </a:extLst>
                </p:cNvPr>
                <p:cNvSpPr>
                  <a:spLocks/>
                </p:cNvSpPr>
                <p:nvPr/>
              </p:nvSpPr>
              <p:spPr bwMode="auto">
                <a:xfrm>
                  <a:off x="1188" y="201"/>
                  <a:ext cx="15" cy="40"/>
                </a:xfrm>
                <a:custGeom>
                  <a:avLst/>
                  <a:gdLst>
                    <a:gd name="T0" fmla="*/ 1 w 30"/>
                    <a:gd name="T1" fmla="*/ 0 h 81"/>
                    <a:gd name="T2" fmla="*/ 1 w 30"/>
                    <a:gd name="T3" fmla="*/ 0 h 81"/>
                    <a:gd name="T4" fmla="*/ 1 w 30"/>
                    <a:gd name="T5" fmla="*/ 0 h 81"/>
                    <a:gd name="T6" fmla="*/ 1 w 30"/>
                    <a:gd name="T7" fmla="*/ 0 h 81"/>
                    <a:gd name="T8" fmla="*/ 0 w 30"/>
                    <a:gd name="T9" fmla="*/ 0 h 81"/>
                    <a:gd name="T10" fmla="*/ 1 w 30"/>
                    <a:gd name="T11" fmla="*/ 0 h 81"/>
                    <a:gd name="T12" fmla="*/ 1 w 30"/>
                    <a:gd name="T13" fmla="*/ 0 h 81"/>
                    <a:gd name="T14" fmla="*/ 1 w 30"/>
                    <a:gd name="T15" fmla="*/ 0 h 81"/>
                    <a:gd name="T16" fmla="*/ 1 w 30"/>
                    <a:gd name="T17" fmla="*/ 0 h 81"/>
                    <a:gd name="T18" fmla="*/ 1 w 30"/>
                    <a:gd name="T19" fmla="*/ 0 h 81"/>
                    <a:gd name="T20" fmla="*/ 1 w 30"/>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81"/>
                    <a:gd name="T35" fmla="*/ 30 w 30"/>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81">
                      <a:moveTo>
                        <a:pt x="26" y="81"/>
                      </a:moveTo>
                      <a:lnTo>
                        <a:pt x="26" y="60"/>
                      </a:lnTo>
                      <a:lnTo>
                        <a:pt x="20" y="39"/>
                      </a:lnTo>
                      <a:lnTo>
                        <a:pt x="12" y="21"/>
                      </a:lnTo>
                      <a:lnTo>
                        <a:pt x="0" y="6"/>
                      </a:lnTo>
                      <a:lnTo>
                        <a:pt x="6" y="0"/>
                      </a:lnTo>
                      <a:lnTo>
                        <a:pt x="18" y="8"/>
                      </a:lnTo>
                      <a:lnTo>
                        <a:pt x="23" y="22"/>
                      </a:lnTo>
                      <a:lnTo>
                        <a:pt x="28" y="38"/>
                      </a:lnTo>
                      <a:lnTo>
                        <a:pt x="30" y="54"/>
                      </a:lnTo>
                      <a:lnTo>
                        <a:pt x="26" y="81"/>
                      </a:lnTo>
                      <a:close/>
                    </a:path>
                  </a:pathLst>
                </a:custGeom>
                <a:solidFill>
                  <a:srgbClr val="33CC33"/>
                </a:solidFill>
                <a:ln w="9525">
                  <a:solidFill>
                    <a:srgbClr val="008000"/>
                  </a:solidFill>
                  <a:round/>
                  <a:headEnd/>
                  <a:tailEnd/>
                </a:ln>
              </p:spPr>
              <p:txBody>
                <a:bodyPr/>
                <a:lstStyle/>
                <a:p>
                  <a:endParaRPr lang="zh-CN" altLang="en-US"/>
                </a:p>
              </p:txBody>
            </p:sp>
            <p:sp>
              <p:nvSpPr>
                <p:cNvPr id="30882" name="未知">
                  <a:extLst>
                    <a:ext uri="{FF2B5EF4-FFF2-40B4-BE49-F238E27FC236}">
                      <a16:creationId xmlns:a16="http://schemas.microsoft.com/office/drawing/2014/main" id="{9496276B-538B-4BE9-983C-5CDC8D380BDD}"/>
                    </a:ext>
                  </a:extLst>
                </p:cNvPr>
                <p:cNvSpPr>
                  <a:spLocks/>
                </p:cNvSpPr>
                <p:nvPr/>
              </p:nvSpPr>
              <p:spPr bwMode="auto">
                <a:xfrm>
                  <a:off x="1067" y="45"/>
                  <a:ext cx="83" cy="99"/>
                </a:xfrm>
                <a:custGeom>
                  <a:avLst/>
                  <a:gdLst>
                    <a:gd name="T0" fmla="*/ 0 w 167"/>
                    <a:gd name="T1" fmla="*/ 0 h 199"/>
                    <a:gd name="T2" fmla="*/ 0 w 167"/>
                    <a:gd name="T3" fmla="*/ 0 h 199"/>
                    <a:gd name="T4" fmla="*/ 0 w 167"/>
                    <a:gd name="T5" fmla="*/ 0 h 199"/>
                    <a:gd name="T6" fmla="*/ 0 w 167"/>
                    <a:gd name="T7" fmla="*/ 0 h 199"/>
                    <a:gd name="T8" fmla="*/ 0 w 167"/>
                    <a:gd name="T9" fmla="*/ 0 h 199"/>
                    <a:gd name="T10" fmla="*/ 0 w 167"/>
                    <a:gd name="T11" fmla="*/ 0 h 199"/>
                    <a:gd name="T12" fmla="*/ 0 w 167"/>
                    <a:gd name="T13" fmla="*/ 0 h 199"/>
                    <a:gd name="T14" fmla="*/ 0 w 167"/>
                    <a:gd name="T15" fmla="*/ 0 h 199"/>
                    <a:gd name="T16" fmla="*/ 0 w 167"/>
                    <a:gd name="T17" fmla="*/ 0 h 199"/>
                    <a:gd name="T18" fmla="*/ 0 w 167"/>
                    <a:gd name="T19" fmla="*/ 0 h 199"/>
                    <a:gd name="T20" fmla="*/ 0 w 167"/>
                    <a:gd name="T21" fmla="*/ 0 h 199"/>
                    <a:gd name="T22" fmla="*/ 0 w 167"/>
                    <a:gd name="T23" fmla="*/ 0 h 199"/>
                    <a:gd name="T24" fmla="*/ 0 w 167"/>
                    <a:gd name="T25" fmla="*/ 0 h 199"/>
                    <a:gd name="T26" fmla="*/ 0 w 167"/>
                    <a:gd name="T27" fmla="*/ 0 h 199"/>
                    <a:gd name="T28" fmla="*/ 0 w 167"/>
                    <a:gd name="T29" fmla="*/ 0 h 199"/>
                    <a:gd name="T30" fmla="*/ 0 w 167"/>
                    <a:gd name="T31" fmla="*/ 0 h 199"/>
                    <a:gd name="T32" fmla="*/ 0 w 167"/>
                    <a:gd name="T33" fmla="*/ 0 h 199"/>
                    <a:gd name="T34" fmla="*/ 0 w 167"/>
                    <a:gd name="T35" fmla="*/ 0 h 199"/>
                    <a:gd name="T36" fmla="*/ 0 w 167"/>
                    <a:gd name="T37" fmla="*/ 0 h 199"/>
                    <a:gd name="T38" fmla="*/ 0 w 167"/>
                    <a:gd name="T39" fmla="*/ 0 h 199"/>
                    <a:gd name="T40" fmla="*/ 0 w 167"/>
                    <a:gd name="T41" fmla="*/ 0 h 199"/>
                    <a:gd name="T42" fmla="*/ 0 w 167"/>
                    <a:gd name="T43" fmla="*/ 0 h 199"/>
                    <a:gd name="T44" fmla="*/ 0 w 167"/>
                    <a:gd name="T45" fmla="*/ 0 h 199"/>
                    <a:gd name="T46" fmla="*/ 0 w 167"/>
                    <a:gd name="T47" fmla="*/ 0 h 199"/>
                    <a:gd name="T48" fmla="*/ 0 w 167"/>
                    <a:gd name="T49" fmla="*/ 0 h 199"/>
                    <a:gd name="T50" fmla="*/ 0 w 167"/>
                    <a:gd name="T51" fmla="*/ 0 h 199"/>
                    <a:gd name="T52" fmla="*/ 0 w 167"/>
                    <a:gd name="T53" fmla="*/ 0 h 199"/>
                    <a:gd name="T54" fmla="*/ 0 w 167"/>
                    <a:gd name="T55" fmla="*/ 0 h 199"/>
                    <a:gd name="T56" fmla="*/ 0 w 167"/>
                    <a:gd name="T57" fmla="*/ 0 h 199"/>
                    <a:gd name="T58" fmla="*/ 0 w 167"/>
                    <a:gd name="T59" fmla="*/ 0 h 199"/>
                    <a:gd name="T60" fmla="*/ 0 w 167"/>
                    <a:gd name="T61" fmla="*/ 0 h 199"/>
                    <a:gd name="T62" fmla="*/ 0 w 167"/>
                    <a:gd name="T63" fmla="*/ 0 h 199"/>
                    <a:gd name="T64" fmla="*/ 0 w 167"/>
                    <a:gd name="T65" fmla="*/ 0 h 199"/>
                    <a:gd name="T66" fmla="*/ 0 w 167"/>
                    <a:gd name="T67" fmla="*/ 0 h 199"/>
                    <a:gd name="T68" fmla="*/ 0 w 167"/>
                    <a:gd name="T69" fmla="*/ 0 h 199"/>
                    <a:gd name="T70" fmla="*/ 0 w 167"/>
                    <a:gd name="T71" fmla="*/ 0 h 199"/>
                    <a:gd name="T72" fmla="*/ 0 w 167"/>
                    <a:gd name="T73" fmla="*/ 0 h 199"/>
                    <a:gd name="T74" fmla="*/ 0 w 167"/>
                    <a:gd name="T75" fmla="*/ 0 h 199"/>
                    <a:gd name="T76" fmla="*/ 0 w 167"/>
                    <a:gd name="T77" fmla="*/ 0 h 199"/>
                    <a:gd name="T78" fmla="*/ 0 w 167"/>
                    <a:gd name="T79" fmla="*/ 0 h 199"/>
                    <a:gd name="T80" fmla="*/ 0 w 167"/>
                    <a:gd name="T81" fmla="*/ 0 h 199"/>
                    <a:gd name="T82" fmla="*/ 0 w 167"/>
                    <a:gd name="T83" fmla="*/ 0 h 199"/>
                    <a:gd name="T84" fmla="*/ 0 w 167"/>
                    <a:gd name="T85" fmla="*/ 0 h 199"/>
                    <a:gd name="T86" fmla="*/ 0 w 167"/>
                    <a:gd name="T87" fmla="*/ 0 h 199"/>
                    <a:gd name="T88" fmla="*/ 0 w 167"/>
                    <a:gd name="T89" fmla="*/ 0 h 199"/>
                    <a:gd name="T90" fmla="*/ 0 w 167"/>
                    <a:gd name="T91" fmla="*/ 0 h 19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7"/>
                    <a:gd name="T139" fmla="*/ 0 h 199"/>
                    <a:gd name="T140" fmla="*/ 167 w 167"/>
                    <a:gd name="T141" fmla="*/ 199 h 19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7" h="199">
                      <a:moveTo>
                        <a:pt x="144" y="143"/>
                      </a:moveTo>
                      <a:lnTo>
                        <a:pt x="137" y="143"/>
                      </a:lnTo>
                      <a:lnTo>
                        <a:pt x="132" y="140"/>
                      </a:lnTo>
                      <a:lnTo>
                        <a:pt x="127" y="136"/>
                      </a:lnTo>
                      <a:lnTo>
                        <a:pt x="120" y="137"/>
                      </a:lnTo>
                      <a:lnTo>
                        <a:pt x="116" y="140"/>
                      </a:lnTo>
                      <a:lnTo>
                        <a:pt x="112" y="143"/>
                      </a:lnTo>
                      <a:lnTo>
                        <a:pt x="111" y="148"/>
                      </a:lnTo>
                      <a:lnTo>
                        <a:pt x="112" y="153"/>
                      </a:lnTo>
                      <a:lnTo>
                        <a:pt x="117" y="161"/>
                      </a:lnTo>
                      <a:lnTo>
                        <a:pt x="125" y="164"/>
                      </a:lnTo>
                      <a:lnTo>
                        <a:pt x="132" y="166"/>
                      </a:lnTo>
                      <a:lnTo>
                        <a:pt x="134" y="174"/>
                      </a:lnTo>
                      <a:lnTo>
                        <a:pt x="132" y="182"/>
                      </a:lnTo>
                      <a:lnTo>
                        <a:pt x="128" y="188"/>
                      </a:lnTo>
                      <a:lnTo>
                        <a:pt x="124" y="191"/>
                      </a:lnTo>
                      <a:lnTo>
                        <a:pt x="120" y="195"/>
                      </a:lnTo>
                      <a:lnTo>
                        <a:pt x="114" y="196"/>
                      </a:lnTo>
                      <a:lnTo>
                        <a:pt x="109" y="198"/>
                      </a:lnTo>
                      <a:lnTo>
                        <a:pt x="103" y="198"/>
                      </a:lnTo>
                      <a:lnTo>
                        <a:pt x="96" y="199"/>
                      </a:lnTo>
                      <a:lnTo>
                        <a:pt x="87" y="198"/>
                      </a:lnTo>
                      <a:lnTo>
                        <a:pt x="71" y="191"/>
                      </a:lnTo>
                      <a:lnTo>
                        <a:pt x="57" y="182"/>
                      </a:lnTo>
                      <a:lnTo>
                        <a:pt x="43" y="171"/>
                      </a:lnTo>
                      <a:lnTo>
                        <a:pt x="31" y="157"/>
                      </a:lnTo>
                      <a:lnTo>
                        <a:pt x="21" y="142"/>
                      </a:lnTo>
                      <a:lnTo>
                        <a:pt x="13" y="126"/>
                      </a:lnTo>
                      <a:lnTo>
                        <a:pt x="6" y="110"/>
                      </a:lnTo>
                      <a:lnTo>
                        <a:pt x="0" y="91"/>
                      </a:lnTo>
                      <a:lnTo>
                        <a:pt x="0" y="67"/>
                      </a:lnTo>
                      <a:lnTo>
                        <a:pt x="4" y="42"/>
                      </a:lnTo>
                      <a:lnTo>
                        <a:pt x="12" y="20"/>
                      </a:lnTo>
                      <a:lnTo>
                        <a:pt x="27" y="5"/>
                      </a:lnTo>
                      <a:lnTo>
                        <a:pt x="33" y="2"/>
                      </a:lnTo>
                      <a:lnTo>
                        <a:pt x="38" y="1"/>
                      </a:lnTo>
                      <a:lnTo>
                        <a:pt x="45" y="0"/>
                      </a:lnTo>
                      <a:lnTo>
                        <a:pt x="51" y="0"/>
                      </a:lnTo>
                      <a:lnTo>
                        <a:pt x="57" y="1"/>
                      </a:lnTo>
                      <a:lnTo>
                        <a:pt x="61" y="2"/>
                      </a:lnTo>
                      <a:lnTo>
                        <a:pt x="66" y="5"/>
                      </a:lnTo>
                      <a:lnTo>
                        <a:pt x="69" y="7"/>
                      </a:lnTo>
                      <a:lnTo>
                        <a:pt x="73" y="13"/>
                      </a:lnTo>
                      <a:lnTo>
                        <a:pt x="76" y="17"/>
                      </a:lnTo>
                      <a:lnTo>
                        <a:pt x="76" y="24"/>
                      </a:lnTo>
                      <a:lnTo>
                        <a:pt x="75" y="31"/>
                      </a:lnTo>
                      <a:lnTo>
                        <a:pt x="72" y="36"/>
                      </a:lnTo>
                      <a:lnTo>
                        <a:pt x="66" y="38"/>
                      </a:lnTo>
                      <a:lnTo>
                        <a:pt x="61" y="39"/>
                      </a:lnTo>
                      <a:lnTo>
                        <a:pt x="57" y="43"/>
                      </a:lnTo>
                      <a:lnTo>
                        <a:pt x="53" y="40"/>
                      </a:lnTo>
                      <a:lnTo>
                        <a:pt x="52" y="35"/>
                      </a:lnTo>
                      <a:lnTo>
                        <a:pt x="52" y="30"/>
                      </a:lnTo>
                      <a:lnTo>
                        <a:pt x="54" y="28"/>
                      </a:lnTo>
                      <a:lnTo>
                        <a:pt x="68" y="28"/>
                      </a:lnTo>
                      <a:lnTo>
                        <a:pt x="69" y="20"/>
                      </a:lnTo>
                      <a:lnTo>
                        <a:pt x="67" y="15"/>
                      </a:lnTo>
                      <a:lnTo>
                        <a:pt x="63" y="12"/>
                      </a:lnTo>
                      <a:lnTo>
                        <a:pt x="57" y="9"/>
                      </a:lnTo>
                      <a:lnTo>
                        <a:pt x="53" y="9"/>
                      </a:lnTo>
                      <a:lnTo>
                        <a:pt x="49" y="8"/>
                      </a:lnTo>
                      <a:lnTo>
                        <a:pt x="44" y="8"/>
                      </a:lnTo>
                      <a:lnTo>
                        <a:pt x="43" y="8"/>
                      </a:lnTo>
                      <a:lnTo>
                        <a:pt x="34" y="12"/>
                      </a:lnTo>
                      <a:lnTo>
                        <a:pt x="27" y="17"/>
                      </a:lnTo>
                      <a:lnTo>
                        <a:pt x="21" y="27"/>
                      </a:lnTo>
                      <a:lnTo>
                        <a:pt x="18" y="37"/>
                      </a:lnTo>
                      <a:lnTo>
                        <a:pt x="16" y="47"/>
                      </a:lnTo>
                      <a:lnTo>
                        <a:pt x="20" y="58"/>
                      </a:lnTo>
                      <a:lnTo>
                        <a:pt x="26" y="66"/>
                      </a:lnTo>
                      <a:lnTo>
                        <a:pt x="34" y="73"/>
                      </a:lnTo>
                      <a:lnTo>
                        <a:pt x="45" y="77"/>
                      </a:lnTo>
                      <a:lnTo>
                        <a:pt x="57" y="80"/>
                      </a:lnTo>
                      <a:lnTo>
                        <a:pt x="68" y="81"/>
                      </a:lnTo>
                      <a:lnTo>
                        <a:pt x="81" y="81"/>
                      </a:lnTo>
                      <a:lnTo>
                        <a:pt x="94" y="80"/>
                      </a:lnTo>
                      <a:lnTo>
                        <a:pt x="105" y="78"/>
                      </a:lnTo>
                      <a:lnTo>
                        <a:pt x="117" y="77"/>
                      </a:lnTo>
                      <a:lnTo>
                        <a:pt x="128" y="75"/>
                      </a:lnTo>
                      <a:lnTo>
                        <a:pt x="137" y="74"/>
                      </a:lnTo>
                      <a:lnTo>
                        <a:pt x="144" y="76"/>
                      </a:lnTo>
                      <a:lnTo>
                        <a:pt x="151" y="80"/>
                      </a:lnTo>
                      <a:lnTo>
                        <a:pt x="157" y="85"/>
                      </a:lnTo>
                      <a:lnTo>
                        <a:pt x="160" y="91"/>
                      </a:lnTo>
                      <a:lnTo>
                        <a:pt x="163" y="97"/>
                      </a:lnTo>
                      <a:lnTo>
                        <a:pt x="165" y="104"/>
                      </a:lnTo>
                      <a:lnTo>
                        <a:pt x="167" y="111"/>
                      </a:lnTo>
                      <a:lnTo>
                        <a:pt x="166" y="122"/>
                      </a:lnTo>
                      <a:lnTo>
                        <a:pt x="160" y="130"/>
                      </a:lnTo>
                      <a:lnTo>
                        <a:pt x="152" y="137"/>
                      </a:lnTo>
                      <a:lnTo>
                        <a:pt x="144" y="143"/>
                      </a:lnTo>
                      <a:close/>
                    </a:path>
                  </a:pathLst>
                </a:custGeom>
                <a:solidFill>
                  <a:srgbClr val="33CC33"/>
                </a:solidFill>
                <a:ln w="9525">
                  <a:solidFill>
                    <a:srgbClr val="008000"/>
                  </a:solidFill>
                  <a:round/>
                  <a:headEnd/>
                  <a:tailEnd/>
                </a:ln>
              </p:spPr>
              <p:txBody>
                <a:bodyPr/>
                <a:lstStyle/>
                <a:p>
                  <a:endParaRPr lang="zh-CN" altLang="en-US"/>
                </a:p>
              </p:txBody>
            </p:sp>
            <p:sp>
              <p:nvSpPr>
                <p:cNvPr id="30883" name="未知">
                  <a:extLst>
                    <a:ext uri="{FF2B5EF4-FFF2-40B4-BE49-F238E27FC236}">
                      <a16:creationId xmlns:a16="http://schemas.microsoft.com/office/drawing/2014/main" id="{4026C23A-C6C1-43AA-AA46-8DB972B8EF79}"/>
                    </a:ext>
                  </a:extLst>
                </p:cNvPr>
                <p:cNvSpPr>
                  <a:spLocks/>
                </p:cNvSpPr>
                <p:nvPr/>
              </p:nvSpPr>
              <p:spPr bwMode="auto">
                <a:xfrm>
                  <a:off x="1085" y="100"/>
                  <a:ext cx="33" cy="16"/>
                </a:xfrm>
                <a:custGeom>
                  <a:avLst/>
                  <a:gdLst>
                    <a:gd name="T0" fmla="*/ 1 w 66"/>
                    <a:gd name="T1" fmla="*/ 1 h 31"/>
                    <a:gd name="T2" fmla="*/ 1 w 66"/>
                    <a:gd name="T3" fmla="*/ 1 h 31"/>
                    <a:gd name="T4" fmla="*/ 1 w 66"/>
                    <a:gd name="T5" fmla="*/ 1 h 31"/>
                    <a:gd name="T6" fmla="*/ 1 w 66"/>
                    <a:gd name="T7" fmla="*/ 1 h 31"/>
                    <a:gd name="T8" fmla="*/ 1 w 66"/>
                    <a:gd name="T9" fmla="*/ 1 h 31"/>
                    <a:gd name="T10" fmla="*/ 1 w 66"/>
                    <a:gd name="T11" fmla="*/ 1 h 31"/>
                    <a:gd name="T12" fmla="*/ 1 w 66"/>
                    <a:gd name="T13" fmla="*/ 1 h 31"/>
                    <a:gd name="T14" fmla="*/ 1 w 66"/>
                    <a:gd name="T15" fmla="*/ 1 h 31"/>
                    <a:gd name="T16" fmla="*/ 1 w 66"/>
                    <a:gd name="T17" fmla="*/ 1 h 31"/>
                    <a:gd name="T18" fmla="*/ 1 w 66"/>
                    <a:gd name="T19" fmla="*/ 1 h 31"/>
                    <a:gd name="T20" fmla="*/ 1 w 66"/>
                    <a:gd name="T21" fmla="*/ 1 h 31"/>
                    <a:gd name="T22" fmla="*/ 1 w 66"/>
                    <a:gd name="T23" fmla="*/ 1 h 31"/>
                    <a:gd name="T24" fmla="*/ 0 w 66"/>
                    <a:gd name="T25" fmla="*/ 0 h 31"/>
                    <a:gd name="T26" fmla="*/ 1 w 66"/>
                    <a:gd name="T27" fmla="*/ 1 h 31"/>
                    <a:gd name="T28" fmla="*/ 1 w 66"/>
                    <a:gd name="T29" fmla="*/ 1 h 31"/>
                    <a:gd name="T30" fmla="*/ 1 w 66"/>
                    <a:gd name="T31" fmla="*/ 1 h 31"/>
                    <a:gd name="T32" fmla="*/ 1 w 66"/>
                    <a:gd name="T33" fmla="*/ 1 h 31"/>
                    <a:gd name="T34" fmla="*/ 1 w 66"/>
                    <a:gd name="T35" fmla="*/ 1 h 31"/>
                    <a:gd name="T36" fmla="*/ 1 w 66"/>
                    <a:gd name="T37" fmla="*/ 1 h 31"/>
                    <a:gd name="T38" fmla="*/ 1 w 66"/>
                    <a:gd name="T39" fmla="*/ 1 h 31"/>
                    <a:gd name="T40" fmla="*/ 1 w 66"/>
                    <a:gd name="T41" fmla="*/ 1 h 31"/>
                    <a:gd name="T42" fmla="*/ 1 w 66"/>
                    <a:gd name="T43" fmla="*/ 1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31"/>
                    <a:gd name="T68" fmla="*/ 66 w 66"/>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31">
                      <a:moveTo>
                        <a:pt x="66" y="30"/>
                      </a:moveTo>
                      <a:lnTo>
                        <a:pt x="59" y="31"/>
                      </a:lnTo>
                      <a:lnTo>
                        <a:pt x="53" y="31"/>
                      </a:lnTo>
                      <a:lnTo>
                        <a:pt x="47" y="30"/>
                      </a:lnTo>
                      <a:lnTo>
                        <a:pt x="42" y="28"/>
                      </a:lnTo>
                      <a:lnTo>
                        <a:pt x="36" y="25"/>
                      </a:lnTo>
                      <a:lnTo>
                        <a:pt x="31" y="23"/>
                      </a:lnTo>
                      <a:lnTo>
                        <a:pt x="26" y="21"/>
                      </a:lnTo>
                      <a:lnTo>
                        <a:pt x="21" y="19"/>
                      </a:lnTo>
                      <a:lnTo>
                        <a:pt x="14" y="15"/>
                      </a:lnTo>
                      <a:lnTo>
                        <a:pt x="9" y="10"/>
                      </a:lnTo>
                      <a:lnTo>
                        <a:pt x="4" y="6"/>
                      </a:lnTo>
                      <a:lnTo>
                        <a:pt x="0" y="0"/>
                      </a:lnTo>
                      <a:lnTo>
                        <a:pt x="6" y="3"/>
                      </a:lnTo>
                      <a:lnTo>
                        <a:pt x="13" y="7"/>
                      </a:lnTo>
                      <a:lnTo>
                        <a:pt x="21" y="10"/>
                      </a:lnTo>
                      <a:lnTo>
                        <a:pt x="29" y="14"/>
                      </a:lnTo>
                      <a:lnTo>
                        <a:pt x="38" y="17"/>
                      </a:lnTo>
                      <a:lnTo>
                        <a:pt x="47" y="21"/>
                      </a:lnTo>
                      <a:lnTo>
                        <a:pt x="57" y="23"/>
                      </a:lnTo>
                      <a:lnTo>
                        <a:pt x="66" y="24"/>
                      </a:lnTo>
                      <a:lnTo>
                        <a:pt x="66" y="30"/>
                      </a:lnTo>
                      <a:close/>
                    </a:path>
                  </a:pathLst>
                </a:custGeom>
                <a:solidFill>
                  <a:srgbClr val="33CC33"/>
                </a:solidFill>
                <a:ln w="9525">
                  <a:solidFill>
                    <a:srgbClr val="008000"/>
                  </a:solidFill>
                  <a:round/>
                  <a:headEnd/>
                  <a:tailEnd/>
                </a:ln>
              </p:spPr>
              <p:txBody>
                <a:bodyPr/>
                <a:lstStyle/>
                <a:p>
                  <a:endParaRPr lang="zh-CN" altLang="en-US"/>
                </a:p>
              </p:txBody>
            </p:sp>
            <p:sp>
              <p:nvSpPr>
                <p:cNvPr id="30884" name="未知">
                  <a:extLst>
                    <a:ext uri="{FF2B5EF4-FFF2-40B4-BE49-F238E27FC236}">
                      <a16:creationId xmlns:a16="http://schemas.microsoft.com/office/drawing/2014/main" id="{E001FC20-D61B-4C65-98A7-529DD8026DCA}"/>
                    </a:ext>
                  </a:extLst>
                </p:cNvPr>
                <p:cNvSpPr>
                  <a:spLocks/>
                </p:cNvSpPr>
                <p:nvPr/>
              </p:nvSpPr>
              <p:spPr bwMode="auto">
                <a:xfrm>
                  <a:off x="1074" y="86"/>
                  <a:ext cx="6" cy="11"/>
                </a:xfrm>
                <a:custGeom>
                  <a:avLst/>
                  <a:gdLst>
                    <a:gd name="T0" fmla="*/ 0 w 13"/>
                    <a:gd name="T1" fmla="*/ 1 h 22"/>
                    <a:gd name="T2" fmla="*/ 0 w 13"/>
                    <a:gd name="T3" fmla="*/ 1 h 22"/>
                    <a:gd name="T4" fmla="*/ 0 w 13"/>
                    <a:gd name="T5" fmla="*/ 1 h 22"/>
                    <a:gd name="T6" fmla="*/ 0 w 13"/>
                    <a:gd name="T7" fmla="*/ 1 h 22"/>
                    <a:gd name="T8" fmla="*/ 0 w 13"/>
                    <a:gd name="T9" fmla="*/ 0 h 22"/>
                    <a:gd name="T10" fmla="*/ 0 w 13"/>
                    <a:gd name="T11" fmla="*/ 1 h 22"/>
                    <a:gd name="T12" fmla="*/ 0 w 13"/>
                    <a:gd name="T13" fmla="*/ 1 h 22"/>
                    <a:gd name="T14" fmla="*/ 0 w 13"/>
                    <a:gd name="T15" fmla="*/ 1 h 22"/>
                    <a:gd name="T16" fmla="*/ 0 w 13"/>
                    <a:gd name="T17" fmla="*/ 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22"/>
                    <a:gd name="T29" fmla="*/ 13 w 13"/>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22">
                      <a:moveTo>
                        <a:pt x="13" y="22"/>
                      </a:moveTo>
                      <a:lnTo>
                        <a:pt x="11" y="16"/>
                      </a:lnTo>
                      <a:lnTo>
                        <a:pt x="7" y="10"/>
                      </a:lnTo>
                      <a:lnTo>
                        <a:pt x="4" y="6"/>
                      </a:lnTo>
                      <a:lnTo>
                        <a:pt x="0" y="0"/>
                      </a:lnTo>
                      <a:lnTo>
                        <a:pt x="6" y="4"/>
                      </a:lnTo>
                      <a:lnTo>
                        <a:pt x="11" y="9"/>
                      </a:lnTo>
                      <a:lnTo>
                        <a:pt x="13" y="16"/>
                      </a:lnTo>
                      <a:lnTo>
                        <a:pt x="13" y="22"/>
                      </a:lnTo>
                      <a:close/>
                    </a:path>
                  </a:pathLst>
                </a:custGeom>
                <a:solidFill>
                  <a:srgbClr val="33CC33"/>
                </a:solidFill>
                <a:ln w="9525">
                  <a:solidFill>
                    <a:srgbClr val="008000"/>
                  </a:solidFill>
                  <a:round/>
                  <a:headEnd/>
                  <a:tailEnd/>
                </a:ln>
              </p:spPr>
              <p:txBody>
                <a:bodyPr/>
                <a:lstStyle/>
                <a:p>
                  <a:endParaRPr lang="zh-CN" altLang="en-US"/>
                </a:p>
              </p:txBody>
            </p:sp>
            <p:sp>
              <p:nvSpPr>
                <p:cNvPr id="30885" name="未知">
                  <a:extLst>
                    <a:ext uri="{FF2B5EF4-FFF2-40B4-BE49-F238E27FC236}">
                      <a16:creationId xmlns:a16="http://schemas.microsoft.com/office/drawing/2014/main" id="{7F377B2C-70ED-4EA2-826F-B7FD10FE0CA5}"/>
                    </a:ext>
                  </a:extLst>
                </p:cNvPr>
                <p:cNvSpPr>
                  <a:spLocks/>
                </p:cNvSpPr>
                <p:nvPr/>
              </p:nvSpPr>
              <p:spPr bwMode="auto">
                <a:xfrm>
                  <a:off x="1134" y="56"/>
                  <a:ext cx="141" cy="161"/>
                </a:xfrm>
                <a:custGeom>
                  <a:avLst/>
                  <a:gdLst>
                    <a:gd name="T0" fmla="*/ 1 w 281"/>
                    <a:gd name="T1" fmla="*/ 1 h 322"/>
                    <a:gd name="T2" fmla="*/ 1 w 281"/>
                    <a:gd name="T3" fmla="*/ 1 h 322"/>
                    <a:gd name="T4" fmla="*/ 1 w 281"/>
                    <a:gd name="T5" fmla="*/ 1 h 322"/>
                    <a:gd name="T6" fmla="*/ 1 w 281"/>
                    <a:gd name="T7" fmla="*/ 1 h 322"/>
                    <a:gd name="T8" fmla="*/ 1 w 281"/>
                    <a:gd name="T9" fmla="*/ 1 h 322"/>
                    <a:gd name="T10" fmla="*/ 1 w 281"/>
                    <a:gd name="T11" fmla="*/ 1 h 322"/>
                    <a:gd name="T12" fmla="*/ 1 w 281"/>
                    <a:gd name="T13" fmla="*/ 1 h 322"/>
                    <a:gd name="T14" fmla="*/ 1 w 281"/>
                    <a:gd name="T15" fmla="*/ 1 h 322"/>
                    <a:gd name="T16" fmla="*/ 1 w 281"/>
                    <a:gd name="T17" fmla="*/ 1 h 322"/>
                    <a:gd name="T18" fmla="*/ 1 w 281"/>
                    <a:gd name="T19" fmla="*/ 1 h 322"/>
                    <a:gd name="T20" fmla="*/ 1 w 281"/>
                    <a:gd name="T21" fmla="*/ 1 h 322"/>
                    <a:gd name="T22" fmla="*/ 1 w 281"/>
                    <a:gd name="T23" fmla="*/ 1 h 322"/>
                    <a:gd name="T24" fmla="*/ 1 w 281"/>
                    <a:gd name="T25" fmla="*/ 1 h 322"/>
                    <a:gd name="T26" fmla="*/ 1 w 281"/>
                    <a:gd name="T27" fmla="*/ 1 h 322"/>
                    <a:gd name="T28" fmla="*/ 1 w 281"/>
                    <a:gd name="T29" fmla="*/ 1 h 322"/>
                    <a:gd name="T30" fmla="*/ 1 w 281"/>
                    <a:gd name="T31" fmla="*/ 1 h 322"/>
                    <a:gd name="T32" fmla="*/ 1 w 281"/>
                    <a:gd name="T33" fmla="*/ 1 h 322"/>
                    <a:gd name="T34" fmla="*/ 1 w 281"/>
                    <a:gd name="T35" fmla="*/ 1 h 322"/>
                    <a:gd name="T36" fmla="*/ 1 w 281"/>
                    <a:gd name="T37" fmla="*/ 1 h 322"/>
                    <a:gd name="T38" fmla="*/ 1 w 281"/>
                    <a:gd name="T39" fmla="*/ 2 h 322"/>
                    <a:gd name="T40" fmla="*/ 1 w 281"/>
                    <a:gd name="T41" fmla="*/ 1 h 322"/>
                    <a:gd name="T42" fmla="*/ 1 w 281"/>
                    <a:gd name="T43" fmla="*/ 1 h 322"/>
                    <a:gd name="T44" fmla="*/ 1 w 281"/>
                    <a:gd name="T45" fmla="*/ 1 h 322"/>
                    <a:gd name="T46" fmla="*/ 1 w 281"/>
                    <a:gd name="T47" fmla="*/ 1 h 322"/>
                    <a:gd name="T48" fmla="*/ 1 w 281"/>
                    <a:gd name="T49" fmla="*/ 1 h 322"/>
                    <a:gd name="T50" fmla="*/ 1 w 281"/>
                    <a:gd name="T51" fmla="*/ 1 h 322"/>
                    <a:gd name="T52" fmla="*/ 1 w 281"/>
                    <a:gd name="T53" fmla="*/ 1 h 322"/>
                    <a:gd name="T54" fmla="*/ 1 w 281"/>
                    <a:gd name="T55" fmla="*/ 1 h 322"/>
                    <a:gd name="T56" fmla="*/ 1 w 281"/>
                    <a:gd name="T57" fmla="*/ 1 h 322"/>
                    <a:gd name="T58" fmla="*/ 1 w 281"/>
                    <a:gd name="T59" fmla="*/ 2 h 322"/>
                    <a:gd name="T60" fmla="*/ 1 w 281"/>
                    <a:gd name="T61" fmla="*/ 2 h 322"/>
                    <a:gd name="T62" fmla="*/ 1 w 281"/>
                    <a:gd name="T63" fmla="*/ 1 h 322"/>
                    <a:gd name="T64" fmla="*/ 1 w 281"/>
                    <a:gd name="T65" fmla="*/ 1 h 322"/>
                    <a:gd name="T66" fmla="*/ 1 w 281"/>
                    <a:gd name="T67" fmla="*/ 1 h 322"/>
                    <a:gd name="T68" fmla="*/ 1 w 281"/>
                    <a:gd name="T69" fmla="*/ 1 h 322"/>
                    <a:gd name="T70" fmla="*/ 1 w 281"/>
                    <a:gd name="T71" fmla="*/ 1 h 322"/>
                    <a:gd name="T72" fmla="*/ 1 w 281"/>
                    <a:gd name="T73" fmla="*/ 1 h 322"/>
                    <a:gd name="T74" fmla="*/ 1 w 281"/>
                    <a:gd name="T75" fmla="*/ 1 h 322"/>
                    <a:gd name="T76" fmla="*/ 2 w 281"/>
                    <a:gd name="T77" fmla="*/ 1 h 322"/>
                    <a:gd name="T78" fmla="*/ 2 w 281"/>
                    <a:gd name="T79" fmla="*/ 1 h 322"/>
                    <a:gd name="T80" fmla="*/ 2 w 281"/>
                    <a:gd name="T81" fmla="*/ 1 h 322"/>
                    <a:gd name="T82" fmla="*/ 1 w 281"/>
                    <a:gd name="T83" fmla="*/ 1 h 322"/>
                    <a:gd name="T84" fmla="*/ 1 w 281"/>
                    <a:gd name="T85" fmla="*/ 1 h 322"/>
                    <a:gd name="T86" fmla="*/ 1 w 281"/>
                    <a:gd name="T87" fmla="*/ 1 h 322"/>
                    <a:gd name="T88" fmla="*/ 1 w 281"/>
                    <a:gd name="T89" fmla="*/ 1 h 322"/>
                    <a:gd name="T90" fmla="*/ 1 w 281"/>
                    <a:gd name="T91" fmla="*/ 1 h 322"/>
                    <a:gd name="T92" fmla="*/ 1 w 281"/>
                    <a:gd name="T93" fmla="*/ 1 h 322"/>
                    <a:gd name="T94" fmla="*/ 1 w 281"/>
                    <a:gd name="T95" fmla="*/ 1 h 322"/>
                    <a:gd name="T96" fmla="*/ 1 w 281"/>
                    <a:gd name="T97" fmla="*/ 1 h 322"/>
                    <a:gd name="T98" fmla="*/ 1 w 281"/>
                    <a:gd name="T99" fmla="*/ 1 h 322"/>
                    <a:gd name="T100" fmla="*/ 1 w 281"/>
                    <a:gd name="T101" fmla="*/ 1 h 322"/>
                    <a:gd name="T102" fmla="*/ 1 w 281"/>
                    <a:gd name="T103" fmla="*/ 1 h 322"/>
                    <a:gd name="T104" fmla="*/ 1 w 281"/>
                    <a:gd name="T105" fmla="*/ 1 h 322"/>
                    <a:gd name="T106" fmla="*/ 1 w 281"/>
                    <a:gd name="T107" fmla="*/ 1 h 322"/>
                    <a:gd name="T108" fmla="*/ 1 w 281"/>
                    <a:gd name="T109" fmla="*/ 1 h 322"/>
                    <a:gd name="T110" fmla="*/ 1 w 281"/>
                    <a:gd name="T111" fmla="*/ 1 h 3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1"/>
                    <a:gd name="T169" fmla="*/ 0 h 322"/>
                    <a:gd name="T170" fmla="*/ 281 w 281"/>
                    <a:gd name="T171" fmla="*/ 322 h 3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1" h="322">
                      <a:moveTo>
                        <a:pt x="89" y="36"/>
                      </a:moveTo>
                      <a:lnTo>
                        <a:pt x="93" y="35"/>
                      </a:lnTo>
                      <a:lnTo>
                        <a:pt x="98" y="36"/>
                      </a:lnTo>
                      <a:lnTo>
                        <a:pt x="103" y="38"/>
                      </a:lnTo>
                      <a:lnTo>
                        <a:pt x="103" y="41"/>
                      </a:lnTo>
                      <a:lnTo>
                        <a:pt x="99" y="42"/>
                      </a:lnTo>
                      <a:lnTo>
                        <a:pt x="95" y="42"/>
                      </a:lnTo>
                      <a:lnTo>
                        <a:pt x="91" y="39"/>
                      </a:lnTo>
                      <a:lnTo>
                        <a:pt x="89" y="36"/>
                      </a:lnTo>
                      <a:lnTo>
                        <a:pt x="80" y="42"/>
                      </a:lnTo>
                      <a:lnTo>
                        <a:pt x="83" y="43"/>
                      </a:lnTo>
                      <a:lnTo>
                        <a:pt x="85" y="44"/>
                      </a:lnTo>
                      <a:lnTo>
                        <a:pt x="88" y="46"/>
                      </a:lnTo>
                      <a:lnTo>
                        <a:pt x="91" y="47"/>
                      </a:lnTo>
                      <a:lnTo>
                        <a:pt x="97" y="47"/>
                      </a:lnTo>
                      <a:lnTo>
                        <a:pt x="103" y="47"/>
                      </a:lnTo>
                      <a:lnTo>
                        <a:pt x="107" y="46"/>
                      </a:lnTo>
                      <a:lnTo>
                        <a:pt x="110" y="41"/>
                      </a:lnTo>
                      <a:lnTo>
                        <a:pt x="107" y="35"/>
                      </a:lnTo>
                      <a:lnTo>
                        <a:pt x="104" y="31"/>
                      </a:lnTo>
                      <a:lnTo>
                        <a:pt x="99" y="29"/>
                      </a:lnTo>
                      <a:lnTo>
                        <a:pt x="95" y="27"/>
                      </a:lnTo>
                      <a:lnTo>
                        <a:pt x="106" y="11"/>
                      </a:lnTo>
                      <a:lnTo>
                        <a:pt x="106" y="7"/>
                      </a:lnTo>
                      <a:lnTo>
                        <a:pt x="104" y="3"/>
                      </a:lnTo>
                      <a:lnTo>
                        <a:pt x="100" y="0"/>
                      </a:lnTo>
                      <a:lnTo>
                        <a:pt x="93" y="0"/>
                      </a:lnTo>
                      <a:lnTo>
                        <a:pt x="93" y="1"/>
                      </a:lnTo>
                      <a:lnTo>
                        <a:pt x="93" y="4"/>
                      </a:lnTo>
                      <a:lnTo>
                        <a:pt x="93" y="5"/>
                      </a:lnTo>
                      <a:lnTo>
                        <a:pt x="95" y="7"/>
                      </a:lnTo>
                      <a:lnTo>
                        <a:pt x="96" y="9"/>
                      </a:lnTo>
                      <a:lnTo>
                        <a:pt x="98" y="12"/>
                      </a:lnTo>
                      <a:lnTo>
                        <a:pt x="98" y="13"/>
                      </a:lnTo>
                      <a:lnTo>
                        <a:pt x="95" y="16"/>
                      </a:lnTo>
                      <a:lnTo>
                        <a:pt x="91" y="20"/>
                      </a:lnTo>
                      <a:lnTo>
                        <a:pt x="88" y="24"/>
                      </a:lnTo>
                      <a:lnTo>
                        <a:pt x="85" y="29"/>
                      </a:lnTo>
                      <a:lnTo>
                        <a:pt x="73" y="42"/>
                      </a:lnTo>
                      <a:lnTo>
                        <a:pt x="65" y="60"/>
                      </a:lnTo>
                      <a:lnTo>
                        <a:pt x="61" y="81"/>
                      </a:lnTo>
                      <a:lnTo>
                        <a:pt x="59" y="100"/>
                      </a:lnTo>
                      <a:lnTo>
                        <a:pt x="61" y="105"/>
                      </a:lnTo>
                      <a:lnTo>
                        <a:pt x="65" y="110"/>
                      </a:lnTo>
                      <a:lnTo>
                        <a:pt x="69" y="113"/>
                      </a:lnTo>
                      <a:lnTo>
                        <a:pt x="74" y="117"/>
                      </a:lnTo>
                      <a:lnTo>
                        <a:pt x="78" y="119"/>
                      </a:lnTo>
                      <a:lnTo>
                        <a:pt x="84" y="121"/>
                      </a:lnTo>
                      <a:lnTo>
                        <a:pt x="90" y="121"/>
                      </a:lnTo>
                      <a:lnTo>
                        <a:pt x="96" y="120"/>
                      </a:lnTo>
                      <a:lnTo>
                        <a:pt x="99" y="123"/>
                      </a:lnTo>
                      <a:lnTo>
                        <a:pt x="103" y="128"/>
                      </a:lnTo>
                      <a:lnTo>
                        <a:pt x="104" y="134"/>
                      </a:lnTo>
                      <a:lnTo>
                        <a:pt x="103" y="138"/>
                      </a:lnTo>
                      <a:lnTo>
                        <a:pt x="98" y="138"/>
                      </a:lnTo>
                      <a:lnTo>
                        <a:pt x="91" y="138"/>
                      </a:lnTo>
                      <a:lnTo>
                        <a:pt x="83" y="137"/>
                      </a:lnTo>
                      <a:lnTo>
                        <a:pt x="73" y="136"/>
                      </a:lnTo>
                      <a:lnTo>
                        <a:pt x="63" y="129"/>
                      </a:lnTo>
                      <a:lnTo>
                        <a:pt x="58" y="125"/>
                      </a:lnTo>
                      <a:lnTo>
                        <a:pt x="54" y="122"/>
                      </a:lnTo>
                      <a:lnTo>
                        <a:pt x="50" y="123"/>
                      </a:lnTo>
                      <a:lnTo>
                        <a:pt x="52" y="133"/>
                      </a:lnTo>
                      <a:lnTo>
                        <a:pt x="45" y="135"/>
                      </a:lnTo>
                      <a:lnTo>
                        <a:pt x="39" y="136"/>
                      </a:lnTo>
                      <a:lnTo>
                        <a:pt x="34" y="136"/>
                      </a:lnTo>
                      <a:lnTo>
                        <a:pt x="29" y="135"/>
                      </a:lnTo>
                      <a:lnTo>
                        <a:pt x="23" y="134"/>
                      </a:lnTo>
                      <a:lnTo>
                        <a:pt x="17" y="131"/>
                      </a:lnTo>
                      <a:lnTo>
                        <a:pt x="12" y="130"/>
                      </a:lnTo>
                      <a:lnTo>
                        <a:pt x="6" y="129"/>
                      </a:lnTo>
                      <a:lnTo>
                        <a:pt x="16" y="135"/>
                      </a:lnTo>
                      <a:lnTo>
                        <a:pt x="29" y="138"/>
                      </a:lnTo>
                      <a:lnTo>
                        <a:pt x="44" y="141"/>
                      </a:lnTo>
                      <a:lnTo>
                        <a:pt x="59" y="141"/>
                      </a:lnTo>
                      <a:lnTo>
                        <a:pt x="74" y="143"/>
                      </a:lnTo>
                      <a:lnTo>
                        <a:pt x="89" y="145"/>
                      </a:lnTo>
                      <a:lnTo>
                        <a:pt x="103" y="151"/>
                      </a:lnTo>
                      <a:lnTo>
                        <a:pt x="114" y="160"/>
                      </a:lnTo>
                      <a:lnTo>
                        <a:pt x="110" y="165"/>
                      </a:lnTo>
                      <a:lnTo>
                        <a:pt x="101" y="167"/>
                      </a:lnTo>
                      <a:lnTo>
                        <a:pt x="95" y="168"/>
                      </a:lnTo>
                      <a:lnTo>
                        <a:pt x="91" y="168"/>
                      </a:lnTo>
                      <a:lnTo>
                        <a:pt x="80" y="169"/>
                      </a:lnTo>
                      <a:lnTo>
                        <a:pt x="72" y="176"/>
                      </a:lnTo>
                      <a:lnTo>
                        <a:pt x="63" y="186"/>
                      </a:lnTo>
                      <a:lnTo>
                        <a:pt x="58" y="196"/>
                      </a:lnTo>
                      <a:lnTo>
                        <a:pt x="51" y="206"/>
                      </a:lnTo>
                      <a:lnTo>
                        <a:pt x="42" y="214"/>
                      </a:lnTo>
                      <a:lnTo>
                        <a:pt x="30" y="218"/>
                      </a:lnTo>
                      <a:lnTo>
                        <a:pt x="15" y="216"/>
                      </a:lnTo>
                      <a:lnTo>
                        <a:pt x="10" y="210"/>
                      </a:lnTo>
                      <a:lnTo>
                        <a:pt x="7" y="204"/>
                      </a:lnTo>
                      <a:lnTo>
                        <a:pt x="5" y="197"/>
                      </a:lnTo>
                      <a:lnTo>
                        <a:pt x="5" y="189"/>
                      </a:lnTo>
                      <a:lnTo>
                        <a:pt x="10" y="182"/>
                      </a:lnTo>
                      <a:lnTo>
                        <a:pt x="16" y="179"/>
                      </a:lnTo>
                      <a:lnTo>
                        <a:pt x="22" y="180"/>
                      </a:lnTo>
                      <a:lnTo>
                        <a:pt x="29" y="183"/>
                      </a:lnTo>
                      <a:lnTo>
                        <a:pt x="30" y="176"/>
                      </a:lnTo>
                      <a:lnTo>
                        <a:pt x="21" y="174"/>
                      </a:lnTo>
                      <a:lnTo>
                        <a:pt x="13" y="175"/>
                      </a:lnTo>
                      <a:lnTo>
                        <a:pt x="6" y="179"/>
                      </a:lnTo>
                      <a:lnTo>
                        <a:pt x="1" y="184"/>
                      </a:lnTo>
                      <a:lnTo>
                        <a:pt x="0" y="198"/>
                      </a:lnTo>
                      <a:lnTo>
                        <a:pt x="1" y="207"/>
                      </a:lnTo>
                      <a:lnTo>
                        <a:pt x="6" y="216"/>
                      </a:lnTo>
                      <a:lnTo>
                        <a:pt x="14" y="221"/>
                      </a:lnTo>
                      <a:lnTo>
                        <a:pt x="20" y="222"/>
                      </a:lnTo>
                      <a:lnTo>
                        <a:pt x="24" y="222"/>
                      </a:lnTo>
                      <a:lnTo>
                        <a:pt x="29" y="222"/>
                      </a:lnTo>
                      <a:lnTo>
                        <a:pt x="34" y="222"/>
                      </a:lnTo>
                      <a:lnTo>
                        <a:pt x="38" y="221"/>
                      </a:lnTo>
                      <a:lnTo>
                        <a:pt x="42" y="220"/>
                      </a:lnTo>
                      <a:lnTo>
                        <a:pt x="45" y="218"/>
                      </a:lnTo>
                      <a:lnTo>
                        <a:pt x="48" y="216"/>
                      </a:lnTo>
                      <a:lnTo>
                        <a:pt x="55" y="231"/>
                      </a:lnTo>
                      <a:lnTo>
                        <a:pt x="61" y="244"/>
                      </a:lnTo>
                      <a:lnTo>
                        <a:pt x="68" y="258"/>
                      </a:lnTo>
                      <a:lnTo>
                        <a:pt x="80" y="271"/>
                      </a:lnTo>
                      <a:lnTo>
                        <a:pt x="85" y="269"/>
                      </a:lnTo>
                      <a:lnTo>
                        <a:pt x="78" y="259"/>
                      </a:lnTo>
                      <a:lnTo>
                        <a:pt x="72" y="250"/>
                      </a:lnTo>
                      <a:lnTo>
                        <a:pt x="66" y="240"/>
                      </a:lnTo>
                      <a:lnTo>
                        <a:pt x="61" y="228"/>
                      </a:lnTo>
                      <a:lnTo>
                        <a:pt x="59" y="218"/>
                      </a:lnTo>
                      <a:lnTo>
                        <a:pt x="61" y="207"/>
                      </a:lnTo>
                      <a:lnTo>
                        <a:pt x="65" y="198"/>
                      </a:lnTo>
                      <a:lnTo>
                        <a:pt x="72" y="190"/>
                      </a:lnTo>
                      <a:lnTo>
                        <a:pt x="73" y="202"/>
                      </a:lnTo>
                      <a:lnTo>
                        <a:pt x="78" y="209"/>
                      </a:lnTo>
                      <a:lnTo>
                        <a:pt x="84" y="214"/>
                      </a:lnTo>
                      <a:lnTo>
                        <a:pt x="89" y="217"/>
                      </a:lnTo>
                      <a:lnTo>
                        <a:pt x="96" y="217"/>
                      </a:lnTo>
                      <a:lnTo>
                        <a:pt x="101" y="216"/>
                      </a:lnTo>
                      <a:lnTo>
                        <a:pt x="106" y="212"/>
                      </a:lnTo>
                      <a:lnTo>
                        <a:pt x="110" y="207"/>
                      </a:lnTo>
                      <a:lnTo>
                        <a:pt x="112" y="205"/>
                      </a:lnTo>
                      <a:lnTo>
                        <a:pt x="112" y="201"/>
                      </a:lnTo>
                      <a:lnTo>
                        <a:pt x="111" y="197"/>
                      </a:lnTo>
                      <a:lnTo>
                        <a:pt x="108" y="195"/>
                      </a:lnTo>
                      <a:lnTo>
                        <a:pt x="105" y="194"/>
                      </a:lnTo>
                      <a:lnTo>
                        <a:pt x="100" y="193"/>
                      </a:lnTo>
                      <a:lnTo>
                        <a:pt x="97" y="193"/>
                      </a:lnTo>
                      <a:lnTo>
                        <a:pt x="93" y="195"/>
                      </a:lnTo>
                      <a:lnTo>
                        <a:pt x="95" y="199"/>
                      </a:lnTo>
                      <a:lnTo>
                        <a:pt x="99" y="201"/>
                      </a:lnTo>
                      <a:lnTo>
                        <a:pt x="104" y="201"/>
                      </a:lnTo>
                      <a:lnTo>
                        <a:pt x="106" y="202"/>
                      </a:lnTo>
                      <a:lnTo>
                        <a:pt x="106" y="207"/>
                      </a:lnTo>
                      <a:lnTo>
                        <a:pt x="103" y="211"/>
                      </a:lnTo>
                      <a:lnTo>
                        <a:pt x="98" y="213"/>
                      </a:lnTo>
                      <a:lnTo>
                        <a:pt x="93" y="213"/>
                      </a:lnTo>
                      <a:lnTo>
                        <a:pt x="88" y="212"/>
                      </a:lnTo>
                      <a:lnTo>
                        <a:pt x="85" y="209"/>
                      </a:lnTo>
                      <a:lnTo>
                        <a:pt x="82" y="203"/>
                      </a:lnTo>
                      <a:lnTo>
                        <a:pt x="80" y="196"/>
                      </a:lnTo>
                      <a:lnTo>
                        <a:pt x="82" y="189"/>
                      </a:lnTo>
                      <a:lnTo>
                        <a:pt x="89" y="182"/>
                      </a:lnTo>
                      <a:lnTo>
                        <a:pt x="96" y="178"/>
                      </a:lnTo>
                      <a:lnTo>
                        <a:pt x="104" y="174"/>
                      </a:lnTo>
                      <a:lnTo>
                        <a:pt x="114" y="174"/>
                      </a:lnTo>
                      <a:lnTo>
                        <a:pt x="121" y="175"/>
                      </a:lnTo>
                      <a:lnTo>
                        <a:pt x="126" y="179"/>
                      </a:lnTo>
                      <a:lnTo>
                        <a:pt x="130" y="182"/>
                      </a:lnTo>
                      <a:lnTo>
                        <a:pt x="135" y="186"/>
                      </a:lnTo>
                      <a:lnTo>
                        <a:pt x="138" y="190"/>
                      </a:lnTo>
                      <a:lnTo>
                        <a:pt x="142" y="195"/>
                      </a:lnTo>
                      <a:lnTo>
                        <a:pt x="145" y="201"/>
                      </a:lnTo>
                      <a:lnTo>
                        <a:pt x="149" y="205"/>
                      </a:lnTo>
                      <a:lnTo>
                        <a:pt x="156" y="209"/>
                      </a:lnTo>
                      <a:lnTo>
                        <a:pt x="161" y="212"/>
                      </a:lnTo>
                      <a:lnTo>
                        <a:pt x="166" y="217"/>
                      </a:lnTo>
                      <a:lnTo>
                        <a:pt x="171" y="221"/>
                      </a:lnTo>
                      <a:lnTo>
                        <a:pt x="174" y="226"/>
                      </a:lnTo>
                      <a:lnTo>
                        <a:pt x="178" y="232"/>
                      </a:lnTo>
                      <a:lnTo>
                        <a:pt x="181" y="239"/>
                      </a:lnTo>
                      <a:lnTo>
                        <a:pt x="186" y="246"/>
                      </a:lnTo>
                      <a:lnTo>
                        <a:pt x="189" y="265"/>
                      </a:lnTo>
                      <a:lnTo>
                        <a:pt x="191" y="287"/>
                      </a:lnTo>
                      <a:lnTo>
                        <a:pt x="195" y="305"/>
                      </a:lnTo>
                      <a:lnTo>
                        <a:pt x="206" y="322"/>
                      </a:lnTo>
                      <a:lnTo>
                        <a:pt x="210" y="316"/>
                      </a:lnTo>
                      <a:lnTo>
                        <a:pt x="209" y="310"/>
                      </a:lnTo>
                      <a:lnTo>
                        <a:pt x="207" y="303"/>
                      </a:lnTo>
                      <a:lnTo>
                        <a:pt x="209" y="296"/>
                      </a:lnTo>
                      <a:lnTo>
                        <a:pt x="217" y="287"/>
                      </a:lnTo>
                      <a:lnTo>
                        <a:pt x="219" y="277"/>
                      </a:lnTo>
                      <a:lnTo>
                        <a:pt x="218" y="267"/>
                      </a:lnTo>
                      <a:lnTo>
                        <a:pt x="214" y="259"/>
                      </a:lnTo>
                      <a:lnTo>
                        <a:pt x="210" y="250"/>
                      </a:lnTo>
                      <a:lnTo>
                        <a:pt x="204" y="241"/>
                      </a:lnTo>
                      <a:lnTo>
                        <a:pt x="199" y="232"/>
                      </a:lnTo>
                      <a:lnTo>
                        <a:pt x="197" y="222"/>
                      </a:lnTo>
                      <a:lnTo>
                        <a:pt x="206" y="211"/>
                      </a:lnTo>
                      <a:lnTo>
                        <a:pt x="202" y="202"/>
                      </a:lnTo>
                      <a:lnTo>
                        <a:pt x="194" y="190"/>
                      </a:lnTo>
                      <a:lnTo>
                        <a:pt x="191" y="178"/>
                      </a:lnTo>
                      <a:lnTo>
                        <a:pt x="205" y="163"/>
                      </a:lnTo>
                      <a:lnTo>
                        <a:pt x="209" y="172"/>
                      </a:lnTo>
                      <a:lnTo>
                        <a:pt x="210" y="190"/>
                      </a:lnTo>
                      <a:lnTo>
                        <a:pt x="219" y="201"/>
                      </a:lnTo>
                      <a:lnTo>
                        <a:pt x="225" y="202"/>
                      </a:lnTo>
                      <a:lnTo>
                        <a:pt x="230" y="201"/>
                      </a:lnTo>
                      <a:lnTo>
                        <a:pt x="234" y="199"/>
                      </a:lnTo>
                      <a:lnTo>
                        <a:pt x="239" y="195"/>
                      </a:lnTo>
                      <a:lnTo>
                        <a:pt x="241" y="184"/>
                      </a:lnTo>
                      <a:lnTo>
                        <a:pt x="236" y="175"/>
                      </a:lnTo>
                      <a:lnTo>
                        <a:pt x="229" y="167"/>
                      </a:lnTo>
                      <a:lnTo>
                        <a:pt x="222" y="161"/>
                      </a:lnTo>
                      <a:lnTo>
                        <a:pt x="217" y="168"/>
                      </a:lnTo>
                      <a:lnTo>
                        <a:pt x="222" y="172"/>
                      </a:lnTo>
                      <a:lnTo>
                        <a:pt x="227" y="175"/>
                      </a:lnTo>
                      <a:lnTo>
                        <a:pt x="232" y="179"/>
                      </a:lnTo>
                      <a:lnTo>
                        <a:pt x="234" y="186"/>
                      </a:lnTo>
                      <a:lnTo>
                        <a:pt x="234" y="190"/>
                      </a:lnTo>
                      <a:lnTo>
                        <a:pt x="230" y="191"/>
                      </a:lnTo>
                      <a:lnTo>
                        <a:pt x="227" y="193"/>
                      </a:lnTo>
                      <a:lnTo>
                        <a:pt x="225" y="194"/>
                      </a:lnTo>
                      <a:lnTo>
                        <a:pt x="219" y="189"/>
                      </a:lnTo>
                      <a:lnTo>
                        <a:pt x="217" y="183"/>
                      </a:lnTo>
                      <a:lnTo>
                        <a:pt x="216" y="176"/>
                      </a:lnTo>
                      <a:lnTo>
                        <a:pt x="217" y="168"/>
                      </a:lnTo>
                      <a:lnTo>
                        <a:pt x="222" y="161"/>
                      </a:lnTo>
                      <a:lnTo>
                        <a:pt x="232" y="157"/>
                      </a:lnTo>
                      <a:lnTo>
                        <a:pt x="239" y="157"/>
                      </a:lnTo>
                      <a:lnTo>
                        <a:pt x="243" y="160"/>
                      </a:lnTo>
                      <a:lnTo>
                        <a:pt x="247" y="166"/>
                      </a:lnTo>
                      <a:lnTo>
                        <a:pt x="250" y="173"/>
                      </a:lnTo>
                      <a:lnTo>
                        <a:pt x="254" y="180"/>
                      </a:lnTo>
                      <a:lnTo>
                        <a:pt x="259" y="184"/>
                      </a:lnTo>
                      <a:lnTo>
                        <a:pt x="267" y="184"/>
                      </a:lnTo>
                      <a:lnTo>
                        <a:pt x="271" y="181"/>
                      </a:lnTo>
                      <a:lnTo>
                        <a:pt x="277" y="179"/>
                      </a:lnTo>
                      <a:lnTo>
                        <a:pt x="281" y="174"/>
                      </a:lnTo>
                      <a:lnTo>
                        <a:pt x="281" y="166"/>
                      </a:lnTo>
                      <a:lnTo>
                        <a:pt x="277" y="165"/>
                      </a:lnTo>
                      <a:lnTo>
                        <a:pt x="275" y="160"/>
                      </a:lnTo>
                      <a:lnTo>
                        <a:pt x="274" y="157"/>
                      </a:lnTo>
                      <a:lnTo>
                        <a:pt x="271" y="155"/>
                      </a:lnTo>
                      <a:lnTo>
                        <a:pt x="267" y="160"/>
                      </a:lnTo>
                      <a:lnTo>
                        <a:pt x="271" y="166"/>
                      </a:lnTo>
                      <a:lnTo>
                        <a:pt x="272" y="172"/>
                      </a:lnTo>
                      <a:lnTo>
                        <a:pt x="267" y="178"/>
                      </a:lnTo>
                      <a:lnTo>
                        <a:pt x="262" y="175"/>
                      </a:lnTo>
                      <a:lnTo>
                        <a:pt x="257" y="171"/>
                      </a:lnTo>
                      <a:lnTo>
                        <a:pt x="252" y="165"/>
                      </a:lnTo>
                      <a:lnTo>
                        <a:pt x="249" y="159"/>
                      </a:lnTo>
                      <a:lnTo>
                        <a:pt x="245" y="155"/>
                      </a:lnTo>
                      <a:lnTo>
                        <a:pt x="240" y="151"/>
                      </a:lnTo>
                      <a:lnTo>
                        <a:pt x="234" y="149"/>
                      </a:lnTo>
                      <a:lnTo>
                        <a:pt x="225" y="149"/>
                      </a:lnTo>
                      <a:lnTo>
                        <a:pt x="221" y="155"/>
                      </a:lnTo>
                      <a:lnTo>
                        <a:pt x="218" y="157"/>
                      </a:lnTo>
                      <a:lnTo>
                        <a:pt x="213" y="158"/>
                      </a:lnTo>
                      <a:lnTo>
                        <a:pt x="210" y="157"/>
                      </a:lnTo>
                      <a:lnTo>
                        <a:pt x="205" y="157"/>
                      </a:lnTo>
                      <a:lnTo>
                        <a:pt x="201" y="158"/>
                      </a:lnTo>
                      <a:lnTo>
                        <a:pt x="195" y="160"/>
                      </a:lnTo>
                      <a:lnTo>
                        <a:pt x="188" y="166"/>
                      </a:lnTo>
                      <a:lnTo>
                        <a:pt x="186" y="178"/>
                      </a:lnTo>
                      <a:lnTo>
                        <a:pt x="187" y="188"/>
                      </a:lnTo>
                      <a:lnTo>
                        <a:pt x="191" y="198"/>
                      </a:lnTo>
                      <a:lnTo>
                        <a:pt x="197" y="207"/>
                      </a:lnTo>
                      <a:lnTo>
                        <a:pt x="189" y="211"/>
                      </a:lnTo>
                      <a:lnTo>
                        <a:pt x="183" y="207"/>
                      </a:lnTo>
                      <a:lnTo>
                        <a:pt x="179" y="201"/>
                      </a:lnTo>
                      <a:lnTo>
                        <a:pt x="173" y="194"/>
                      </a:lnTo>
                      <a:lnTo>
                        <a:pt x="173" y="174"/>
                      </a:lnTo>
                      <a:lnTo>
                        <a:pt x="165" y="159"/>
                      </a:lnTo>
                      <a:lnTo>
                        <a:pt x="156" y="143"/>
                      </a:lnTo>
                      <a:lnTo>
                        <a:pt x="153" y="125"/>
                      </a:lnTo>
                      <a:lnTo>
                        <a:pt x="158" y="114"/>
                      </a:lnTo>
                      <a:lnTo>
                        <a:pt x="163" y="105"/>
                      </a:lnTo>
                      <a:lnTo>
                        <a:pt x="166" y="98"/>
                      </a:lnTo>
                      <a:lnTo>
                        <a:pt x="167" y="96"/>
                      </a:lnTo>
                      <a:lnTo>
                        <a:pt x="165" y="96"/>
                      </a:lnTo>
                      <a:lnTo>
                        <a:pt x="154" y="105"/>
                      </a:lnTo>
                      <a:lnTo>
                        <a:pt x="150" y="119"/>
                      </a:lnTo>
                      <a:lnTo>
                        <a:pt x="148" y="134"/>
                      </a:lnTo>
                      <a:lnTo>
                        <a:pt x="148" y="149"/>
                      </a:lnTo>
                      <a:lnTo>
                        <a:pt x="151" y="159"/>
                      </a:lnTo>
                      <a:lnTo>
                        <a:pt x="158" y="167"/>
                      </a:lnTo>
                      <a:lnTo>
                        <a:pt x="163" y="175"/>
                      </a:lnTo>
                      <a:lnTo>
                        <a:pt x="158" y="183"/>
                      </a:lnTo>
                      <a:lnTo>
                        <a:pt x="152" y="178"/>
                      </a:lnTo>
                      <a:lnTo>
                        <a:pt x="144" y="173"/>
                      </a:lnTo>
                      <a:lnTo>
                        <a:pt x="137" y="167"/>
                      </a:lnTo>
                      <a:lnTo>
                        <a:pt x="129" y="160"/>
                      </a:lnTo>
                      <a:lnTo>
                        <a:pt x="123" y="155"/>
                      </a:lnTo>
                      <a:lnTo>
                        <a:pt x="119" y="146"/>
                      </a:lnTo>
                      <a:lnTo>
                        <a:pt x="116" y="137"/>
                      </a:lnTo>
                      <a:lnTo>
                        <a:pt x="118" y="127"/>
                      </a:lnTo>
                      <a:lnTo>
                        <a:pt x="114" y="123"/>
                      </a:lnTo>
                      <a:lnTo>
                        <a:pt x="107" y="115"/>
                      </a:lnTo>
                      <a:lnTo>
                        <a:pt x="99" y="110"/>
                      </a:lnTo>
                      <a:lnTo>
                        <a:pt x="92" y="111"/>
                      </a:lnTo>
                      <a:lnTo>
                        <a:pt x="84" y="111"/>
                      </a:lnTo>
                      <a:lnTo>
                        <a:pt x="77" y="110"/>
                      </a:lnTo>
                      <a:lnTo>
                        <a:pt x="72" y="105"/>
                      </a:lnTo>
                      <a:lnTo>
                        <a:pt x="66" y="99"/>
                      </a:lnTo>
                      <a:lnTo>
                        <a:pt x="65" y="93"/>
                      </a:lnTo>
                      <a:lnTo>
                        <a:pt x="63" y="87"/>
                      </a:lnTo>
                      <a:lnTo>
                        <a:pt x="65" y="81"/>
                      </a:lnTo>
                      <a:lnTo>
                        <a:pt x="69" y="77"/>
                      </a:lnTo>
                      <a:lnTo>
                        <a:pt x="75" y="74"/>
                      </a:lnTo>
                      <a:lnTo>
                        <a:pt x="76" y="68"/>
                      </a:lnTo>
                      <a:lnTo>
                        <a:pt x="80" y="65"/>
                      </a:lnTo>
                      <a:lnTo>
                        <a:pt x="83" y="62"/>
                      </a:lnTo>
                      <a:lnTo>
                        <a:pt x="88" y="61"/>
                      </a:lnTo>
                      <a:lnTo>
                        <a:pt x="95" y="64"/>
                      </a:lnTo>
                      <a:lnTo>
                        <a:pt x="99" y="69"/>
                      </a:lnTo>
                      <a:lnTo>
                        <a:pt x="99" y="77"/>
                      </a:lnTo>
                      <a:lnTo>
                        <a:pt x="96" y="83"/>
                      </a:lnTo>
                      <a:lnTo>
                        <a:pt x="89" y="83"/>
                      </a:lnTo>
                      <a:lnTo>
                        <a:pt x="84" y="81"/>
                      </a:lnTo>
                      <a:lnTo>
                        <a:pt x="80" y="77"/>
                      </a:lnTo>
                      <a:lnTo>
                        <a:pt x="75" y="74"/>
                      </a:lnTo>
                      <a:lnTo>
                        <a:pt x="69" y="77"/>
                      </a:lnTo>
                      <a:lnTo>
                        <a:pt x="73" y="81"/>
                      </a:lnTo>
                      <a:lnTo>
                        <a:pt x="77" y="84"/>
                      </a:lnTo>
                      <a:lnTo>
                        <a:pt x="83" y="88"/>
                      </a:lnTo>
                      <a:lnTo>
                        <a:pt x="88" y="90"/>
                      </a:lnTo>
                      <a:lnTo>
                        <a:pt x="93" y="89"/>
                      </a:lnTo>
                      <a:lnTo>
                        <a:pt x="98" y="87"/>
                      </a:lnTo>
                      <a:lnTo>
                        <a:pt x="103" y="83"/>
                      </a:lnTo>
                      <a:lnTo>
                        <a:pt x="106" y="77"/>
                      </a:lnTo>
                      <a:lnTo>
                        <a:pt x="106" y="72"/>
                      </a:lnTo>
                      <a:lnTo>
                        <a:pt x="105" y="65"/>
                      </a:lnTo>
                      <a:lnTo>
                        <a:pt x="101" y="60"/>
                      </a:lnTo>
                      <a:lnTo>
                        <a:pt x="97" y="57"/>
                      </a:lnTo>
                      <a:lnTo>
                        <a:pt x="90" y="54"/>
                      </a:lnTo>
                      <a:lnTo>
                        <a:pt x="83" y="54"/>
                      </a:lnTo>
                      <a:lnTo>
                        <a:pt x="76" y="55"/>
                      </a:lnTo>
                      <a:lnTo>
                        <a:pt x="72" y="58"/>
                      </a:lnTo>
                      <a:lnTo>
                        <a:pt x="73" y="53"/>
                      </a:lnTo>
                      <a:lnTo>
                        <a:pt x="75" y="49"/>
                      </a:lnTo>
                      <a:lnTo>
                        <a:pt x="77" y="45"/>
                      </a:lnTo>
                      <a:lnTo>
                        <a:pt x="80" y="42"/>
                      </a:lnTo>
                      <a:lnTo>
                        <a:pt x="89" y="36"/>
                      </a:lnTo>
                      <a:close/>
                    </a:path>
                  </a:pathLst>
                </a:custGeom>
                <a:solidFill>
                  <a:srgbClr val="33CC33"/>
                </a:solidFill>
                <a:ln w="9525">
                  <a:solidFill>
                    <a:srgbClr val="008000"/>
                  </a:solidFill>
                  <a:round/>
                  <a:headEnd/>
                  <a:tailEnd/>
                </a:ln>
              </p:spPr>
              <p:txBody>
                <a:bodyPr/>
                <a:lstStyle/>
                <a:p>
                  <a:endParaRPr lang="zh-CN" altLang="en-US"/>
                </a:p>
              </p:txBody>
            </p:sp>
          </p:grpSp>
          <p:grpSp>
            <p:nvGrpSpPr>
              <p:cNvPr id="30774" name="Group 62">
                <a:extLst>
                  <a:ext uri="{FF2B5EF4-FFF2-40B4-BE49-F238E27FC236}">
                    <a16:creationId xmlns:a16="http://schemas.microsoft.com/office/drawing/2014/main" id="{8B03C3CB-9E4F-45B3-AB5F-4064BD037679}"/>
                  </a:ext>
                </a:extLst>
              </p:cNvPr>
              <p:cNvGrpSpPr>
                <a:grpSpLocks/>
              </p:cNvGrpSpPr>
              <p:nvPr/>
            </p:nvGrpSpPr>
            <p:grpSpPr bwMode="auto">
              <a:xfrm>
                <a:off x="720" y="2709"/>
                <a:ext cx="1306" cy="267"/>
                <a:chOff x="0" y="0"/>
                <a:chExt cx="1306" cy="267"/>
              </a:xfrm>
            </p:grpSpPr>
            <p:sp>
              <p:nvSpPr>
                <p:cNvPr id="30780" name="未知">
                  <a:extLst>
                    <a:ext uri="{FF2B5EF4-FFF2-40B4-BE49-F238E27FC236}">
                      <a16:creationId xmlns:a16="http://schemas.microsoft.com/office/drawing/2014/main" id="{094ED090-224A-4477-8C52-5B3FD297A39B}"/>
                    </a:ext>
                  </a:extLst>
                </p:cNvPr>
                <p:cNvSpPr>
                  <a:spLocks/>
                </p:cNvSpPr>
                <p:nvPr/>
              </p:nvSpPr>
              <p:spPr bwMode="auto">
                <a:xfrm>
                  <a:off x="158" y="123"/>
                  <a:ext cx="64" cy="109"/>
                </a:xfrm>
                <a:custGeom>
                  <a:avLst/>
                  <a:gdLst>
                    <a:gd name="T0" fmla="*/ 0 w 129"/>
                    <a:gd name="T1" fmla="*/ 1 h 216"/>
                    <a:gd name="T2" fmla="*/ 0 w 129"/>
                    <a:gd name="T3" fmla="*/ 1 h 216"/>
                    <a:gd name="T4" fmla="*/ 0 w 129"/>
                    <a:gd name="T5" fmla="*/ 1 h 216"/>
                    <a:gd name="T6" fmla="*/ 0 w 129"/>
                    <a:gd name="T7" fmla="*/ 1 h 216"/>
                    <a:gd name="T8" fmla="*/ 0 w 129"/>
                    <a:gd name="T9" fmla="*/ 1 h 216"/>
                    <a:gd name="T10" fmla="*/ 0 w 129"/>
                    <a:gd name="T11" fmla="*/ 1 h 216"/>
                    <a:gd name="T12" fmla="*/ 0 w 129"/>
                    <a:gd name="T13" fmla="*/ 1 h 216"/>
                    <a:gd name="T14" fmla="*/ 0 w 129"/>
                    <a:gd name="T15" fmla="*/ 1 h 216"/>
                    <a:gd name="T16" fmla="*/ 0 w 129"/>
                    <a:gd name="T17" fmla="*/ 1 h 216"/>
                    <a:gd name="T18" fmla="*/ 0 w 129"/>
                    <a:gd name="T19" fmla="*/ 1 h 216"/>
                    <a:gd name="T20" fmla="*/ 0 w 129"/>
                    <a:gd name="T21" fmla="*/ 1 h 216"/>
                    <a:gd name="T22" fmla="*/ 0 w 129"/>
                    <a:gd name="T23" fmla="*/ 1 h 216"/>
                    <a:gd name="T24" fmla="*/ 0 w 129"/>
                    <a:gd name="T25" fmla="*/ 1 h 216"/>
                    <a:gd name="T26" fmla="*/ 0 w 129"/>
                    <a:gd name="T27" fmla="*/ 1 h 216"/>
                    <a:gd name="T28" fmla="*/ 0 w 129"/>
                    <a:gd name="T29" fmla="*/ 1 h 216"/>
                    <a:gd name="T30" fmla="*/ 0 w 129"/>
                    <a:gd name="T31" fmla="*/ 1 h 216"/>
                    <a:gd name="T32" fmla="*/ 0 w 129"/>
                    <a:gd name="T33" fmla="*/ 1 h 216"/>
                    <a:gd name="T34" fmla="*/ 0 w 129"/>
                    <a:gd name="T35" fmla="*/ 1 h 216"/>
                    <a:gd name="T36" fmla="*/ 0 w 129"/>
                    <a:gd name="T37" fmla="*/ 1 h 216"/>
                    <a:gd name="T38" fmla="*/ 0 w 129"/>
                    <a:gd name="T39" fmla="*/ 1 h 216"/>
                    <a:gd name="T40" fmla="*/ 0 w 129"/>
                    <a:gd name="T41" fmla="*/ 1 h 216"/>
                    <a:gd name="T42" fmla="*/ 0 w 129"/>
                    <a:gd name="T43" fmla="*/ 1 h 216"/>
                    <a:gd name="T44" fmla="*/ 0 w 129"/>
                    <a:gd name="T45" fmla="*/ 1 h 216"/>
                    <a:gd name="T46" fmla="*/ 0 w 129"/>
                    <a:gd name="T47" fmla="*/ 1 h 216"/>
                    <a:gd name="T48" fmla="*/ 0 w 129"/>
                    <a:gd name="T49" fmla="*/ 1 h 216"/>
                    <a:gd name="T50" fmla="*/ 0 w 129"/>
                    <a:gd name="T51" fmla="*/ 1 h 216"/>
                    <a:gd name="T52" fmla="*/ 0 w 129"/>
                    <a:gd name="T53" fmla="*/ 1 h 216"/>
                    <a:gd name="T54" fmla="*/ 0 w 129"/>
                    <a:gd name="T55" fmla="*/ 1 h 216"/>
                    <a:gd name="T56" fmla="*/ 0 w 129"/>
                    <a:gd name="T57" fmla="*/ 1 h 216"/>
                    <a:gd name="T58" fmla="*/ 0 w 129"/>
                    <a:gd name="T59" fmla="*/ 1 h 216"/>
                    <a:gd name="T60" fmla="*/ 0 w 129"/>
                    <a:gd name="T61" fmla="*/ 1 h 216"/>
                    <a:gd name="T62" fmla="*/ 0 w 129"/>
                    <a:gd name="T63" fmla="*/ 0 h 216"/>
                    <a:gd name="T64" fmla="*/ 0 w 129"/>
                    <a:gd name="T65" fmla="*/ 1 h 216"/>
                    <a:gd name="T66" fmla="*/ 0 w 129"/>
                    <a:gd name="T67" fmla="*/ 1 h 216"/>
                    <a:gd name="T68" fmla="*/ 0 w 129"/>
                    <a:gd name="T69" fmla="*/ 1 h 216"/>
                    <a:gd name="T70" fmla="*/ 0 w 129"/>
                    <a:gd name="T71" fmla="*/ 1 h 216"/>
                    <a:gd name="T72" fmla="*/ 0 w 129"/>
                    <a:gd name="T73" fmla="*/ 1 h 216"/>
                    <a:gd name="T74" fmla="*/ 0 w 129"/>
                    <a:gd name="T75" fmla="*/ 1 h 216"/>
                    <a:gd name="T76" fmla="*/ 0 w 129"/>
                    <a:gd name="T77" fmla="*/ 1 h 216"/>
                    <a:gd name="T78" fmla="*/ 0 w 129"/>
                    <a:gd name="T79" fmla="*/ 1 h 216"/>
                    <a:gd name="T80" fmla="*/ 0 w 129"/>
                    <a:gd name="T81" fmla="*/ 1 h 216"/>
                    <a:gd name="T82" fmla="*/ 0 w 129"/>
                    <a:gd name="T83" fmla="*/ 1 h 216"/>
                    <a:gd name="T84" fmla="*/ 0 w 129"/>
                    <a:gd name="T85" fmla="*/ 1 h 216"/>
                    <a:gd name="T86" fmla="*/ 0 w 129"/>
                    <a:gd name="T87" fmla="*/ 1 h 216"/>
                    <a:gd name="T88" fmla="*/ 0 w 129"/>
                    <a:gd name="T89" fmla="*/ 1 h 2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9"/>
                    <a:gd name="T136" fmla="*/ 0 h 216"/>
                    <a:gd name="T137" fmla="*/ 129 w 129"/>
                    <a:gd name="T138" fmla="*/ 216 h 2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9" h="216">
                      <a:moveTo>
                        <a:pt x="53" y="208"/>
                      </a:moveTo>
                      <a:lnTo>
                        <a:pt x="49" y="199"/>
                      </a:lnTo>
                      <a:lnTo>
                        <a:pt x="48" y="192"/>
                      </a:lnTo>
                      <a:lnTo>
                        <a:pt x="50" y="185"/>
                      </a:lnTo>
                      <a:lnTo>
                        <a:pt x="51" y="177"/>
                      </a:lnTo>
                      <a:lnTo>
                        <a:pt x="57" y="173"/>
                      </a:lnTo>
                      <a:lnTo>
                        <a:pt x="64" y="170"/>
                      </a:lnTo>
                      <a:lnTo>
                        <a:pt x="71" y="169"/>
                      </a:lnTo>
                      <a:lnTo>
                        <a:pt x="78" y="169"/>
                      </a:lnTo>
                      <a:lnTo>
                        <a:pt x="82" y="174"/>
                      </a:lnTo>
                      <a:lnTo>
                        <a:pt x="86" y="177"/>
                      </a:lnTo>
                      <a:lnTo>
                        <a:pt x="87" y="181"/>
                      </a:lnTo>
                      <a:lnTo>
                        <a:pt x="86" y="185"/>
                      </a:lnTo>
                      <a:lnTo>
                        <a:pt x="82" y="190"/>
                      </a:lnTo>
                      <a:lnTo>
                        <a:pt x="78" y="192"/>
                      </a:lnTo>
                      <a:lnTo>
                        <a:pt x="72" y="193"/>
                      </a:lnTo>
                      <a:lnTo>
                        <a:pt x="67" y="192"/>
                      </a:lnTo>
                      <a:lnTo>
                        <a:pt x="63" y="180"/>
                      </a:lnTo>
                      <a:lnTo>
                        <a:pt x="59" y="183"/>
                      </a:lnTo>
                      <a:lnTo>
                        <a:pt x="57" y="187"/>
                      </a:lnTo>
                      <a:lnTo>
                        <a:pt x="56" y="191"/>
                      </a:lnTo>
                      <a:lnTo>
                        <a:pt x="56" y="196"/>
                      </a:lnTo>
                      <a:lnTo>
                        <a:pt x="58" y="201"/>
                      </a:lnTo>
                      <a:lnTo>
                        <a:pt x="64" y="205"/>
                      </a:lnTo>
                      <a:lnTo>
                        <a:pt x="71" y="206"/>
                      </a:lnTo>
                      <a:lnTo>
                        <a:pt x="76" y="207"/>
                      </a:lnTo>
                      <a:lnTo>
                        <a:pt x="87" y="205"/>
                      </a:lnTo>
                      <a:lnTo>
                        <a:pt x="95" y="198"/>
                      </a:lnTo>
                      <a:lnTo>
                        <a:pt x="101" y="190"/>
                      </a:lnTo>
                      <a:lnTo>
                        <a:pt x="105" y="182"/>
                      </a:lnTo>
                      <a:lnTo>
                        <a:pt x="109" y="173"/>
                      </a:lnTo>
                      <a:lnTo>
                        <a:pt x="106" y="162"/>
                      </a:lnTo>
                      <a:lnTo>
                        <a:pt x="102" y="153"/>
                      </a:lnTo>
                      <a:lnTo>
                        <a:pt x="96" y="145"/>
                      </a:lnTo>
                      <a:lnTo>
                        <a:pt x="83" y="138"/>
                      </a:lnTo>
                      <a:lnTo>
                        <a:pt x="70" y="135"/>
                      </a:lnTo>
                      <a:lnTo>
                        <a:pt x="56" y="132"/>
                      </a:lnTo>
                      <a:lnTo>
                        <a:pt x="42" y="130"/>
                      </a:lnTo>
                      <a:lnTo>
                        <a:pt x="29" y="127"/>
                      </a:lnTo>
                      <a:lnTo>
                        <a:pt x="18" y="121"/>
                      </a:lnTo>
                      <a:lnTo>
                        <a:pt x="7" y="111"/>
                      </a:lnTo>
                      <a:lnTo>
                        <a:pt x="0" y="96"/>
                      </a:lnTo>
                      <a:lnTo>
                        <a:pt x="2" y="87"/>
                      </a:lnTo>
                      <a:lnTo>
                        <a:pt x="4" y="81"/>
                      </a:lnTo>
                      <a:lnTo>
                        <a:pt x="8" y="74"/>
                      </a:lnTo>
                      <a:lnTo>
                        <a:pt x="12" y="67"/>
                      </a:lnTo>
                      <a:lnTo>
                        <a:pt x="21" y="64"/>
                      </a:lnTo>
                      <a:lnTo>
                        <a:pt x="29" y="66"/>
                      </a:lnTo>
                      <a:lnTo>
                        <a:pt x="37" y="67"/>
                      </a:lnTo>
                      <a:lnTo>
                        <a:pt x="44" y="61"/>
                      </a:lnTo>
                      <a:lnTo>
                        <a:pt x="45" y="56"/>
                      </a:lnTo>
                      <a:lnTo>
                        <a:pt x="45" y="52"/>
                      </a:lnTo>
                      <a:lnTo>
                        <a:pt x="43" y="46"/>
                      </a:lnTo>
                      <a:lnTo>
                        <a:pt x="41" y="43"/>
                      </a:lnTo>
                      <a:lnTo>
                        <a:pt x="32" y="41"/>
                      </a:lnTo>
                      <a:lnTo>
                        <a:pt x="22" y="40"/>
                      </a:lnTo>
                      <a:lnTo>
                        <a:pt x="13" y="37"/>
                      </a:lnTo>
                      <a:lnTo>
                        <a:pt x="10" y="25"/>
                      </a:lnTo>
                      <a:lnTo>
                        <a:pt x="10" y="18"/>
                      </a:lnTo>
                      <a:lnTo>
                        <a:pt x="14" y="11"/>
                      </a:lnTo>
                      <a:lnTo>
                        <a:pt x="20" y="6"/>
                      </a:lnTo>
                      <a:lnTo>
                        <a:pt x="27" y="2"/>
                      </a:lnTo>
                      <a:lnTo>
                        <a:pt x="41" y="0"/>
                      </a:lnTo>
                      <a:lnTo>
                        <a:pt x="52" y="0"/>
                      </a:lnTo>
                      <a:lnTo>
                        <a:pt x="63" y="2"/>
                      </a:lnTo>
                      <a:lnTo>
                        <a:pt x="72" y="7"/>
                      </a:lnTo>
                      <a:lnTo>
                        <a:pt x="80" y="13"/>
                      </a:lnTo>
                      <a:lnTo>
                        <a:pt x="88" y="21"/>
                      </a:lnTo>
                      <a:lnTo>
                        <a:pt x="96" y="30"/>
                      </a:lnTo>
                      <a:lnTo>
                        <a:pt x="104" y="40"/>
                      </a:lnTo>
                      <a:lnTo>
                        <a:pt x="111" y="53"/>
                      </a:lnTo>
                      <a:lnTo>
                        <a:pt x="118" y="69"/>
                      </a:lnTo>
                      <a:lnTo>
                        <a:pt x="124" y="86"/>
                      </a:lnTo>
                      <a:lnTo>
                        <a:pt x="127" y="106"/>
                      </a:lnTo>
                      <a:lnTo>
                        <a:pt x="129" y="124"/>
                      </a:lnTo>
                      <a:lnTo>
                        <a:pt x="129" y="144"/>
                      </a:lnTo>
                      <a:lnTo>
                        <a:pt x="127" y="162"/>
                      </a:lnTo>
                      <a:lnTo>
                        <a:pt x="121" y="178"/>
                      </a:lnTo>
                      <a:lnTo>
                        <a:pt x="118" y="187"/>
                      </a:lnTo>
                      <a:lnTo>
                        <a:pt x="112" y="197"/>
                      </a:lnTo>
                      <a:lnTo>
                        <a:pt x="105" y="206"/>
                      </a:lnTo>
                      <a:lnTo>
                        <a:pt x="95" y="213"/>
                      </a:lnTo>
                      <a:lnTo>
                        <a:pt x="89" y="215"/>
                      </a:lnTo>
                      <a:lnTo>
                        <a:pt x="85" y="216"/>
                      </a:lnTo>
                      <a:lnTo>
                        <a:pt x="79" y="216"/>
                      </a:lnTo>
                      <a:lnTo>
                        <a:pt x="73" y="216"/>
                      </a:lnTo>
                      <a:lnTo>
                        <a:pt x="67" y="215"/>
                      </a:lnTo>
                      <a:lnTo>
                        <a:pt x="63" y="214"/>
                      </a:lnTo>
                      <a:lnTo>
                        <a:pt x="58" y="212"/>
                      </a:lnTo>
                      <a:lnTo>
                        <a:pt x="53" y="208"/>
                      </a:lnTo>
                      <a:close/>
                    </a:path>
                  </a:pathLst>
                </a:custGeom>
                <a:solidFill>
                  <a:srgbClr val="33CC33"/>
                </a:solidFill>
                <a:ln w="9525">
                  <a:solidFill>
                    <a:srgbClr val="008000"/>
                  </a:solidFill>
                  <a:round/>
                  <a:headEnd/>
                  <a:tailEnd/>
                </a:ln>
              </p:spPr>
              <p:txBody>
                <a:bodyPr/>
                <a:lstStyle/>
                <a:p>
                  <a:endParaRPr lang="zh-CN" altLang="en-US"/>
                </a:p>
              </p:txBody>
            </p:sp>
            <p:sp>
              <p:nvSpPr>
                <p:cNvPr id="30781" name="未知">
                  <a:extLst>
                    <a:ext uri="{FF2B5EF4-FFF2-40B4-BE49-F238E27FC236}">
                      <a16:creationId xmlns:a16="http://schemas.microsoft.com/office/drawing/2014/main" id="{5CD02CD4-B801-4789-8E65-E513CD1157E5}"/>
                    </a:ext>
                  </a:extLst>
                </p:cNvPr>
                <p:cNvSpPr>
                  <a:spLocks/>
                </p:cNvSpPr>
                <p:nvPr/>
              </p:nvSpPr>
              <p:spPr bwMode="auto">
                <a:xfrm>
                  <a:off x="185" y="156"/>
                  <a:ext cx="29" cy="36"/>
                </a:xfrm>
                <a:custGeom>
                  <a:avLst/>
                  <a:gdLst>
                    <a:gd name="T0" fmla="*/ 1 w 58"/>
                    <a:gd name="T1" fmla="*/ 0 h 73"/>
                    <a:gd name="T2" fmla="*/ 0 w 58"/>
                    <a:gd name="T3" fmla="*/ 0 h 73"/>
                    <a:gd name="T4" fmla="*/ 1 w 58"/>
                    <a:gd name="T5" fmla="*/ 0 h 73"/>
                    <a:gd name="T6" fmla="*/ 1 w 58"/>
                    <a:gd name="T7" fmla="*/ 0 h 73"/>
                    <a:gd name="T8" fmla="*/ 1 w 58"/>
                    <a:gd name="T9" fmla="*/ 0 h 73"/>
                    <a:gd name="T10" fmla="*/ 1 w 58"/>
                    <a:gd name="T11" fmla="*/ 0 h 73"/>
                    <a:gd name="T12" fmla="*/ 1 w 58"/>
                    <a:gd name="T13" fmla="*/ 0 h 73"/>
                    <a:gd name="T14" fmla="*/ 1 w 58"/>
                    <a:gd name="T15" fmla="*/ 0 h 73"/>
                    <a:gd name="T16" fmla="*/ 1 w 58"/>
                    <a:gd name="T17" fmla="*/ 0 h 73"/>
                    <a:gd name="T18" fmla="*/ 1 w 58"/>
                    <a:gd name="T19" fmla="*/ 0 h 73"/>
                    <a:gd name="T20" fmla="*/ 1 w 58"/>
                    <a:gd name="T21" fmla="*/ 0 h 73"/>
                    <a:gd name="T22" fmla="*/ 1 w 58"/>
                    <a:gd name="T23" fmla="*/ 0 h 73"/>
                    <a:gd name="T24" fmla="*/ 1 w 58"/>
                    <a:gd name="T25" fmla="*/ 0 h 73"/>
                    <a:gd name="T26" fmla="*/ 1 w 58"/>
                    <a:gd name="T27" fmla="*/ 0 h 73"/>
                    <a:gd name="T28" fmla="*/ 1 w 58"/>
                    <a:gd name="T29" fmla="*/ 0 h 73"/>
                    <a:gd name="T30" fmla="*/ 1 w 58"/>
                    <a:gd name="T31" fmla="*/ 0 h 73"/>
                    <a:gd name="T32" fmla="*/ 1 w 58"/>
                    <a:gd name="T33" fmla="*/ 0 h 73"/>
                    <a:gd name="T34" fmla="*/ 1 w 58"/>
                    <a:gd name="T35" fmla="*/ 0 h 73"/>
                    <a:gd name="T36" fmla="*/ 1 w 58"/>
                    <a:gd name="T37" fmla="*/ 0 h 73"/>
                    <a:gd name="T38" fmla="*/ 1 w 58"/>
                    <a:gd name="T39" fmla="*/ 0 h 73"/>
                    <a:gd name="T40" fmla="*/ 1 w 58"/>
                    <a:gd name="T41" fmla="*/ 0 h 73"/>
                    <a:gd name="T42" fmla="*/ 1 w 58"/>
                    <a:gd name="T43" fmla="*/ 0 h 73"/>
                    <a:gd name="T44" fmla="*/ 1 w 58"/>
                    <a:gd name="T45" fmla="*/ 0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8"/>
                    <a:gd name="T70" fmla="*/ 0 h 73"/>
                    <a:gd name="T71" fmla="*/ 58 w 58"/>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8" h="73">
                      <a:moveTo>
                        <a:pt x="1" y="7"/>
                      </a:moveTo>
                      <a:lnTo>
                        <a:pt x="0" y="4"/>
                      </a:lnTo>
                      <a:lnTo>
                        <a:pt x="6" y="0"/>
                      </a:lnTo>
                      <a:lnTo>
                        <a:pt x="15" y="3"/>
                      </a:lnTo>
                      <a:lnTo>
                        <a:pt x="21" y="8"/>
                      </a:lnTo>
                      <a:lnTo>
                        <a:pt x="28" y="12"/>
                      </a:lnTo>
                      <a:lnTo>
                        <a:pt x="34" y="20"/>
                      </a:lnTo>
                      <a:lnTo>
                        <a:pt x="41" y="29"/>
                      </a:lnTo>
                      <a:lnTo>
                        <a:pt x="47" y="41"/>
                      </a:lnTo>
                      <a:lnTo>
                        <a:pt x="53" y="53"/>
                      </a:lnTo>
                      <a:lnTo>
                        <a:pt x="54" y="57"/>
                      </a:lnTo>
                      <a:lnTo>
                        <a:pt x="56" y="61"/>
                      </a:lnTo>
                      <a:lnTo>
                        <a:pt x="57" y="66"/>
                      </a:lnTo>
                      <a:lnTo>
                        <a:pt x="58" y="70"/>
                      </a:lnTo>
                      <a:lnTo>
                        <a:pt x="57" y="73"/>
                      </a:lnTo>
                      <a:lnTo>
                        <a:pt x="53" y="63"/>
                      </a:lnTo>
                      <a:lnTo>
                        <a:pt x="47" y="52"/>
                      </a:lnTo>
                      <a:lnTo>
                        <a:pt x="41" y="42"/>
                      </a:lnTo>
                      <a:lnTo>
                        <a:pt x="34" y="33"/>
                      </a:lnTo>
                      <a:lnTo>
                        <a:pt x="27" y="23"/>
                      </a:lnTo>
                      <a:lnTo>
                        <a:pt x="19" y="15"/>
                      </a:lnTo>
                      <a:lnTo>
                        <a:pt x="10" y="11"/>
                      </a:lnTo>
                      <a:lnTo>
                        <a:pt x="1" y="7"/>
                      </a:lnTo>
                      <a:close/>
                    </a:path>
                  </a:pathLst>
                </a:custGeom>
                <a:solidFill>
                  <a:srgbClr val="33CC33"/>
                </a:solidFill>
                <a:ln w="9525">
                  <a:solidFill>
                    <a:srgbClr val="008000"/>
                  </a:solidFill>
                  <a:round/>
                  <a:headEnd/>
                  <a:tailEnd/>
                </a:ln>
              </p:spPr>
              <p:txBody>
                <a:bodyPr/>
                <a:lstStyle/>
                <a:p>
                  <a:endParaRPr lang="zh-CN" altLang="en-US"/>
                </a:p>
              </p:txBody>
            </p:sp>
            <p:sp>
              <p:nvSpPr>
                <p:cNvPr id="30782" name="未知">
                  <a:extLst>
                    <a:ext uri="{FF2B5EF4-FFF2-40B4-BE49-F238E27FC236}">
                      <a16:creationId xmlns:a16="http://schemas.microsoft.com/office/drawing/2014/main" id="{95973D8C-ADBE-40C7-B8ED-D33D3291A0EA}"/>
                    </a:ext>
                  </a:extLst>
                </p:cNvPr>
                <p:cNvSpPr>
                  <a:spLocks/>
                </p:cNvSpPr>
                <p:nvPr/>
              </p:nvSpPr>
              <p:spPr bwMode="auto">
                <a:xfrm>
                  <a:off x="91" y="213"/>
                  <a:ext cx="7" cy="5"/>
                </a:xfrm>
                <a:custGeom>
                  <a:avLst/>
                  <a:gdLst>
                    <a:gd name="T0" fmla="*/ 0 w 13"/>
                    <a:gd name="T1" fmla="*/ 0 h 11"/>
                    <a:gd name="T2" fmla="*/ 1 w 13"/>
                    <a:gd name="T3" fmla="*/ 0 h 11"/>
                    <a:gd name="T4" fmla="*/ 1 w 13"/>
                    <a:gd name="T5" fmla="*/ 0 h 11"/>
                    <a:gd name="T6" fmla="*/ 1 w 13"/>
                    <a:gd name="T7" fmla="*/ 0 h 11"/>
                    <a:gd name="T8" fmla="*/ 1 w 13"/>
                    <a:gd name="T9" fmla="*/ 0 h 11"/>
                    <a:gd name="T10" fmla="*/ 1 w 13"/>
                    <a:gd name="T11" fmla="*/ 0 h 11"/>
                    <a:gd name="T12" fmla="*/ 1 w 13"/>
                    <a:gd name="T13" fmla="*/ 0 h 11"/>
                    <a:gd name="T14" fmla="*/ 1 w 13"/>
                    <a:gd name="T15" fmla="*/ 0 h 11"/>
                    <a:gd name="T16" fmla="*/ 1 w 13"/>
                    <a:gd name="T17" fmla="*/ 0 h 11"/>
                    <a:gd name="T18" fmla="*/ 1 w 13"/>
                    <a:gd name="T19" fmla="*/ 0 h 11"/>
                    <a:gd name="T20" fmla="*/ 1 w 13"/>
                    <a:gd name="T21" fmla="*/ 0 h 11"/>
                    <a:gd name="T22" fmla="*/ 1 w 13"/>
                    <a:gd name="T23" fmla="*/ 0 h 11"/>
                    <a:gd name="T24" fmla="*/ 0 w 13"/>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11"/>
                    <a:gd name="T41" fmla="*/ 13 w 13"/>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11">
                      <a:moveTo>
                        <a:pt x="0" y="11"/>
                      </a:moveTo>
                      <a:lnTo>
                        <a:pt x="1" y="7"/>
                      </a:lnTo>
                      <a:lnTo>
                        <a:pt x="5" y="5"/>
                      </a:lnTo>
                      <a:lnTo>
                        <a:pt x="8" y="4"/>
                      </a:lnTo>
                      <a:lnTo>
                        <a:pt x="10" y="0"/>
                      </a:lnTo>
                      <a:lnTo>
                        <a:pt x="13" y="4"/>
                      </a:lnTo>
                      <a:lnTo>
                        <a:pt x="10" y="7"/>
                      </a:lnTo>
                      <a:lnTo>
                        <a:pt x="7" y="10"/>
                      </a:lnTo>
                      <a:lnTo>
                        <a:pt x="2" y="11"/>
                      </a:lnTo>
                      <a:lnTo>
                        <a:pt x="1" y="11"/>
                      </a:lnTo>
                      <a:lnTo>
                        <a:pt x="0" y="11"/>
                      </a:lnTo>
                      <a:close/>
                    </a:path>
                  </a:pathLst>
                </a:custGeom>
                <a:solidFill>
                  <a:srgbClr val="33CC33"/>
                </a:solidFill>
                <a:ln w="9525">
                  <a:solidFill>
                    <a:srgbClr val="008000"/>
                  </a:solidFill>
                  <a:round/>
                  <a:headEnd/>
                  <a:tailEnd/>
                </a:ln>
              </p:spPr>
              <p:txBody>
                <a:bodyPr/>
                <a:lstStyle/>
                <a:p>
                  <a:endParaRPr lang="zh-CN" altLang="en-US"/>
                </a:p>
              </p:txBody>
            </p:sp>
            <p:sp>
              <p:nvSpPr>
                <p:cNvPr id="30783" name="未知">
                  <a:extLst>
                    <a:ext uri="{FF2B5EF4-FFF2-40B4-BE49-F238E27FC236}">
                      <a16:creationId xmlns:a16="http://schemas.microsoft.com/office/drawing/2014/main" id="{1E6CDC49-02AE-45C9-9084-14202CC9F943}"/>
                    </a:ext>
                  </a:extLst>
                </p:cNvPr>
                <p:cNvSpPr>
                  <a:spLocks/>
                </p:cNvSpPr>
                <p:nvPr/>
              </p:nvSpPr>
              <p:spPr bwMode="auto">
                <a:xfrm>
                  <a:off x="0" y="138"/>
                  <a:ext cx="94" cy="77"/>
                </a:xfrm>
                <a:custGeom>
                  <a:avLst/>
                  <a:gdLst>
                    <a:gd name="T0" fmla="*/ 1 w 188"/>
                    <a:gd name="T1" fmla="*/ 1 h 154"/>
                    <a:gd name="T2" fmla="*/ 1 w 188"/>
                    <a:gd name="T3" fmla="*/ 1 h 154"/>
                    <a:gd name="T4" fmla="*/ 1 w 188"/>
                    <a:gd name="T5" fmla="*/ 1 h 154"/>
                    <a:gd name="T6" fmla="*/ 1 w 188"/>
                    <a:gd name="T7" fmla="*/ 1 h 154"/>
                    <a:gd name="T8" fmla="*/ 1 w 188"/>
                    <a:gd name="T9" fmla="*/ 1 h 154"/>
                    <a:gd name="T10" fmla="*/ 1 w 188"/>
                    <a:gd name="T11" fmla="*/ 1 h 154"/>
                    <a:gd name="T12" fmla="*/ 1 w 188"/>
                    <a:gd name="T13" fmla="*/ 1 h 154"/>
                    <a:gd name="T14" fmla="*/ 1 w 188"/>
                    <a:gd name="T15" fmla="*/ 1 h 154"/>
                    <a:gd name="T16" fmla="*/ 1 w 188"/>
                    <a:gd name="T17" fmla="*/ 1 h 154"/>
                    <a:gd name="T18" fmla="*/ 1 w 188"/>
                    <a:gd name="T19" fmla="*/ 1 h 154"/>
                    <a:gd name="T20" fmla="*/ 1 w 188"/>
                    <a:gd name="T21" fmla="*/ 1 h 154"/>
                    <a:gd name="T22" fmla="*/ 1 w 188"/>
                    <a:gd name="T23" fmla="*/ 1 h 154"/>
                    <a:gd name="T24" fmla="*/ 1 w 188"/>
                    <a:gd name="T25" fmla="*/ 1 h 154"/>
                    <a:gd name="T26" fmla="*/ 1 w 188"/>
                    <a:gd name="T27" fmla="*/ 1 h 154"/>
                    <a:gd name="T28" fmla="*/ 1 w 188"/>
                    <a:gd name="T29" fmla="*/ 1 h 154"/>
                    <a:gd name="T30" fmla="*/ 1 w 188"/>
                    <a:gd name="T31" fmla="*/ 1 h 154"/>
                    <a:gd name="T32" fmla="*/ 1 w 188"/>
                    <a:gd name="T33" fmla="*/ 1 h 154"/>
                    <a:gd name="T34" fmla="*/ 1 w 188"/>
                    <a:gd name="T35" fmla="*/ 1 h 154"/>
                    <a:gd name="T36" fmla="*/ 1 w 188"/>
                    <a:gd name="T37" fmla="*/ 1 h 154"/>
                    <a:gd name="T38" fmla="*/ 1 w 188"/>
                    <a:gd name="T39" fmla="*/ 1 h 154"/>
                    <a:gd name="T40" fmla="*/ 1 w 188"/>
                    <a:gd name="T41" fmla="*/ 1 h 154"/>
                    <a:gd name="T42" fmla="*/ 1 w 188"/>
                    <a:gd name="T43" fmla="*/ 1 h 154"/>
                    <a:gd name="T44" fmla="*/ 1 w 188"/>
                    <a:gd name="T45" fmla="*/ 1 h 154"/>
                    <a:gd name="T46" fmla="*/ 1 w 188"/>
                    <a:gd name="T47" fmla="*/ 1 h 154"/>
                    <a:gd name="T48" fmla="*/ 1 w 188"/>
                    <a:gd name="T49" fmla="*/ 1 h 154"/>
                    <a:gd name="T50" fmla="*/ 1 w 188"/>
                    <a:gd name="T51" fmla="*/ 1 h 154"/>
                    <a:gd name="T52" fmla="*/ 1 w 188"/>
                    <a:gd name="T53" fmla="*/ 1 h 154"/>
                    <a:gd name="T54" fmla="*/ 1 w 188"/>
                    <a:gd name="T55" fmla="*/ 1 h 154"/>
                    <a:gd name="T56" fmla="*/ 1 w 188"/>
                    <a:gd name="T57" fmla="*/ 1 h 154"/>
                    <a:gd name="T58" fmla="*/ 1 w 188"/>
                    <a:gd name="T59" fmla="*/ 1 h 154"/>
                    <a:gd name="T60" fmla="*/ 1 w 188"/>
                    <a:gd name="T61" fmla="*/ 1 h 154"/>
                    <a:gd name="T62" fmla="*/ 1 w 188"/>
                    <a:gd name="T63" fmla="*/ 1 h 154"/>
                    <a:gd name="T64" fmla="*/ 1 w 188"/>
                    <a:gd name="T65" fmla="*/ 1 h 154"/>
                    <a:gd name="T66" fmla="*/ 1 w 188"/>
                    <a:gd name="T67" fmla="*/ 1 h 154"/>
                    <a:gd name="T68" fmla="*/ 1 w 188"/>
                    <a:gd name="T69" fmla="*/ 1 h 154"/>
                    <a:gd name="T70" fmla="*/ 1 w 188"/>
                    <a:gd name="T71" fmla="*/ 1 h 154"/>
                    <a:gd name="T72" fmla="*/ 1 w 188"/>
                    <a:gd name="T73" fmla="*/ 1 h 154"/>
                    <a:gd name="T74" fmla="*/ 1 w 188"/>
                    <a:gd name="T75" fmla="*/ 1 h 154"/>
                    <a:gd name="T76" fmla="*/ 1 w 188"/>
                    <a:gd name="T77" fmla="*/ 1 h 154"/>
                    <a:gd name="T78" fmla="*/ 1 w 188"/>
                    <a:gd name="T79" fmla="*/ 1 h 154"/>
                    <a:gd name="T80" fmla="*/ 1 w 188"/>
                    <a:gd name="T81" fmla="*/ 1 h 154"/>
                    <a:gd name="T82" fmla="*/ 1 w 188"/>
                    <a:gd name="T83" fmla="*/ 1 h 154"/>
                    <a:gd name="T84" fmla="*/ 1 w 188"/>
                    <a:gd name="T85" fmla="*/ 1 h 154"/>
                    <a:gd name="T86" fmla="*/ 1 w 188"/>
                    <a:gd name="T87" fmla="*/ 1 h 154"/>
                    <a:gd name="T88" fmla="*/ 1 w 188"/>
                    <a:gd name="T89" fmla="*/ 1 h 154"/>
                    <a:gd name="T90" fmla="*/ 1 w 188"/>
                    <a:gd name="T91" fmla="*/ 1 h 1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8"/>
                    <a:gd name="T139" fmla="*/ 0 h 154"/>
                    <a:gd name="T140" fmla="*/ 188 w 188"/>
                    <a:gd name="T141" fmla="*/ 154 h 15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8" h="154">
                      <a:moveTo>
                        <a:pt x="28" y="141"/>
                      </a:moveTo>
                      <a:lnTo>
                        <a:pt x="18" y="134"/>
                      </a:lnTo>
                      <a:lnTo>
                        <a:pt x="11" y="128"/>
                      </a:lnTo>
                      <a:lnTo>
                        <a:pt x="7" y="122"/>
                      </a:lnTo>
                      <a:lnTo>
                        <a:pt x="6" y="120"/>
                      </a:lnTo>
                      <a:lnTo>
                        <a:pt x="1" y="110"/>
                      </a:lnTo>
                      <a:lnTo>
                        <a:pt x="0" y="99"/>
                      </a:lnTo>
                      <a:lnTo>
                        <a:pt x="2" y="88"/>
                      </a:lnTo>
                      <a:lnTo>
                        <a:pt x="7" y="80"/>
                      </a:lnTo>
                      <a:lnTo>
                        <a:pt x="13" y="72"/>
                      </a:lnTo>
                      <a:lnTo>
                        <a:pt x="21" y="69"/>
                      </a:lnTo>
                      <a:lnTo>
                        <a:pt x="29" y="68"/>
                      </a:lnTo>
                      <a:lnTo>
                        <a:pt x="36" y="70"/>
                      </a:lnTo>
                      <a:lnTo>
                        <a:pt x="40" y="75"/>
                      </a:lnTo>
                      <a:lnTo>
                        <a:pt x="43" y="80"/>
                      </a:lnTo>
                      <a:lnTo>
                        <a:pt x="43" y="85"/>
                      </a:lnTo>
                      <a:lnTo>
                        <a:pt x="43" y="87"/>
                      </a:lnTo>
                      <a:lnTo>
                        <a:pt x="38" y="91"/>
                      </a:lnTo>
                      <a:lnTo>
                        <a:pt x="33" y="92"/>
                      </a:lnTo>
                      <a:lnTo>
                        <a:pt x="28" y="91"/>
                      </a:lnTo>
                      <a:lnTo>
                        <a:pt x="23" y="88"/>
                      </a:lnTo>
                      <a:lnTo>
                        <a:pt x="20" y="82"/>
                      </a:lnTo>
                      <a:lnTo>
                        <a:pt x="13" y="84"/>
                      </a:lnTo>
                      <a:lnTo>
                        <a:pt x="9" y="90"/>
                      </a:lnTo>
                      <a:lnTo>
                        <a:pt x="8" y="98"/>
                      </a:lnTo>
                      <a:lnTo>
                        <a:pt x="9" y="105"/>
                      </a:lnTo>
                      <a:lnTo>
                        <a:pt x="13" y="111"/>
                      </a:lnTo>
                      <a:lnTo>
                        <a:pt x="15" y="116"/>
                      </a:lnTo>
                      <a:lnTo>
                        <a:pt x="17" y="121"/>
                      </a:lnTo>
                      <a:lnTo>
                        <a:pt x="18" y="122"/>
                      </a:lnTo>
                      <a:lnTo>
                        <a:pt x="24" y="126"/>
                      </a:lnTo>
                      <a:lnTo>
                        <a:pt x="32" y="130"/>
                      </a:lnTo>
                      <a:lnTo>
                        <a:pt x="41" y="133"/>
                      </a:lnTo>
                      <a:lnTo>
                        <a:pt x="51" y="133"/>
                      </a:lnTo>
                      <a:lnTo>
                        <a:pt x="59" y="131"/>
                      </a:lnTo>
                      <a:lnTo>
                        <a:pt x="67" y="130"/>
                      </a:lnTo>
                      <a:lnTo>
                        <a:pt x="74" y="128"/>
                      </a:lnTo>
                      <a:lnTo>
                        <a:pt x="79" y="122"/>
                      </a:lnTo>
                      <a:lnTo>
                        <a:pt x="86" y="105"/>
                      </a:lnTo>
                      <a:lnTo>
                        <a:pt x="84" y="87"/>
                      </a:lnTo>
                      <a:lnTo>
                        <a:pt x="76" y="70"/>
                      </a:lnTo>
                      <a:lnTo>
                        <a:pt x="67" y="50"/>
                      </a:lnTo>
                      <a:lnTo>
                        <a:pt x="67" y="48"/>
                      </a:lnTo>
                      <a:lnTo>
                        <a:pt x="64" y="43"/>
                      </a:lnTo>
                      <a:lnTo>
                        <a:pt x="64" y="38"/>
                      </a:lnTo>
                      <a:lnTo>
                        <a:pt x="66" y="30"/>
                      </a:lnTo>
                      <a:lnTo>
                        <a:pt x="66" y="22"/>
                      </a:lnTo>
                      <a:lnTo>
                        <a:pt x="69" y="17"/>
                      </a:lnTo>
                      <a:lnTo>
                        <a:pt x="73" y="14"/>
                      </a:lnTo>
                      <a:lnTo>
                        <a:pt x="76" y="10"/>
                      </a:lnTo>
                      <a:lnTo>
                        <a:pt x="81" y="7"/>
                      </a:lnTo>
                      <a:lnTo>
                        <a:pt x="85" y="4"/>
                      </a:lnTo>
                      <a:lnTo>
                        <a:pt x="91" y="2"/>
                      </a:lnTo>
                      <a:lnTo>
                        <a:pt x="97" y="1"/>
                      </a:lnTo>
                      <a:lnTo>
                        <a:pt x="102" y="0"/>
                      </a:lnTo>
                      <a:lnTo>
                        <a:pt x="107" y="3"/>
                      </a:lnTo>
                      <a:lnTo>
                        <a:pt x="113" y="5"/>
                      </a:lnTo>
                      <a:lnTo>
                        <a:pt x="117" y="8"/>
                      </a:lnTo>
                      <a:lnTo>
                        <a:pt x="122" y="11"/>
                      </a:lnTo>
                      <a:lnTo>
                        <a:pt x="120" y="10"/>
                      </a:lnTo>
                      <a:lnTo>
                        <a:pt x="125" y="17"/>
                      </a:lnTo>
                      <a:lnTo>
                        <a:pt x="129" y="25"/>
                      </a:lnTo>
                      <a:lnTo>
                        <a:pt x="130" y="35"/>
                      </a:lnTo>
                      <a:lnTo>
                        <a:pt x="130" y="43"/>
                      </a:lnTo>
                      <a:lnTo>
                        <a:pt x="125" y="49"/>
                      </a:lnTo>
                      <a:lnTo>
                        <a:pt x="124" y="55"/>
                      </a:lnTo>
                      <a:lnTo>
                        <a:pt x="124" y="61"/>
                      </a:lnTo>
                      <a:lnTo>
                        <a:pt x="125" y="67"/>
                      </a:lnTo>
                      <a:lnTo>
                        <a:pt x="129" y="71"/>
                      </a:lnTo>
                      <a:lnTo>
                        <a:pt x="135" y="72"/>
                      </a:lnTo>
                      <a:lnTo>
                        <a:pt x="140" y="72"/>
                      </a:lnTo>
                      <a:lnTo>
                        <a:pt x="146" y="72"/>
                      </a:lnTo>
                      <a:lnTo>
                        <a:pt x="152" y="64"/>
                      </a:lnTo>
                      <a:lnTo>
                        <a:pt x="152" y="54"/>
                      </a:lnTo>
                      <a:lnTo>
                        <a:pt x="154" y="45"/>
                      </a:lnTo>
                      <a:lnTo>
                        <a:pt x="165" y="41"/>
                      </a:lnTo>
                      <a:lnTo>
                        <a:pt x="172" y="43"/>
                      </a:lnTo>
                      <a:lnTo>
                        <a:pt x="177" y="47"/>
                      </a:lnTo>
                      <a:lnTo>
                        <a:pt x="181" y="52"/>
                      </a:lnTo>
                      <a:lnTo>
                        <a:pt x="185" y="55"/>
                      </a:lnTo>
                      <a:lnTo>
                        <a:pt x="188" y="71"/>
                      </a:lnTo>
                      <a:lnTo>
                        <a:pt x="185" y="88"/>
                      </a:lnTo>
                      <a:lnTo>
                        <a:pt x="178" y="106"/>
                      </a:lnTo>
                      <a:lnTo>
                        <a:pt x="169" y="121"/>
                      </a:lnTo>
                      <a:lnTo>
                        <a:pt x="153" y="132"/>
                      </a:lnTo>
                      <a:lnTo>
                        <a:pt x="136" y="141"/>
                      </a:lnTo>
                      <a:lnTo>
                        <a:pt x="117" y="148"/>
                      </a:lnTo>
                      <a:lnTo>
                        <a:pt x="99" y="153"/>
                      </a:lnTo>
                      <a:lnTo>
                        <a:pt x="79" y="154"/>
                      </a:lnTo>
                      <a:lnTo>
                        <a:pt x="61" y="153"/>
                      </a:lnTo>
                      <a:lnTo>
                        <a:pt x="44" y="148"/>
                      </a:lnTo>
                      <a:lnTo>
                        <a:pt x="28" y="141"/>
                      </a:lnTo>
                      <a:close/>
                    </a:path>
                  </a:pathLst>
                </a:custGeom>
                <a:solidFill>
                  <a:srgbClr val="33CC33"/>
                </a:solidFill>
                <a:ln w="9525">
                  <a:solidFill>
                    <a:srgbClr val="008000"/>
                  </a:solidFill>
                  <a:round/>
                  <a:headEnd/>
                  <a:tailEnd/>
                </a:ln>
              </p:spPr>
              <p:txBody>
                <a:bodyPr/>
                <a:lstStyle/>
                <a:p>
                  <a:endParaRPr lang="zh-CN" altLang="en-US"/>
                </a:p>
              </p:txBody>
            </p:sp>
            <p:sp>
              <p:nvSpPr>
                <p:cNvPr id="30784" name="未知">
                  <a:extLst>
                    <a:ext uri="{FF2B5EF4-FFF2-40B4-BE49-F238E27FC236}">
                      <a16:creationId xmlns:a16="http://schemas.microsoft.com/office/drawing/2014/main" id="{BC8252BB-9260-439D-AA89-9170F48F5FC0}"/>
                    </a:ext>
                  </a:extLst>
                </p:cNvPr>
                <p:cNvSpPr>
                  <a:spLocks/>
                </p:cNvSpPr>
                <p:nvPr/>
              </p:nvSpPr>
              <p:spPr bwMode="auto">
                <a:xfrm>
                  <a:off x="41" y="178"/>
                  <a:ext cx="30" cy="30"/>
                </a:xfrm>
                <a:custGeom>
                  <a:avLst/>
                  <a:gdLst>
                    <a:gd name="T0" fmla="*/ 0 w 58"/>
                    <a:gd name="T1" fmla="*/ 1 h 60"/>
                    <a:gd name="T2" fmla="*/ 1 w 58"/>
                    <a:gd name="T3" fmla="*/ 1 h 60"/>
                    <a:gd name="T4" fmla="*/ 1 w 58"/>
                    <a:gd name="T5" fmla="*/ 1 h 60"/>
                    <a:gd name="T6" fmla="*/ 1 w 58"/>
                    <a:gd name="T7" fmla="*/ 1 h 60"/>
                    <a:gd name="T8" fmla="*/ 1 w 58"/>
                    <a:gd name="T9" fmla="*/ 1 h 60"/>
                    <a:gd name="T10" fmla="*/ 1 w 58"/>
                    <a:gd name="T11" fmla="*/ 1 h 60"/>
                    <a:gd name="T12" fmla="*/ 1 w 58"/>
                    <a:gd name="T13" fmla="*/ 1 h 60"/>
                    <a:gd name="T14" fmla="*/ 1 w 58"/>
                    <a:gd name="T15" fmla="*/ 1 h 60"/>
                    <a:gd name="T16" fmla="*/ 1 w 58"/>
                    <a:gd name="T17" fmla="*/ 0 h 60"/>
                    <a:gd name="T18" fmla="*/ 1 w 58"/>
                    <a:gd name="T19" fmla="*/ 1 h 60"/>
                    <a:gd name="T20" fmla="*/ 1 w 58"/>
                    <a:gd name="T21" fmla="*/ 1 h 60"/>
                    <a:gd name="T22" fmla="*/ 1 w 58"/>
                    <a:gd name="T23" fmla="*/ 1 h 60"/>
                    <a:gd name="T24" fmla="*/ 1 w 58"/>
                    <a:gd name="T25" fmla="*/ 1 h 60"/>
                    <a:gd name="T26" fmla="*/ 1 w 58"/>
                    <a:gd name="T27" fmla="*/ 1 h 60"/>
                    <a:gd name="T28" fmla="*/ 1 w 58"/>
                    <a:gd name="T29" fmla="*/ 1 h 60"/>
                    <a:gd name="T30" fmla="*/ 1 w 58"/>
                    <a:gd name="T31" fmla="*/ 1 h 60"/>
                    <a:gd name="T32" fmla="*/ 1 w 58"/>
                    <a:gd name="T33" fmla="*/ 1 h 60"/>
                    <a:gd name="T34" fmla="*/ 1 w 58"/>
                    <a:gd name="T35" fmla="*/ 1 h 60"/>
                    <a:gd name="T36" fmla="*/ 0 w 58"/>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0"/>
                    <a:gd name="T59" fmla="*/ 58 w 58"/>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0">
                      <a:moveTo>
                        <a:pt x="0" y="60"/>
                      </a:moveTo>
                      <a:lnTo>
                        <a:pt x="9" y="56"/>
                      </a:lnTo>
                      <a:lnTo>
                        <a:pt x="17" y="49"/>
                      </a:lnTo>
                      <a:lnTo>
                        <a:pt x="25" y="42"/>
                      </a:lnTo>
                      <a:lnTo>
                        <a:pt x="32" y="35"/>
                      </a:lnTo>
                      <a:lnTo>
                        <a:pt x="38" y="27"/>
                      </a:lnTo>
                      <a:lnTo>
                        <a:pt x="42" y="18"/>
                      </a:lnTo>
                      <a:lnTo>
                        <a:pt x="47" y="10"/>
                      </a:lnTo>
                      <a:lnTo>
                        <a:pt x="49" y="0"/>
                      </a:lnTo>
                      <a:lnTo>
                        <a:pt x="57" y="2"/>
                      </a:lnTo>
                      <a:lnTo>
                        <a:pt x="58" y="8"/>
                      </a:lnTo>
                      <a:lnTo>
                        <a:pt x="56" y="15"/>
                      </a:lnTo>
                      <a:lnTo>
                        <a:pt x="53" y="21"/>
                      </a:lnTo>
                      <a:lnTo>
                        <a:pt x="48" y="28"/>
                      </a:lnTo>
                      <a:lnTo>
                        <a:pt x="42" y="34"/>
                      </a:lnTo>
                      <a:lnTo>
                        <a:pt x="37" y="40"/>
                      </a:lnTo>
                      <a:lnTo>
                        <a:pt x="30" y="45"/>
                      </a:lnTo>
                      <a:lnTo>
                        <a:pt x="24" y="50"/>
                      </a:lnTo>
                      <a:lnTo>
                        <a:pt x="0" y="60"/>
                      </a:lnTo>
                      <a:close/>
                    </a:path>
                  </a:pathLst>
                </a:custGeom>
                <a:solidFill>
                  <a:srgbClr val="33CC33"/>
                </a:solidFill>
                <a:ln w="9525">
                  <a:solidFill>
                    <a:srgbClr val="008000"/>
                  </a:solidFill>
                  <a:round/>
                  <a:headEnd/>
                  <a:tailEnd/>
                </a:ln>
              </p:spPr>
              <p:txBody>
                <a:bodyPr/>
                <a:lstStyle/>
                <a:p>
                  <a:endParaRPr lang="zh-CN" altLang="en-US"/>
                </a:p>
              </p:txBody>
            </p:sp>
            <p:sp>
              <p:nvSpPr>
                <p:cNvPr id="30785" name="未知">
                  <a:extLst>
                    <a:ext uri="{FF2B5EF4-FFF2-40B4-BE49-F238E27FC236}">
                      <a16:creationId xmlns:a16="http://schemas.microsoft.com/office/drawing/2014/main" id="{CBD5AA42-7BC0-4C8C-B62E-A4433A61F7C6}"/>
                    </a:ext>
                  </a:extLst>
                </p:cNvPr>
                <p:cNvSpPr>
                  <a:spLocks/>
                </p:cNvSpPr>
                <p:nvPr/>
              </p:nvSpPr>
              <p:spPr bwMode="auto">
                <a:xfrm>
                  <a:off x="74" y="0"/>
                  <a:ext cx="77" cy="94"/>
                </a:xfrm>
                <a:custGeom>
                  <a:avLst/>
                  <a:gdLst>
                    <a:gd name="T0" fmla="*/ 0 w 156"/>
                    <a:gd name="T1" fmla="*/ 1 h 187"/>
                    <a:gd name="T2" fmla="*/ 0 w 156"/>
                    <a:gd name="T3" fmla="*/ 1 h 187"/>
                    <a:gd name="T4" fmla="*/ 0 w 156"/>
                    <a:gd name="T5" fmla="*/ 1 h 187"/>
                    <a:gd name="T6" fmla="*/ 0 w 156"/>
                    <a:gd name="T7" fmla="*/ 1 h 187"/>
                    <a:gd name="T8" fmla="*/ 0 w 156"/>
                    <a:gd name="T9" fmla="*/ 1 h 187"/>
                    <a:gd name="T10" fmla="*/ 0 w 156"/>
                    <a:gd name="T11" fmla="*/ 1 h 187"/>
                    <a:gd name="T12" fmla="*/ 0 w 156"/>
                    <a:gd name="T13" fmla="*/ 1 h 187"/>
                    <a:gd name="T14" fmla="*/ 0 w 156"/>
                    <a:gd name="T15" fmla="*/ 1 h 187"/>
                    <a:gd name="T16" fmla="*/ 0 w 156"/>
                    <a:gd name="T17" fmla="*/ 1 h 187"/>
                    <a:gd name="T18" fmla="*/ 0 w 156"/>
                    <a:gd name="T19" fmla="*/ 1 h 187"/>
                    <a:gd name="T20" fmla="*/ 0 w 156"/>
                    <a:gd name="T21" fmla="*/ 1 h 187"/>
                    <a:gd name="T22" fmla="*/ 0 w 156"/>
                    <a:gd name="T23" fmla="*/ 1 h 187"/>
                    <a:gd name="T24" fmla="*/ 0 w 156"/>
                    <a:gd name="T25" fmla="*/ 1 h 187"/>
                    <a:gd name="T26" fmla="*/ 0 w 156"/>
                    <a:gd name="T27" fmla="*/ 1 h 187"/>
                    <a:gd name="T28" fmla="*/ 0 w 156"/>
                    <a:gd name="T29" fmla="*/ 1 h 187"/>
                    <a:gd name="T30" fmla="*/ 0 w 156"/>
                    <a:gd name="T31" fmla="*/ 1 h 187"/>
                    <a:gd name="T32" fmla="*/ 0 w 156"/>
                    <a:gd name="T33" fmla="*/ 1 h 187"/>
                    <a:gd name="T34" fmla="*/ 0 w 156"/>
                    <a:gd name="T35" fmla="*/ 0 h 187"/>
                    <a:gd name="T36" fmla="*/ 0 w 156"/>
                    <a:gd name="T37" fmla="*/ 1 h 187"/>
                    <a:gd name="T38" fmla="*/ 0 w 156"/>
                    <a:gd name="T39" fmla="*/ 1 h 187"/>
                    <a:gd name="T40" fmla="*/ 0 w 156"/>
                    <a:gd name="T41" fmla="*/ 1 h 187"/>
                    <a:gd name="T42" fmla="*/ 0 w 156"/>
                    <a:gd name="T43" fmla="*/ 1 h 187"/>
                    <a:gd name="T44" fmla="*/ 0 w 156"/>
                    <a:gd name="T45" fmla="*/ 1 h 187"/>
                    <a:gd name="T46" fmla="*/ 0 w 156"/>
                    <a:gd name="T47" fmla="*/ 1 h 187"/>
                    <a:gd name="T48" fmla="*/ 0 w 156"/>
                    <a:gd name="T49" fmla="*/ 1 h 187"/>
                    <a:gd name="T50" fmla="*/ 0 w 156"/>
                    <a:gd name="T51" fmla="*/ 1 h 187"/>
                    <a:gd name="T52" fmla="*/ 0 w 156"/>
                    <a:gd name="T53" fmla="*/ 1 h 187"/>
                    <a:gd name="T54" fmla="*/ 0 w 156"/>
                    <a:gd name="T55" fmla="*/ 1 h 187"/>
                    <a:gd name="T56" fmla="*/ 0 w 156"/>
                    <a:gd name="T57" fmla="*/ 1 h 187"/>
                    <a:gd name="T58" fmla="*/ 0 w 156"/>
                    <a:gd name="T59" fmla="*/ 1 h 187"/>
                    <a:gd name="T60" fmla="*/ 0 w 156"/>
                    <a:gd name="T61" fmla="*/ 1 h 187"/>
                    <a:gd name="T62" fmla="*/ 0 w 156"/>
                    <a:gd name="T63" fmla="*/ 1 h 187"/>
                    <a:gd name="T64" fmla="*/ 0 w 156"/>
                    <a:gd name="T65" fmla="*/ 1 h 187"/>
                    <a:gd name="T66" fmla="*/ 0 w 156"/>
                    <a:gd name="T67" fmla="*/ 1 h 187"/>
                    <a:gd name="T68" fmla="*/ 0 w 156"/>
                    <a:gd name="T69" fmla="*/ 1 h 187"/>
                    <a:gd name="T70" fmla="*/ 0 w 156"/>
                    <a:gd name="T71" fmla="*/ 1 h 187"/>
                    <a:gd name="T72" fmla="*/ 0 w 156"/>
                    <a:gd name="T73" fmla="*/ 1 h 187"/>
                    <a:gd name="T74" fmla="*/ 0 w 156"/>
                    <a:gd name="T75" fmla="*/ 1 h 187"/>
                    <a:gd name="T76" fmla="*/ 0 w 156"/>
                    <a:gd name="T77" fmla="*/ 1 h 187"/>
                    <a:gd name="T78" fmla="*/ 0 w 156"/>
                    <a:gd name="T79" fmla="*/ 1 h 187"/>
                    <a:gd name="T80" fmla="*/ 0 w 156"/>
                    <a:gd name="T81" fmla="*/ 1 h 187"/>
                    <a:gd name="T82" fmla="*/ 0 w 156"/>
                    <a:gd name="T83" fmla="*/ 1 h 187"/>
                    <a:gd name="T84" fmla="*/ 0 w 156"/>
                    <a:gd name="T85" fmla="*/ 1 h 187"/>
                    <a:gd name="T86" fmla="*/ 0 w 156"/>
                    <a:gd name="T87" fmla="*/ 1 h 187"/>
                    <a:gd name="T88" fmla="*/ 0 w 156"/>
                    <a:gd name="T89" fmla="*/ 1 h 187"/>
                    <a:gd name="T90" fmla="*/ 0 w 156"/>
                    <a:gd name="T91" fmla="*/ 1 h 187"/>
                    <a:gd name="T92" fmla="*/ 0 w 156"/>
                    <a:gd name="T93" fmla="*/ 1 h 187"/>
                    <a:gd name="T94" fmla="*/ 0 w 156"/>
                    <a:gd name="T95" fmla="*/ 1 h 187"/>
                    <a:gd name="T96" fmla="*/ 0 w 156"/>
                    <a:gd name="T97" fmla="*/ 1 h 187"/>
                    <a:gd name="T98" fmla="*/ 0 w 156"/>
                    <a:gd name="T99" fmla="*/ 1 h 1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
                    <a:gd name="T151" fmla="*/ 0 h 187"/>
                    <a:gd name="T152" fmla="*/ 156 w 156"/>
                    <a:gd name="T153" fmla="*/ 187 h 18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 h="187">
                      <a:moveTo>
                        <a:pt x="80" y="178"/>
                      </a:moveTo>
                      <a:lnTo>
                        <a:pt x="76" y="171"/>
                      </a:lnTo>
                      <a:lnTo>
                        <a:pt x="76" y="164"/>
                      </a:lnTo>
                      <a:lnTo>
                        <a:pt x="77" y="158"/>
                      </a:lnTo>
                      <a:lnTo>
                        <a:pt x="73" y="154"/>
                      </a:lnTo>
                      <a:lnTo>
                        <a:pt x="68" y="152"/>
                      </a:lnTo>
                      <a:lnTo>
                        <a:pt x="64" y="150"/>
                      </a:lnTo>
                      <a:lnTo>
                        <a:pt x="58" y="152"/>
                      </a:lnTo>
                      <a:lnTo>
                        <a:pt x="53" y="156"/>
                      </a:lnTo>
                      <a:lnTo>
                        <a:pt x="50" y="164"/>
                      </a:lnTo>
                      <a:lnTo>
                        <a:pt x="52" y="172"/>
                      </a:lnTo>
                      <a:lnTo>
                        <a:pt x="54" y="179"/>
                      </a:lnTo>
                      <a:lnTo>
                        <a:pt x="49" y="186"/>
                      </a:lnTo>
                      <a:lnTo>
                        <a:pt x="41" y="187"/>
                      </a:lnTo>
                      <a:lnTo>
                        <a:pt x="34" y="187"/>
                      </a:lnTo>
                      <a:lnTo>
                        <a:pt x="29" y="186"/>
                      </a:lnTo>
                      <a:lnTo>
                        <a:pt x="24" y="184"/>
                      </a:lnTo>
                      <a:lnTo>
                        <a:pt x="20" y="181"/>
                      </a:lnTo>
                      <a:lnTo>
                        <a:pt x="15" y="177"/>
                      </a:lnTo>
                      <a:lnTo>
                        <a:pt x="12" y="172"/>
                      </a:lnTo>
                      <a:lnTo>
                        <a:pt x="7" y="168"/>
                      </a:lnTo>
                      <a:lnTo>
                        <a:pt x="3" y="158"/>
                      </a:lnTo>
                      <a:lnTo>
                        <a:pt x="0" y="141"/>
                      </a:lnTo>
                      <a:lnTo>
                        <a:pt x="0" y="124"/>
                      </a:lnTo>
                      <a:lnTo>
                        <a:pt x="3" y="107"/>
                      </a:lnTo>
                      <a:lnTo>
                        <a:pt x="8" y="89"/>
                      </a:lnTo>
                      <a:lnTo>
                        <a:pt x="15" y="73"/>
                      </a:lnTo>
                      <a:lnTo>
                        <a:pt x="24" y="57"/>
                      </a:lnTo>
                      <a:lnTo>
                        <a:pt x="35" y="42"/>
                      </a:lnTo>
                      <a:lnTo>
                        <a:pt x="47" y="28"/>
                      </a:lnTo>
                      <a:lnTo>
                        <a:pt x="57" y="21"/>
                      </a:lnTo>
                      <a:lnTo>
                        <a:pt x="68" y="14"/>
                      </a:lnTo>
                      <a:lnTo>
                        <a:pt x="80" y="9"/>
                      </a:lnTo>
                      <a:lnTo>
                        <a:pt x="91" y="4"/>
                      </a:lnTo>
                      <a:lnTo>
                        <a:pt x="103" y="2"/>
                      </a:lnTo>
                      <a:lnTo>
                        <a:pt x="114" y="0"/>
                      </a:lnTo>
                      <a:lnTo>
                        <a:pt x="125" y="1"/>
                      </a:lnTo>
                      <a:lnTo>
                        <a:pt x="134" y="4"/>
                      </a:lnTo>
                      <a:lnTo>
                        <a:pt x="144" y="12"/>
                      </a:lnTo>
                      <a:lnTo>
                        <a:pt x="151" y="23"/>
                      </a:lnTo>
                      <a:lnTo>
                        <a:pt x="155" y="33"/>
                      </a:lnTo>
                      <a:lnTo>
                        <a:pt x="156" y="41"/>
                      </a:lnTo>
                      <a:lnTo>
                        <a:pt x="153" y="48"/>
                      </a:lnTo>
                      <a:lnTo>
                        <a:pt x="150" y="52"/>
                      </a:lnTo>
                      <a:lnTo>
                        <a:pt x="144" y="57"/>
                      </a:lnTo>
                      <a:lnTo>
                        <a:pt x="137" y="61"/>
                      </a:lnTo>
                      <a:lnTo>
                        <a:pt x="132" y="59"/>
                      </a:lnTo>
                      <a:lnTo>
                        <a:pt x="127" y="56"/>
                      </a:lnTo>
                      <a:lnTo>
                        <a:pt x="123" y="52"/>
                      </a:lnTo>
                      <a:lnTo>
                        <a:pt x="119" y="50"/>
                      </a:lnTo>
                      <a:lnTo>
                        <a:pt x="119" y="46"/>
                      </a:lnTo>
                      <a:lnTo>
                        <a:pt x="122" y="42"/>
                      </a:lnTo>
                      <a:lnTo>
                        <a:pt x="126" y="40"/>
                      </a:lnTo>
                      <a:lnTo>
                        <a:pt x="130" y="40"/>
                      </a:lnTo>
                      <a:lnTo>
                        <a:pt x="137" y="51"/>
                      </a:lnTo>
                      <a:lnTo>
                        <a:pt x="144" y="48"/>
                      </a:lnTo>
                      <a:lnTo>
                        <a:pt x="148" y="44"/>
                      </a:lnTo>
                      <a:lnTo>
                        <a:pt x="148" y="39"/>
                      </a:lnTo>
                      <a:lnTo>
                        <a:pt x="147" y="32"/>
                      </a:lnTo>
                      <a:lnTo>
                        <a:pt x="145" y="28"/>
                      </a:lnTo>
                      <a:lnTo>
                        <a:pt x="143" y="25"/>
                      </a:lnTo>
                      <a:lnTo>
                        <a:pt x="141" y="21"/>
                      </a:lnTo>
                      <a:lnTo>
                        <a:pt x="140" y="20"/>
                      </a:lnTo>
                      <a:lnTo>
                        <a:pt x="136" y="17"/>
                      </a:lnTo>
                      <a:lnTo>
                        <a:pt x="133" y="14"/>
                      </a:lnTo>
                      <a:lnTo>
                        <a:pt x="128" y="12"/>
                      </a:lnTo>
                      <a:lnTo>
                        <a:pt x="123" y="11"/>
                      </a:lnTo>
                      <a:lnTo>
                        <a:pt x="119" y="11"/>
                      </a:lnTo>
                      <a:lnTo>
                        <a:pt x="113" y="11"/>
                      </a:lnTo>
                      <a:lnTo>
                        <a:pt x="109" y="12"/>
                      </a:lnTo>
                      <a:lnTo>
                        <a:pt x="103" y="13"/>
                      </a:lnTo>
                      <a:lnTo>
                        <a:pt x="92" y="18"/>
                      </a:lnTo>
                      <a:lnTo>
                        <a:pt x="85" y="26"/>
                      </a:lnTo>
                      <a:lnTo>
                        <a:pt x="82" y="36"/>
                      </a:lnTo>
                      <a:lnTo>
                        <a:pt x="81" y="47"/>
                      </a:lnTo>
                      <a:lnTo>
                        <a:pt x="83" y="58"/>
                      </a:lnTo>
                      <a:lnTo>
                        <a:pt x="87" y="70"/>
                      </a:lnTo>
                      <a:lnTo>
                        <a:pt x="92" y="80"/>
                      </a:lnTo>
                      <a:lnTo>
                        <a:pt x="99" y="90"/>
                      </a:lnTo>
                      <a:lnTo>
                        <a:pt x="106" y="101"/>
                      </a:lnTo>
                      <a:lnTo>
                        <a:pt x="114" y="110"/>
                      </a:lnTo>
                      <a:lnTo>
                        <a:pt x="121" y="119"/>
                      </a:lnTo>
                      <a:lnTo>
                        <a:pt x="129" y="127"/>
                      </a:lnTo>
                      <a:lnTo>
                        <a:pt x="135" y="134"/>
                      </a:lnTo>
                      <a:lnTo>
                        <a:pt x="137" y="142"/>
                      </a:lnTo>
                      <a:lnTo>
                        <a:pt x="137" y="150"/>
                      </a:lnTo>
                      <a:lnTo>
                        <a:pt x="136" y="157"/>
                      </a:lnTo>
                      <a:lnTo>
                        <a:pt x="133" y="163"/>
                      </a:lnTo>
                      <a:lnTo>
                        <a:pt x="129" y="169"/>
                      </a:lnTo>
                      <a:lnTo>
                        <a:pt x="125" y="175"/>
                      </a:lnTo>
                      <a:lnTo>
                        <a:pt x="120" y="179"/>
                      </a:lnTo>
                      <a:lnTo>
                        <a:pt x="115" y="181"/>
                      </a:lnTo>
                      <a:lnTo>
                        <a:pt x="110" y="184"/>
                      </a:lnTo>
                      <a:lnTo>
                        <a:pt x="105" y="185"/>
                      </a:lnTo>
                      <a:lnTo>
                        <a:pt x="99" y="184"/>
                      </a:lnTo>
                      <a:lnTo>
                        <a:pt x="95" y="184"/>
                      </a:lnTo>
                      <a:lnTo>
                        <a:pt x="89" y="181"/>
                      </a:lnTo>
                      <a:lnTo>
                        <a:pt x="84" y="180"/>
                      </a:lnTo>
                      <a:lnTo>
                        <a:pt x="80" y="178"/>
                      </a:lnTo>
                      <a:close/>
                    </a:path>
                  </a:pathLst>
                </a:custGeom>
                <a:solidFill>
                  <a:srgbClr val="33CC33"/>
                </a:solidFill>
                <a:ln w="9525">
                  <a:solidFill>
                    <a:srgbClr val="008000"/>
                  </a:solidFill>
                  <a:round/>
                  <a:headEnd/>
                  <a:tailEnd/>
                </a:ln>
              </p:spPr>
              <p:txBody>
                <a:bodyPr/>
                <a:lstStyle/>
                <a:p>
                  <a:endParaRPr lang="zh-CN" altLang="en-US"/>
                </a:p>
              </p:txBody>
            </p:sp>
            <p:sp>
              <p:nvSpPr>
                <p:cNvPr id="30786" name="未知">
                  <a:extLst>
                    <a:ext uri="{FF2B5EF4-FFF2-40B4-BE49-F238E27FC236}">
                      <a16:creationId xmlns:a16="http://schemas.microsoft.com/office/drawing/2014/main" id="{B6FA956B-B3AB-4A73-AC49-F3C293A93B41}"/>
                    </a:ext>
                  </a:extLst>
                </p:cNvPr>
                <p:cNvSpPr>
                  <a:spLocks/>
                </p:cNvSpPr>
                <p:nvPr/>
              </p:nvSpPr>
              <p:spPr bwMode="auto">
                <a:xfrm>
                  <a:off x="96" y="35"/>
                  <a:ext cx="9" cy="36"/>
                </a:xfrm>
                <a:custGeom>
                  <a:avLst/>
                  <a:gdLst>
                    <a:gd name="T0" fmla="*/ 0 w 20"/>
                    <a:gd name="T1" fmla="*/ 1 h 71"/>
                    <a:gd name="T2" fmla="*/ 0 w 20"/>
                    <a:gd name="T3" fmla="*/ 1 h 71"/>
                    <a:gd name="T4" fmla="*/ 0 w 20"/>
                    <a:gd name="T5" fmla="*/ 1 h 71"/>
                    <a:gd name="T6" fmla="*/ 0 w 20"/>
                    <a:gd name="T7" fmla="*/ 1 h 71"/>
                    <a:gd name="T8" fmla="*/ 0 w 20"/>
                    <a:gd name="T9" fmla="*/ 1 h 71"/>
                    <a:gd name="T10" fmla="*/ 0 w 20"/>
                    <a:gd name="T11" fmla="*/ 1 h 71"/>
                    <a:gd name="T12" fmla="*/ 0 w 20"/>
                    <a:gd name="T13" fmla="*/ 1 h 71"/>
                    <a:gd name="T14" fmla="*/ 0 w 20"/>
                    <a:gd name="T15" fmla="*/ 1 h 71"/>
                    <a:gd name="T16" fmla="*/ 0 w 20"/>
                    <a:gd name="T17" fmla="*/ 0 h 71"/>
                    <a:gd name="T18" fmla="*/ 0 w 20"/>
                    <a:gd name="T19" fmla="*/ 1 h 71"/>
                    <a:gd name="T20" fmla="*/ 0 w 20"/>
                    <a:gd name="T21" fmla="*/ 1 h 71"/>
                    <a:gd name="T22" fmla="*/ 0 w 20"/>
                    <a:gd name="T23" fmla="*/ 1 h 71"/>
                    <a:gd name="T24" fmla="*/ 0 w 20"/>
                    <a:gd name="T25" fmla="*/ 1 h 71"/>
                    <a:gd name="T26" fmla="*/ 0 w 20"/>
                    <a:gd name="T27" fmla="*/ 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71"/>
                    <a:gd name="T44" fmla="*/ 20 w 2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71">
                      <a:moveTo>
                        <a:pt x="15" y="71"/>
                      </a:moveTo>
                      <a:lnTo>
                        <a:pt x="8" y="62"/>
                      </a:lnTo>
                      <a:lnTo>
                        <a:pt x="5" y="50"/>
                      </a:lnTo>
                      <a:lnTo>
                        <a:pt x="2" y="39"/>
                      </a:lnTo>
                      <a:lnTo>
                        <a:pt x="0" y="27"/>
                      </a:lnTo>
                      <a:lnTo>
                        <a:pt x="0" y="20"/>
                      </a:lnTo>
                      <a:lnTo>
                        <a:pt x="1" y="14"/>
                      </a:lnTo>
                      <a:lnTo>
                        <a:pt x="2" y="7"/>
                      </a:lnTo>
                      <a:lnTo>
                        <a:pt x="5" y="0"/>
                      </a:lnTo>
                      <a:lnTo>
                        <a:pt x="6" y="14"/>
                      </a:lnTo>
                      <a:lnTo>
                        <a:pt x="8" y="32"/>
                      </a:lnTo>
                      <a:lnTo>
                        <a:pt x="13" y="52"/>
                      </a:lnTo>
                      <a:lnTo>
                        <a:pt x="20" y="69"/>
                      </a:lnTo>
                      <a:lnTo>
                        <a:pt x="15" y="71"/>
                      </a:lnTo>
                      <a:close/>
                    </a:path>
                  </a:pathLst>
                </a:custGeom>
                <a:solidFill>
                  <a:srgbClr val="33CC33"/>
                </a:solidFill>
                <a:ln w="9525">
                  <a:solidFill>
                    <a:srgbClr val="008000"/>
                  </a:solidFill>
                  <a:round/>
                  <a:headEnd/>
                  <a:tailEnd/>
                </a:ln>
              </p:spPr>
              <p:txBody>
                <a:bodyPr/>
                <a:lstStyle/>
                <a:p>
                  <a:endParaRPr lang="zh-CN" altLang="en-US"/>
                </a:p>
              </p:txBody>
            </p:sp>
            <p:sp>
              <p:nvSpPr>
                <p:cNvPr id="30787" name="未知">
                  <a:extLst>
                    <a:ext uri="{FF2B5EF4-FFF2-40B4-BE49-F238E27FC236}">
                      <a16:creationId xmlns:a16="http://schemas.microsoft.com/office/drawing/2014/main" id="{3BDEC7B3-579B-4A1F-91E3-0602BC25CDEE}"/>
                    </a:ext>
                  </a:extLst>
                </p:cNvPr>
                <p:cNvSpPr>
                  <a:spLocks/>
                </p:cNvSpPr>
                <p:nvPr/>
              </p:nvSpPr>
              <p:spPr bwMode="auto">
                <a:xfrm>
                  <a:off x="69" y="90"/>
                  <a:ext cx="120" cy="136"/>
                </a:xfrm>
                <a:custGeom>
                  <a:avLst/>
                  <a:gdLst>
                    <a:gd name="T0" fmla="*/ 1 w 240"/>
                    <a:gd name="T1" fmla="*/ 1 h 272"/>
                    <a:gd name="T2" fmla="*/ 1 w 240"/>
                    <a:gd name="T3" fmla="*/ 1 h 272"/>
                    <a:gd name="T4" fmla="*/ 1 w 240"/>
                    <a:gd name="T5" fmla="*/ 1 h 272"/>
                    <a:gd name="T6" fmla="*/ 1 w 240"/>
                    <a:gd name="T7" fmla="*/ 1 h 272"/>
                    <a:gd name="T8" fmla="*/ 1 w 240"/>
                    <a:gd name="T9" fmla="*/ 1 h 272"/>
                    <a:gd name="T10" fmla="*/ 1 w 240"/>
                    <a:gd name="T11" fmla="*/ 1 h 272"/>
                    <a:gd name="T12" fmla="*/ 1 w 240"/>
                    <a:gd name="T13" fmla="*/ 1 h 272"/>
                    <a:gd name="T14" fmla="*/ 1 w 240"/>
                    <a:gd name="T15" fmla="*/ 1 h 272"/>
                    <a:gd name="T16" fmla="*/ 1 w 240"/>
                    <a:gd name="T17" fmla="*/ 1 h 272"/>
                    <a:gd name="T18" fmla="*/ 1 w 240"/>
                    <a:gd name="T19" fmla="*/ 1 h 272"/>
                    <a:gd name="T20" fmla="*/ 1 w 240"/>
                    <a:gd name="T21" fmla="*/ 1 h 272"/>
                    <a:gd name="T22" fmla="*/ 1 w 240"/>
                    <a:gd name="T23" fmla="*/ 1 h 272"/>
                    <a:gd name="T24" fmla="*/ 1 w 240"/>
                    <a:gd name="T25" fmla="*/ 1 h 272"/>
                    <a:gd name="T26" fmla="*/ 1 w 240"/>
                    <a:gd name="T27" fmla="*/ 1 h 272"/>
                    <a:gd name="T28" fmla="*/ 1 w 240"/>
                    <a:gd name="T29" fmla="*/ 1 h 272"/>
                    <a:gd name="T30" fmla="*/ 1 w 240"/>
                    <a:gd name="T31" fmla="*/ 1 h 272"/>
                    <a:gd name="T32" fmla="*/ 1 w 240"/>
                    <a:gd name="T33" fmla="*/ 1 h 272"/>
                    <a:gd name="T34" fmla="*/ 1 w 240"/>
                    <a:gd name="T35" fmla="*/ 1 h 272"/>
                    <a:gd name="T36" fmla="*/ 1 w 240"/>
                    <a:gd name="T37" fmla="*/ 1 h 272"/>
                    <a:gd name="T38" fmla="*/ 1 w 240"/>
                    <a:gd name="T39" fmla="*/ 1 h 272"/>
                    <a:gd name="T40" fmla="*/ 1 w 240"/>
                    <a:gd name="T41" fmla="*/ 1 h 272"/>
                    <a:gd name="T42" fmla="*/ 1 w 240"/>
                    <a:gd name="T43" fmla="*/ 1 h 272"/>
                    <a:gd name="T44" fmla="*/ 1 w 240"/>
                    <a:gd name="T45" fmla="*/ 1 h 272"/>
                    <a:gd name="T46" fmla="*/ 1 w 240"/>
                    <a:gd name="T47" fmla="*/ 1 h 272"/>
                    <a:gd name="T48" fmla="*/ 1 w 240"/>
                    <a:gd name="T49" fmla="*/ 1 h 272"/>
                    <a:gd name="T50" fmla="*/ 1 w 240"/>
                    <a:gd name="T51" fmla="*/ 1 h 272"/>
                    <a:gd name="T52" fmla="*/ 1 w 240"/>
                    <a:gd name="T53" fmla="*/ 1 h 272"/>
                    <a:gd name="T54" fmla="*/ 1 w 240"/>
                    <a:gd name="T55" fmla="*/ 1 h 272"/>
                    <a:gd name="T56" fmla="*/ 1 w 240"/>
                    <a:gd name="T57" fmla="*/ 2 h 272"/>
                    <a:gd name="T58" fmla="*/ 1 w 240"/>
                    <a:gd name="T59" fmla="*/ 2 h 272"/>
                    <a:gd name="T60" fmla="*/ 1 w 240"/>
                    <a:gd name="T61" fmla="*/ 1 h 272"/>
                    <a:gd name="T62" fmla="*/ 1 w 240"/>
                    <a:gd name="T63" fmla="*/ 1 h 272"/>
                    <a:gd name="T64" fmla="*/ 1 w 240"/>
                    <a:gd name="T65" fmla="*/ 1 h 272"/>
                    <a:gd name="T66" fmla="*/ 1 w 240"/>
                    <a:gd name="T67" fmla="*/ 1 h 272"/>
                    <a:gd name="T68" fmla="*/ 1 w 240"/>
                    <a:gd name="T69" fmla="*/ 1 h 272"/>
                    <a:gd name="T70" fmla="*/ 1 w 240"/>
                    <a:gd name="T71" fmla="*/ 1 h 272"/>
                    <a:gd name="T72" fmla="*/ 1 w 240"/>
                    <a:gd name="T73" fmla="*/ 1 h 272"/>
                    <a:gd name="T74" fmla="*/ 1 w 240"/>
                    <a:gd name="T75" fmla="*/ 1 h 272"/>
                    <a:gd name="T76" fmla="*/ 1 w 240"/>
                    <a:gd name="T77" fmla="*/ 1 h 272"/>
                    <a:gd name="T78" fmla="*/ 1 w 240"/>
                    <a:gd name="T79" fmla="*/ 1 h 272"/>
                    <a:gd name="T80" fmla="*/ 1 w 240"/>
                    <a:gd name="T81" fmla="*/ 1 h 272"/>
                    <a:gd name="T82" fmla="*/ 1 w 240"/>
                    <a:gd name="T83" fmla="*/ 1 h 272"/>
                    <a:gd name="T84" fmla="*/ 1 w 240"/>
                    <a:gd name="T85" fmla="*/ 1 h 272"/>
                    <a:gd name="T86" fmla="*/ 1 w 240"/>
                    <a:gd name="T87" fmla="*/ 1 h 272"/>
                    <a:gd name="T88" fmla="*/ 1 w 240"/>
                    <a:gd name="T89" fmla="*/ 1 h 272"/>
                    <a:gd name="T90" fmla="*/ 1 w 240"/>
                    <a:gd name="T91" fmla="*/ 1 h 272"/>
                    <a:gd name="T92" fmla="*/ 1 w 240"/>
                    <a:gd name="T93" fmla="*/ 1 h 272"/>
                    <a:gd name="T94" fmla="*/ 1 w 240"/>
                    <a:gd name="T95" fmla="*/ 1 h 272"/>
                    <a:gd name="T96" fmla="*/ 1 w 240"/>
                    <a:gd name="T97" fmla="*/ 1 h 272"/>
                    <a:gd name="T98" fmla="*/ 1 w 240"/>
                    <a:gd name="T99" fmla="*/ 1 h 272"/>
                    <a:gd name="T100" fmla="*/ 1 w 240"/>
                    <a:gd name="T101" fmla="*/ 1 h 272"/>
                    <a:gd name="T102" fmla="*/ 1 w 240"/>
                    <a:gd name="T103" fmla="*/ 1 h 272"/>
                    <a:gd name="T104" fmla="*/ 1 w 240"/>
                    <a:gd name="T105" fmla="*/ 1 h 272"/>
                    <a:gd name="T106" fmla="*/ 1 w 240"/>
                    <a:gd name="T107" fmla="*/ 1 h 272"/>
                    <a:gd name="T108" fmla="*/ 1 w 240"/>
                    <a:gd name="T109" fmla="*/ 1 h 272"/>
                    <a:gd name="T110" fmla="*/ 1 w 240"/>
                    <a:gd name="T111" fmla="*/ 1 h 2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272"/>
                    <a:gd name="T170" fmla="*/ 240 w 240"/>
                    <a:gd name="T171" fmla="*/ 272 h 2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272">
                      <a:moveTo>
                        <a:pt x="203" y="21"/>
                      </a:moveTo>
                      <a:lnTo>
                        <a:pt x="206" y="24"/>
                      </a:lnTo>
                      <a:lnTo>
                        <a:pt x="207" y="29"/>
                      </a:lnTo>
                      <a:lnTo>
                        <a:pt x="207" y="34"/>
                      </a:lnTo>
                      <a:lnTo>
                        <a:pt x="206" y="35"/>
                      </a:lnTo>
                      <a:lnTo>
                        <a:pt x="204" y="32"/>
                      </a:lnTo>
                      <a:lnTo>
                        <a:pt x="202" y="29"/>
                      </a:lnTo>
                      <a:lnTo>
                        <a:pt x="200" y="24"/>
                      </a:lnTo>
                      <a:lnTo>
                        <a:pt x="203" y="21"/>
                      </a:lnTo>
                      <a:lnTo>
                        <a:pt x="194" y="16"/>
                      </a:lnTo>
                      <a:lnTo>
                        <a:pt x="194" y="20"/>
                      </a:lnTo>
                      <a:lnTo>
                        <a:pt x="195" y="22"/>
                      </a:lnTo>
                      <a:lnTo>
                        <a:pt x="195" y="25"/>
                      </a:lnTo>
                      <a:lnTo>
                        <a:pt x="195" y="29"/>
                      </a:lnTo>
                      <a:lnTo>
                        <a:pt x="197" y="34"/>
                      </a:lnTo>
                      <a:lnTo>
                        <a:pt x="200" y="39"/>
                      </a:lnTo>
                      <a:lnTo>
                        <a:pt x="204" y="42"/>
                      </a:lnTo>
                      <a:lnTo>
                        <a:pt x="210" y="40"/>
                      </a:lnTo>
                      <a:lnTo>
                        <a:pt x="213" y="36"/>
                      </a:lnTo>
                      <a:lnTo>
                        <a:pt x="215" y="30"/>
                      </a:lnTo>
                      <a:lnTo>
                        <a:pt x="214" y="25"/>
                      </a:lnTo>
                      <a:lnTo>
                        <a:pt x="213" y="21"/>
                      </a:lnTo>
                      <a:lnTo>
                        <a:pt x="234" y="22"/>
                      </a:lnTo>
                      <a:lnTo>
                        <a:pt x="237" y="20"/>
                      </a:lnTo>
                      <a:lnTo>
                        <a:pt x="240" y="16"/>
                      </a:lnTo>
                      <a:lnTo>
                        <a:pt x="240" y="12"/>
                      </a:lnTo>
                      <a:lnTo>
                        <a:pt x="236" y="6"/>
                      </a:lnTo>
                      <a:lnTo>
                        <a:pt x="234" y="6"/>
                      </a:lnTo>
                      <a:lnTo>
                        <a:pt x="233" y="7"/>
                      </a:lnTo>
                      <a:lnTo>
                        <a:pt x="232" y="8"/>
                      </a:lnTo>
                      <a:lnTo>
                        <a:pt x="230" y="11"/>
                      </a:lnTo>
                      <a:lnTo>
                        <a:pt x="229" y="13"/>
                      </a:lnTo>
                      <a:lnTo>
                        <a:pt x="227" y="15"/>
                      </a:lnTo>
                      <a:lnTo>
                        <a:pt x="227" y="16"/>
                      </a:lnTo>
                      <a:lnTo>
                        <a:pt x="221" y="15"/>
                      </a:lnTo>
                      <a:lnTo>
                        <a:pt x="218" y="14"/>
                      </a:lnTo>
                      <a:lnTo>
                        <a:pt x="213" y="13"/>
                      </a:lnTo>
                      <a:lnTo>
                        <a:pt x="207" y="14"/>
                      </a:lnTo>
                      <a:lnTo>
                        <a:pt x="199" y="11"/>
                      </a:lnTo>
                      <a:lnTo>
                        <a:pt x="190" y="9"/>
                      </a:lnTo>
                      <a:lnTo>
                        <a:pt x="180" y="11"/>
                      </a:lnTo>
                      <a:lnTo>
                        <a:pt x="171" y="13"/>
                      </a:lnTo>
                      <a:lnTo>
                        <a:pt x="160" y="16"/>
                      </a:lnTo>
                      <a:lnTo>
                        <a:pt x="151" y="21"/>
                      </a:lnTo>
                      <a:lnTo>
                        <a:pt x="141" y="25"/>
                      </a:lnTo>
                      <a:lnTo>
                        <a:pt x="132" y="30"/>
                      </a:lnTo>
                      <a:lnTo>
                        <a:pt x="128" y="40"/>
                      </a:lnTo>
                      <a:lnTo>
                        <a:pt x="127" y="51"/>
                      </a:lnTo>
                      <a:lnTo>
                        <a:pt x="128" y="61"/>
                      </a:lnTo>
                      <a:lnTo>
                        <a:pt x="135" y="72"/>
                      </a:lnTo>
                      <a:lnTo>
                        <a:pt x="134" y="77"/>
                      </a:lnTo>
                      <a:lnTo>
                        <a:pt x="132" y="82"/>
                      </a:lnTo>
                      <a:lnTo>
                        <a:pt x="129" y="85"/>
                      </a:lnTo>
                      <a:lnTo>
                        <a:pt x="123" y="88"/>
                      </a:lnTo>
                      <a:lnTo>
                        <a:pt x="121" y="84"/>
                      </a:lnTo>
                      <a:lnTo>
                        <a:pt x="118" y="77"/>
                      </a:lnTo>
                      <a:lnTo>
                        <a:pt x="113" y="69"/>
                      </a:lnTo>
                      <a:lnTo>
                        <a:pt x="109" y="60"/>
                      </a:lnTo>
                      <a:lnTo>
                        <a:pt x="111" y="50"/>
                      </a:lnTo>
                      <a:lnTo>
                        <a:pt x="112" y="42"/>
                      </a:lnTo>
                      <a:lnTo>
                        <a:pt x="112" y="37"/>
                      </a:lnTo>
                      <a:lnTo>
                        <a:pt x="108" y="34"/>
                      </a:lnTo>
                      <a:lnTo>
                        <a:pt x="100" y="42"/>
                      </a:lnTo>
                      <a:lnTo>
                        <a:pt x="91" y="32"/>
                      </a:lnTo>
                      <a:lnTo>
                        <a:pt x="86" y="22"/>
                      </a:lnTo>
                      <a:lnTo>
                        <a:pt x="83" y="12"/>
                      </a:lnTo>
                      <a:lnTo>
                        <a:pt x="80" y="0"/>
                      </a:lnTo>
                      <a:lnTo>
                        <a:pt x="80" y="13"/>
                      </a:lnTo>
                      <a:lnTo>
                        <a:pt x="84" y="25"/>
                      </a:lnTo>
                      <a:lnTo>
                        <a:pt x="90" y="38"/>
                      </a:lnTo>
                      <a:lnTo>
                        <a:pt x="98" y="52"/>
                      </a:lnTo>
                      <a:lnTo>
                        <a:pt x="105" y="66"/>
                      </a:lnTo>
                      <a:lnTo>
                        <a:pt x="109" y="80"/>
                      </a:lnTo>
                      <a:lnTo>
                        <a:pt x="113" y="93"/>
                      </a:lnTo>
                      <a:lnTo>
                        <a:pt x="112" y="108"/>
                      </a:lnTo>
                      <a:lnTo>
                        <a:pt x="105" y="107"/>
                      </a:lnTo>
                      <a:lnTo>
                        <a:pt x="99" y="101"/>
                      </a:lnTo>
                      <a:lnTo>
                        <a:pt x="94" y="96"/>
                      </a:lnTo>
                      <a:lnTo>
                        <a:pt x="92" y="93"/>
                      </a:lnTo>
                      <a:lnTo>
                        <a:pt x="84" y="84"/>
                      </a:lnTo>
                      <a:lnTo>
                        <a:pt x="75" y="81"/>
                      </a:lnTo>
                      <a:lnTo>
                        <a:pt x="62" y="80"/>
                      </a:lnTo>
                      <a:lnTo>
                        <a:pt x="51" y="80"/>
                      </a:lnTo>
                      <a:lnTo>
                        <a:pt x="38" y="80"/>
                      </a:lnTo>
                      <a:lnTo>
                        <a:pt x="27" y="76"/>
                      </a:lnTo>
                      <a:lnTo>
                        <a:pt x="17" y="68"/>
                      </a:lnTo>
                      <a:lnTo>
                        <a:pt x="12" y="54"/>
                      </a:lnTo>
                      <a:lnTo>
                        <a:pt x="14" y="47"/>
                      </a:lnTo>
                      <a:lnTo>
                        <a:pt x="17" y="42"/>
                      </a:lnTo>
                      <a:lnTo>
                        <a:pt x="22" y="36"/>
                      </a:lnTo>
                      <a:lnTo>
                        <a:pt x="28" y="32"/>
                      </a:lnTo>
                      <a:lnTo>
                        <a:pt x="36" y="34"/>
                      </a:lnTo>
                      <a:lnTo>
                        <a:pt x="43" y="36"/>
                      </a:lnTo>
                      <a:lnTo>
                        <a:pt x="46" y="42"/>
                      </a:lnTo>
                      <a:lnTo>
                        <a:pt x="47" y="49"/>
                      </a:lnTo>
                      <a:lnTo>
                        <a:pt x="53" y="46"/>
                      </a:lnTo>
                      <a:lnTo>
                        <a:pt x="50" y="38"/>
                      </a:lnTo>
                      <a:lnTo>
                        <a:pt x="45" y="31"/>
                      </a:lnTo>
                      <a:lnTo>
                        <a:pt x="38" y="27"/>
                      </a:lnTo>
                      <a:lnTo>
                        <a:pt x="30" y="25"/>
                      </a:lnTo>
                      <a:lnTo>
                        <a:pt x="18" y="31"/>
                      </a:lnTo>
                      <a:lnTo>
                        <a:pt x="12" y="38"/>
                      </a:lnTo>
                      <a:lnTo>
                        <a:pt x="7" y="46"/>
                      </a:lnTo>
                      <a:lnTo>
                        <a:pt x="6" y="57"/>
                      </a:lnTo>
                      <a:lnTo>
                        <a:pt x="10" y="66"/>
                      </a:lnTo>
                      <a:lnTo>
                        <a:pt x="16" y="73"/>
                      </a:lnTo>
                      <a:lnTo>
                        <a:pt x="22" y="78"/>
                      </a:lnTo>
                      <a:lnTo>
                        <a:pt x="29" y="83"/>
                      </a:lnTo>
                      <a:lnTo>
                        <a:pt x="21" y="97"/>
                      </a:lnTo>
                      <a:lnTo>
                        <a:pt x="12" y="108"/>
                      </a:lnTo>
                      <a:lnTo>
                        <a:pt x="3" y="122"/>
                      </a:lnTo>
                      <a:lnTo>
                        <a:pt x="0" y="138"/>
                      </a:lnTo>
                      <a:lnTo>
                        <a:pt x="5" y="142"/>
                      </a:lnTo>
                      <a:lnTo>
                        <a:pt x="9" y="131"/>
                      </a:lnTo>
                      <a:lnTo>
                        <a:pt x="13" y="121"/>
                      </a:lnTo>
                      <a:lnTo>
                        <a:pt x="17" y="111"/>
                      </a:lnTo>
                      <a:lnTo>
                        <a:pt x="25" y="100"/>
                      </a:lnTo>
                      <a:lnTo>
                        <a:pt x="29" y="97"/>
                      </a:lnTo>
                      <a:lnTo>
                        <a:pt x="33" y="93"/>
                      </a:lnTo>
                      <a:lnTo>
                        <a:pt x="38" y="90"/>
                      </a:lnTo>
                      <a:lnTo>
                        <a:pt x="43" y="89"/>
                      </a:lnTo>
                      <a:lnTo>
                        <a:pt x="48" y="88"/>
                      </a:lnTo>
                      <a:lnTo>
                        <a:pt x="53" y="87"/>
                      </a:lnTo>
                      <a:lnTo>
                        <a:pt x="59" y="87"/>
                      </a:lnTo>
                      <a:lnTo>
                        <a:pt x="63" y="88"/>
                      </a:lnTo>
                      <a:lnTo>
                        <a:pt x="54" y="96"/>
                      </a:lnTo>
                      <a:lnTo>
                        <a:pt x="51" y="104"/>
                      </a:lnTo>
                      <a:lnTo>
                        <a:pt x="50" y="112"/>
                      </a:lnTo>
                      <a:lnTo>
                        <a:pt x="51" y="118"/>
                      </a:lnTo>
                      <a:lnTo>
                        <a:pt x="53" y="123"/>
                      </a:lnTo>
                      <a:lnTo>
                        <a:pt x="58" y="127"/>
                      </a:lnTo>
                      <a:lnTo>
                        <a:pt x="62" y="129"/>
                      </a:lnTo>
                      <a:lnTo>
                        <a:pt x="68" y="130"/>
                      </a:lnTo>
                      <a:lnTo>
                        <a:pt x="71" y="130"/>
                      </a:lnTo>
                      <a:lnTo>
                        <a:pt x="75" y="128"/>
                      </a:lnTo>
                      <a:lnTo>
                        <a:pt x="77" y="126"/>
                      </a:lnTo>
                      <a:lnTo>
                        <a:pt x="78" y="122"/>
                      </a:lnTo>
                      <a:lnTo>
                        <a:pt x="78" y="118"/>
                      </a:lnTo>
                      <a:lnTo>
                        <a:pt x="77" y="114"/>
                      </a:lnTo>
                      <a:lnTo>
                        <a:pt x="74" y="111"/>
                      </a:lnTo>
                      <a:lnTo>
                        <a:pt x="70" y="110"/>
                      </a:lnTo>
                      <a:lnTo>
                        <a:pt x="67" y="113"/>
                      </a:lnTo>
                      <a:lnTo>
                        <a:pt x="69" y="116"/>
                      </a:lnTo>
                      <a:lnTo>
                        <a:pt x="71" y="121"/>
                      </a:lnTo>
                      <a:lnTo>
                        <a:pt x="71" y="125"/>
                      </a:lnTo>
                      <a:lnTo>
                        <a:pt x="67" y="128"/>
                      </a:lnTo>
                      <a:lnTo>
                        <a:pt x="62" y="126"/>
                      </a:lnTo>
                      <a:lnTo>
                        <a:pt x="58" y="123"/>
                      </a:lnTo>
                      <a:lnTo>
                        <a:pt x="55" y="120"/>
                      </a:lnTo>
                      <a:lnTo>
                        <a:pt x="54" y="114"/>
                      </a:lnTo>
                      <a:lnTo>
                        <a:pt x="54" y="110"/>
                      </a:lnTo>
                      <a:lnTo>
                        <a:pt x="58" y="104"/>
                      </a:lnTo>
                      <a:lnTo>
                        <a:pt x="62" y="99"/>
                      </a:lnTo>
                      <a:lnTo>
                        <a:pt x="70" y="97"/>
                      </a:lnTo>
                      <a:lnTo>
                        <a:pt x="80" y="99"/>
                      </a:lnTo>
                      <a:lnTo>
                        <a:pt x="88" y="103"/>
                      </a:lnTo>
                      <a:lnTo>
                        <a:pt x="94" y="107"/>
                      </a:lnTo>
                      <a:lnTo>
                        <a:pt x="100" y="115"/>
                      </a:lnTo>
                      <a:lnTo>
                        <a:pt x="103" y="128"/>
                      </a:lnTo>
                      <a:lnTo>
                        <a:pt x="100" y="139"/>
                      </a:lnTo>
                      <a:lnTo>
                        <a:pt x="97" y="151"/>
                      </a:lnTo>
                      <a:lnTo>
                        <a:pt x="92" y="161"/>
                      </a:lnTo>
                      <a:lnTo>
                        <a:pt x="93" y="176"/>
                      </a:lnTo>
                      <a:lnTo>
                        <a:pt x="90" y="189"/>
                      </a:lnTo>
                      <a:lnTo>
                        <a:pt x="84" y="201"/>
                      </a:lnTo>
                      <a:lnTo>
                        <a:pt x="77" y="214"/>
                      </a:lnTo>
                      <a:lnTo>
                        <a:pt x="70" y="221"/>
                      </a:lnTo>
                      <a:lnTo>
                        <a:pt x="62" y="228"/>
                      </a:lnTo>
                      <a:lnTo>
                        <a:pt x="53" y="234"/>
                      </a:lnTo>
                      <a:lnTo>
                        <a:pt x="45" y="241"/>
                      </a:lnTo>
                      <a:lnTo>
                        <a:pt x="37" y="247"/>
                      </a:lnTo>
                      <a:lnTo>
                        <a:pt x="31" y="255"/>
                      </a:lnTo>
                      <a:lnTo>
                        <a:pt x="27" y="263"/>
                      </a:lnTo>
                      <a:lnTo>
                        <a:pt x="24" y="272"/>
                      </a:lnTo>
                      <a:lnTo>
                        <a:pt x="30" y="272"/>
                      </a:lnTo>
                      <a:lnTo>
                        <a:pt x="35" y="268"/>
                      </a:lnTo>
                      <a:lnTo>
                        <a:pt x="40" y="264"/>
                      </a:lnTo>
                      <a:lnTo>
                        <a:pt x="46" y="262"/>
                      </a:lnTo>
                      <a:lnTo>
                        <a:pt x="59" y="263"/>
                      </a:lnTo>
                      <a:lnTo>
                        <a:pt x="68" y="260"/>
                      </a:lnTo>
                      <a:lnTo>
                        <a:pt x="76" y="255"/>
                      </a:lnTo>
                      <a:lnTo>
                        <a:pt x="82" y="247"/>
                      </a:lnTo>
                      <a:lnTo>
                        <a:pt x="86" y="237"/>
                      </a:lnTo>
                      <a:lnTo>
                        <a:pt x="91" y="228"/>
                      </a:lnTo>
                      <a:lnTo>
                        <a:pt x="96" y="219"/>
                      </a:lnTo>
                      <a:lnTo>
                        <a:pt x="103" y="212"/>
                      </a:lnTo>
                      <a:lnTo>
                        <a:pt x="112" y="214"/>
                      </a:lnTo>
                      <a:lnTo>
                        <a:pt x="118" y="213"/>
                      </a:lnTo>
                      <a:lnTo>
                        <a:pt x="121" y="210"/>
                      </a:lnTo>
                      <a:lnTo>
                        <a:pt x="124" y="205"/>
                      </a:lnTo>
                      <a:lnTo>
                        <a:pt x="126" y="199"/>
                      </a:lnTo>
                      <a:lnTo>
                        <a:pt x="129" y="192"/>
                      </a:lnTo>
                      <a:lnTo>
                        <a:pt x="132" y="187"/>
                      </a:lnTo>
                      <a:lnTo>
                        <a:pt x="138" y="183"/>
                      </a:lnTo>
                      <a:lnTo>
                        <a:pt x="152" y="184"/>
                      </a:lnTo>
                      <a:lnTo>
                        <a:pt x="158" y="187"/>
                      </a:lnTo>
                      <a:lnTo>
                        <a:pt x="157" y="190"/>
                      </a:lnTo>
                      <a:lnTo>
                        <a:pt x="151" y="194"/>
                      </a:lnTo>
                      <a:lnTo>
                        <a:pt x="144" y="199"/>
                      </a:lnTo>
                      <a:lnTo>
                        <a:pt x="137" y="205"/>
                      </a:lnTo>
                      <a:lnTo>
                        <a:pt x="132" y="212"/>
                      </a:lnTo>
                      <a:lnTo>
                        <a:pt x="134" y="219"/>
                      </a:lnTo>
                      <a:lnTo>
                        <a:pt x="136" y="225"/>
                      </a:lnTo>
                      <a:lnTo>
                        <a:pt x="139" y="228"/>
                      </a:lnTo>
                      <a:lnTo>
                        <a:pt x="143" y="232"/>
                      </a:lnTo>
                      <a:lnTo>
                        <a:pt x="149" y="233"/>
                      </a:lnTo>
                      <a:lnTo>
                        <a:pt x="159" y="229"/>
                      </a:lnTo>
                      <a:lnTo>
                        <a:pt x="164" y="220"/>
                      </a:lnTo>
                      <a:lnTo>
                        <a:pt x="167" y="210"/>
                      </a:lnTo>
                      <a:lnTo>
                        <a:pt x="168" y="202"/>
                      </a:lnTo>
                      <a:lnTo>
                        <a:pt x="159" y="199"/>
                      </a:lnTo>
                      <a:lnTo>
                        <a:pt x="159" y="206"/>
                      </a:lnTo>
                      <a:lnTo>
                        <a:pt x="159" y="212"/>
                      </a:lnTo>
                      <a:lnTo>
                        <a:pt x="158" y="218"/>
                      </a:lnTo>
                      <a:lnTo>
                        <a:pt x="153" y="224"/>
                      </a:lnTo>
                      <a:lnTo>
                        <a:pt x="150" y="226"/>
                      </a:lnTo>
                      <a:lnTo>
                        <a:pt x="146" y="224"/>
                      </a:lnTo>
                      <a:lnTo>
                        <a:pt x="144" y="221"/>
                      </a:lnTo>
                      <a:lnTo>
                        <a:pt x="142" y="220"/>
                      </a:lnTo>
                      <a:lnTo>
                        <a:pt x="143" y="213"/>
                      </a:lnTo>
                      <a:lnTo>
                        <a:pt x="146" y="207"/>
                      </a:lnTo>
                      <a:lnTo>
                        <a:pt x="152" y="203"/>
                      </a:lnTo>
                      <a:lnTo>
                        <a:pt x="159" y="199"/>
                      </a:lnTo>
                      <a:lnTo>
                        <a:pt x="168" y="202"/>
                      </a:lnTo>
                      <a:lnTo>
                        <a:pt x="177" y="206"/>
                      </a:lnTo>
                      <a:lnTo>
                        <a:pt x="181" y="212"/>
                      </a:lnTo>
                      <a:lnTo>
                        <a:pt x="180" y="218"/>
                      </a:lnTo>
                      <a:lnTo>
                        <a:pt x="177" y="224"/>
                      </a:lnTo>
                      <a:lnTo>
                        <a:pt x="173" y="230"/>
                      </a:lnTo>
                      <a:lnTo>
                        <a:pt x="169" y="236"/>
                      </a:lnTo>
                      <a:lnTo>
                        <a:pt x="169" y="243"/>
                      </a:lnTo>
                      <a:lnTo>
                        <a:pt x="173" y="250"/>
                      </a:lnTo>
                      <a:lnTo>
                        <a:pt x="177" y="252"/>
                      </a:lnTo>
                      <a:lnTo>
                        <a:pt x="182" y="256"/>
                      </a:lnTo>
                      <a:lnTo>
                        <a:pt x="189" y="257"/>
                      </a:lnTo>
                      <a:lnTo>
                        <a:pt x="195" y="252"/>
                      </a:lnTo>
                      <a:lnTo>
                        <a:pt x="194" y="248"/>
                      </a:lnTo>
                      <a:lnTo>
                        <a:pt x="197" y="244"/>
                      </a:lnTo>
                      <a:lnTo>
                        <a:pt x="200" y="242"/>
                      </a:lnTo>
                      <a:lnTo>
                        <a:pt x="200" y="237"/>
                      </a:lnTo>
                      <a:lnTo>
                        <a:pt x="194" y="239"/>
                      </a:lnTo>
                      <a:lnTo>
                        <a:pt x="190" y="244"/>
                      </a:lnTo>
                      <a:lnTo>
                        <a:pt x="185" y="249"/>
                      </a:lnTo>
                      <a:lnTo>
                        <a:pt x="179" y="248"/>
                      </a:lnTo>
                      <a:lnTo>
                        <a:pt x="179" y="235"/>
                      </a:lnTo>
                      <a:lnTo>
                        <a:pt x="184" y="222"/>
                      </a:lnTo>
                      <a:lnTo>
                        <a:pt x="187" y="211"/>
                      </a:lnTo>
                      <a:lnTo>
                        <a:pt x="180" y="197"/>
                      </a:lnTo>
                      <a:lnTo>
                        <a:pt x="169" y="195"/>
                      </a:lnTo>
                      <a:lnTo>
                        <a:pt x="165" y="188"/>
                      </a:lnTo>
                      <a:lnTo>
                        <a:pt x="159" y="181"/>
                      </a:lnTo>
                      <a:lnTo>
                        <a:pt x="146" y="174"/>
                      </a:lnTo>
                      <a:lnTo>
                        <a:pt x="135" y="179"/>
                      </a:lnTo>
                      <a:lnTo>
                        <a:pt x="127" y="186"/>
                      </a:lnTo>
                      <a:lnTo>
                        <a:pt x="121" y="194"/>
                      </a:lnTo>
                      <a:lnTo>
                        <a:pt x="116" y="204"/>
                      </a:lnTo>
                      <a:lnTo>
                        <a:pt x="108" y="199"/>
                      </a:lnTo>
                      <a:lnTo>
                        <a:pt x="108" y="192"/>
                      </a:lnTo>
                      <a:lnTo>
                        <a:pt x="112" y="184"/>
                      </a:lnTo>
                      <a:lnTo>
                        <a:pt x="114" y="176"/>
                      </a:lnTo>
                      <a:lnTo>
                        <a:pt x="123" y="172"/>
                      </a:lnTo>
                      <a:lnTo>
                        <a:pt x="130" y="166"/>
                      </a:lnTo>
                      <a:lnTo>
                        <a:pt x="135" y="158"/>
                      </a:lnTo>
                      <a:lnTo>
                        <a:pt x="139" y="150"/>
                      </a:lnTo>
                      <a:lnTo>
                        <a:pt x="143" y="142"/>
                      </a:lnTo>
                      <a:lnTo>
                        <a:pt x="147" y="134"/>
                      </a:lnTo>
                      <a:lnTo>
                        <a:pt x="154" y="127"/>
                      </a:lnTo>
                      <a:lnTo>
                        <a:pt x="162" y="122"/>
                      </a:lnTo>
                      <a:lnTo>
                        <a:pt x="173" y="120"/>
                      </a:lnTo>
                      <a:lnTo>
                        <a:pt x="184" y="119"/>
                      </a:lnTo>
                      <a:lnTo>
                        <a:pt x="191" y="119"/>
                      </a:lnTo>
                      <a:lnTo>
                        <a:pt x="195" y="119"/>
                      </a:lnTo>
                      <a:lnTo>
                        <a:pt x="194" y="116"/>
                      </a:lnTo>
                      <a:lnTo>
                        <a:pt x="187" y="114"/>
                      </a:lnTo>
                      <a:lnTo>
                        <a:pt x="180" y="113"/>
                      </a:lnTo>
                      <a:lnTo>
                        <a:pt x="173" y="114"/>
                      </a:lnTo>
                      <a:lnTo>
                        <a:pt x="166" y="116"/>
                      </a:lnTo>
                      <a:lnTo>
                        <a:pt x="159" y="119"/>
                      </a:lnTo>
                      <a:lnTo>
                        <a:pt x="152" y="123"/>
                      </a:lnTo>
                      <a:lnTo>
                        <a:pt x="145" y="127"/>
                      </a:lnTo>
                      <a:lnTo>
                        <a:pt x="139" y="131"/>
                      </a:lnTo>
                      <a:lnTo>
                        <a:pt x="132" y="139"/>
                      </a:lnTo>
                      <a:lnTo>
                        <a:pt x="129" y="150"/>
                      </a:lnTo>
                      <a:lnTo>
                        <a:pt x="124" y="157"/>
                      </a:lnTo>
                      <a:lnTo>
                        <a:pt x="115" y="158"/>
                      </a:lnTo>
                      <a:lnTo>
                        <a:pt x="118" y="141"/>
                      </a:lnTo>
                      <a:lnTo>
                        <a:pt x="119" y="122"/>
                      </a:lnTo>
                      <a:lnTo>
                        <a:pt x="126" y="105"/>
                      </a:lnTo>
                      <a:lnTo>
                        <a:pt x="142" y="93"/>
                      </a:lnTo>
                      <a:lnTo>
                        <a:pt x="143" y="89"/>
                      </a:lnTo>
                      <a:lnTo>
                        <a:pt x="145" y="78"/>
                      </a:lnTo>
                      <a:lnTo>
                        <a:pt x="145" y="68"/>
                      </a:lnTo>
                      <a:lnTo>
                        <a:pt x="141" y="63"/>
                      </a:lnTo>
                      <a:lnTo>
                        <a:pt x="136" y="58"/>
                      </a:lnTo>
                      <a:lnTo>
                        <a:pt x="135" y="51"/>
                      </a:lnTo>
                      <a:lnTo>
                        <a:pt x="135" y="44"/>
                      </a:lnTo>
                      <a:lnTo>
                        <a:pt x="137" y="36"/>
                      </a:lnTo>
                      <a:lnTo>
                        <a:pt x="142" y="31"/>
                      </a:lnTo>
                      <a:lnTo>
                        <a:pt x="146" y="27"/>
                      </a:lnTo>
                      <a:lnTo>
                        <a:pt x="151" y="24"/>
                      </a:lnTo>
                      <a:lnTo>
                        <a:pt x="157" y="27"/>
                      </a:lnTo>
                      <a:lnTo>
                        <a:pt x="164" y="29"/>
                      </a:lnTo>
                      <a:lnTo>
                        <a:pt x="168" y="27"/>
                      </a:lnTo>
                      <a:lnTo>
                        <a:pt x="173" y="28"/>
                      </a:lnTo>
                      <a:lnTo>
                        <a:pt x="177" y="30"/>
                      </a:lnTo>
                      <a:lnTo>
                        <a:pt x="181" y="34"/>
                      </a:lnTo>
                      <a:lnTo>
                        <a:pt x="183" y="40"/>
                      </a:lnTo>
                      <a:lnTo>
                        <a:pt x="180" y="47"/>
                      </a:lnTo>
                      <a:lnTo>
                        <a:pt x="173" y="51"/>
                      </a:lnTo>
                      <a:lnTo>
                        <a:pt x="166" y="52"/>
                      </a:lnTo>
                      <a:lnTo>
                        <a:pt x="162" y="46"/>
                      </a:lnTo>
                      <a:lnTo>
                        <a:pt x="162" y="40"/>
                      </a:lnTo>
                      <a:lnTo>
                        <a:pt x="162" y="35"/>
                      </a:lnTo>
                      <a:lnTo>
                        <a:pt x="164" y="29"/>
                      </a:lnTo>
                      <a:lnTo>
                        <a:pt x="157" y="27"/>
                      </a:lnTo>
                      <a:lnTo>
                        <a:pt x="156" y="31"/>
                      </a:lnTo>
                      <a:lnTo>
                        <a:pt x="156" y="37"/>
                      </a:lnTo>
                      <a:lnTo>
                        <a:pt x="157" y="44"/>
                      </a:lnTo>
                      <a:lnTo>
                        <a:pt x="157" y="50"/>
                      </a:lnTo>
                      <a:lnTo>
                        <a:pt x="160" y="53"/>
                      </a:lnTo>
                      <a:lnTo>
                        <a:pt x="165" y="57"/>
                      </a:lnTo>
                      <a:lnTo>
                        <a:pt x="171" y="58"/>
                      </a:lnTo>
                      <a:lnTo>
                        <a:pt x="176" y="58"/>
                      </a:lnTo>
                      <a:lnTo>
                        <a:pt x="182" y="54"/>
                      </a:lnTo>
                      <a:lnTo>
                        <a:pt x="187" y="50"/>
                      </a:lnTo>
                      <a:lnTo>
                        <a:pt x="190" y="44"/>
                      </a:lnTo>
                      <a:lnTo>
                        <a:pt x="190" y="38"/>
                      </a:lnTo>
                      <a:lnTo>
                        <a:pt x="188" y="32"/>
                      </a:lnTo>
                      <a:lnTo>
                        <a:pt x="184" y="27"/>
                      </a:lnTo>
                      <a:lnTo>
                        <a:pt x="180" y="22"/>
                      </a:lnTo>
                      <a:lnTo>
                        <a:pt x="175" y="19"/>
                      </a:lnTo>
                      <a:lnTo>
                        <a:pt x="180" y="16"/>
                      </a:lnTo>
                      <a:lnTo>
                        <a:pt x="184" y="15"/>
                      </a:lnTo>
                      <a:lnTo>
                        <a:pt x="189" y="15"/>
                      </a:lnTo>
                      <a:lnTo>
                        <a:pt x="194" y="16"/>
                      </a:lnTo>
                      <a:lnTo>
                        <a:pt x="203" y="21"/>
                      </a:lnTo>
                      <a:close/>
                    </a:path>
                  </a:pathLst>
                </a:custGeom>
                <a:solidFill>
                  <a:srgbClr val="33CC33"/>
                </a:solidFill>
                <a:ln w="9525">
                  <a:solidFill>
                    <a:srgbClr val="008000"/>
                  </a:solidFill>
                  <a:round/>
                  <a:headEnd/>
                  <a:tailEnd/>
                </a:ln>
              </p:spPr>
              <p:txBody>
                <a:bodyPr/>
                <a:lstStyle/>
                <a:p>
                  <a:endParaRPr lang="zh-CN" altLang="en-US"/>
                </a:p>
              </p:txBody>
            </p:sp>
            <p:sp>
              <p:nvSpPr>
                <p:cNvPr id="30788" name="未知">
                  <a:extLst>
                    <a:ext uri="{FF2B5EF4-FFF2-40B4-BE49-F238E27FC236}">
                      <a16:creationId xmlns:a16="http://schemas.microsoft.com/office/drawing/2014/main" id="{E01DBB4B-D743-49A6-B6FA-4147968F6FEC}"/>
                    </a:ext>
                  </a:extLst>
                </p:cNvPr>
                <p:cNvSpPr>
                  <a:spLocks/>
                </p:cNvSpPr>
                <p:nvPr/>
              </p:nvSpPr>
              <p:spPr bwMode="auto">
                <a:xfrm>
                  <a:off x="348" y="64"/>
                  <a:ext cx="108" cy="66"/>
                </a:xfrm>
                <a:custGeom>
                  <a:avLst/>
                  <a:gdLst>
                    <a:gd name="T0" fmla="*/ 1 w 215"/>
                    <a:gd name="T1" fmla="*/ 0 h 134"/>
                    <a:gd name="T2" fmla="*/ 1 w 215"/>
                    <a:gd name="T3" fmla="*/ 0 h 134"/>
                    <a:gd name="T4" fmla="*/ 1 w 215"/>
                    <a:gd name="T5" fmla="*/ 0 h 134"/>
                    <a:gd name="T6" fmla="*/ 1 w 215"/>
                    <a:gd name="T7" fmla="*/ 0 h 134"/>
                    <a:gd name="T8" fmla="*/ 1 w 215"/>
                    <a:gd name="T9" fmla="*/ 0 h 134"/>
                    <a:gd name="T10" fmla="*/ 1 w 215"/>
                    <a:gd name="T11" fmla="*/ 0 h 134"/>
                    <a:gd name="T12" fmla="*/ 1 w 215"/>
                    <a:gd name="T13" fmla="*/ 0 h 134"/>
                    <a:gd name="T14" fmla="*/ 1 w 215"/>
                    <a:gd name="T15" fmla="*/ 0 h 134"/>
                    <a:gd name="T16" fmla="*/ 1 w 215"/>
                    <a:gd name="T17" fmla="*/ 0 h 134"/>
                    <a:gd name="T18" fmla="*/ 1 w 215"/>
                    <a:gd name="T19" fmla="*/ 0 h 134"/>
                    <a:gd name="T20" fmla="*/ 1 w 215"/>
                    <a:gd name="T21" fmla="*/ 0 h 134"/>
                    <a:gd name="T22" fmla="*/ 1 w 215"/>
                    <a:gd name="T23" fmla="*/ 0 h 134"/>
                    <a:gd name="T24" fmla="*/ 1 w 215"/>
                    <a:gd name="T25" fmla="*/ 0 h 134"/>
                    <a:gd name="T26" fmla="*/ 1 w 215"/>
                    <a:gd name="T27" fmla="*/ 0 h 134"/>
                    <a:gd name="T28" fmla="*/ 1 w 215"/>
                    <a:gd name="T29" fmla="*/ 0 h 134"/>
                    <a:gd name="T30" fmla="*/ 1 w 215"/>
                    <a:gd name="T31" fmla="*/ 0 h 134"/>
                    <a:gd name="T32" fmla="*/ 1 w 215"/>
                    <a:gd name="T33" fmla="*/ 0 h 134"/>
                    <a:gd name="T34" fmla="*/ 1 w 215"/>
                    <a:gd name="T35" fmla="*/ 0 h 134"/>
                    <a:gd name="T36" fmla="*/ 1 w 215"/>
                    <a:gd name="T37" fmla="*/ 0 h 134"/>
                    <a:gd name="T38" fmla="*/ 1 w 215"/>
                    <a:gd name="T39" fmla="*/ 0 h 134"/>
                    <a:gd name="T40" fmla="*/ 1 w 215"/>
                    <a:gd name="T41" fmla="*/ 0 h 134"/>
                    <a:gd name="T42" fmla="*/ 1 w 215"/>
                    <a:gd name="T43" fmla="*/ 0 h 134"/>
                    <a:gd name="T44" fmla="*/ 1 w 215"/>
                    <a:gd name="T45" fmla="*/ 0 h 134"/>
                    <a:gd name="T46" fmla="*/ 1 w 215"/>
                    <a:gd name="T47" fmla="*/ 0 h 134"/>
                    <a:gd name="T48" fmla="*/ 1 w 215"/>
                    <a:gd name="T49" fmla="*/ 0 h 134"/>
                    <a:gd name="T50" fmla="*/ 1 w 215"/>
                    <a:gd name="T51" fmla="*/ 0 h 134"/>
                    <a:gd name="T52" fmla="*/ 1 w 215"/>
                    <a:gd name="T53" fmla="*/ 0 h 134"/>
                    <a:gd name="T54" fmla="*/ 1 w 215"/>
                    <a:gd name="T55" fmla="*/ 0 h 134"/>
                    <a:gd name="T56" fmla="*/ 1 w 215"/>
                    <a:gd name="T57" fmla="*/ 0 h 134"/>
                    <a:gd name="T58" fmla="*/ 1 w 215"/>
                    <a:gd name="T59" fmla="*/ 0 h 134"/>
                    <a:gd name="T60" fmla="*/ 1 w 215"/>
                    <a:gd name="T61" fmla="*/ 0 h 134"/>
                    <a:gd name="T62" fmla="*/ 1 w 215"/>
                    <a:gd name="T63" fmla="*/ 0 h 134"/>
                    <a:gd name="T64" fmla="*/ 0 w 215"/>
                    <a:gd name="T65" fmla="*/ 0 h 134"/>
                    <a:gd name="T66" fmla="*/ 1 w 215"/>
                    <a:gd name="T67" fmla="*/ 0 h 134"/>
                    <a:gd name="T68" fmla="*/ 1 w 215"/>
                    <a:gd name="T69" fmla="*/ 0 h 134"/>
                    <a:gd name="T70" fmla="*/ 1 w 215"/>
                    <a:gd name="T71" fmla="*/ 0 h 134"/>
                    <a:gd name="T72" fmla="*/ 1 w 215"/>
                    <a:gd name="T73" fmla="*/ 0 h 134"/>
                    <a:gd name="T74" fmla="*/ 1 w 215"/>
                    <a:gd name="T75" fmla="*/ 0 h 134"/>
                    <a:gd name="T76" fmla="*/ 1 w 215"/>
                    <a:gd name="T77" fmla="*/ 0 h 134"/>
                    <a:gd name="T78" fmla="*/ 1 w 215"/>
                    <a:gd name="T79" fmla="*/ 0 h 134"/>
                    <a:gd name="T80" fmla="*/ 1 w 215"/>
                    <a:gd name="T81" fmla="*/ 0 h 134"/>
                    <a:gd name="T82" fmla="*/ 1 w 215"/>
                    <a:gd name="T83" fmla="*/ 0 h 134"/>
                    <a:gd name="T84" fmla="*/ 1 w 215"/>
                    <a:gd name="T85" fmla="*/ 0 h 134"/>
                    <a:gd name="T86" fmla="*/ 1 w 215"/>
                    <a:gd name="T87" fmla="*/ 0 h 134"/>
                    <a:gd name="T88" fmla="*/ 1 w 215"/>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5"/>
                    <a:gd name="T136" fmla="*/ 0 h 134"/>
                    <a:gd name="T137" fmla="*/ 215 w 215"/>
                    <a:gd name="T138" fmla="*/ 134 h 13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5" h="134">
                      <a:moveTo>
                        <a:pt x="189" y="134"/>
                      </a:moveTo>
                      <a:lnTo>
                        <a:pt x="178" y="133"/>
                      </a:lnTo>
                      <a:lnTo>
                        <a:pt x="173" y="129"/>
                      </a:lnTo>
                      <a:lnTo>
                        <a:pt x="168" y="125"/>
                      </a:lnTo>
                      <a:lnTo>
                        <a:pt x="162" y="119"/>
                      </a:lnTo>
                      <a:lnTo>
                        <a:pt x="161" y="111"/>
                      </a:lnTo>
                      <a:lnTo>
                        <a:pt x="162" y="104"/>
                      </a:lnTo>
                      <a:lnTo>
                        <a:pt x="164" y="98"/>
                      </a:lnTo>
                      <a:lnTo>
                        <a:pt x="169" y="92"/>
                      </a:lnTo>
                      <a:lnTo>
                        <a:pt x="175" y="91"/>
                      </a:lnTo>
                      <a:lnTo>
                        <a:pt x="179" y="89"/>
                      </a:lnTo>
                      <a:lnTo>
                        <a:pt x="184" y="90"/>
                      </a:lnTo>
                      <a:lnTo>
                        <a:pt x="186" y="93"/>
                      </a:lnTo>
                      <a:lnTo>
                        <a:pt x="189" y="99"/>
                      </a:lnTo>
                      <a:lnTo>
                        <a:pt x="189" y="105"/>
                      </a:lnTo>
                      <a:lnTo>
                        <a:pt x="186" y="110"/>
                      </a:lnTo>
                      <a:lnTo>
                        <a:pt x="183" y="113"/>
                      </a:lnTo>
                      <a:lnTo>
                        <a:pt x="169" y="111"/>
                      </a:lnTo>
                      <a:lnTo>
                        <a:pt x="170" y="115"/>
                      </a:lnTo>
                      <a:lnTo>
                        <a:pt x="173" y="119"/>
                      </a:lnTo>
                      <a:lnTo>
                        <a:pt x="175" y="122"/>
                      </a:lnTo>
                      <a:lnTo>
                        <a:pt x="179" y="125"/>
                      </a:lnTo>
                      <a:lnTo>
                        <a:pt x="185" y="126"/>
                      </a:lnTo>
                      <a:lnTo>
                        <a:pt x="191" y="122"/>
                      </a:lnTo>
                      <a:lnTo>
                        <a:pt x="196" y="118"/>
                      </a:lnTo>
                      <a:lnTo>
                        <a:pt x="200" y="113"/>
                      </a:lnTo>
                      <a:lnTo>
                        <a:pt x="204" y="103"/>
                      </a:lnTo>
                      <a:lnTo>
                        <a:pt x="202" y="93"/>
                      </a:lnTo>
                      <a:lnTo>
                        <a:pt x="198" y="84"/>
                      </a:lnTo>
                      <a:lnTo>
                        <a:pt x="193" y="75"/>
                      </a:lnTo>
                      <a:lnTo>
                        <a:pt x="191" y="70"/>
                      </a:lnTo>
                      <a:lnTo>
                        <a:pt x="188" y="68"/>
                      </a:lnTo>
                      <a:lnTo>
                        <a:pt x="183" y="66"/>
                      </a:lnTo>
                      <a:lnTo>
                        <a:pt x="178" y="64"/>
                      </a:lnTo>
                      <a:lnTo>
                        <a:pt x="174" y="64"/>
                      </a:lnTo>
                      <a:lnTo>
                        <a:pt x="168" y="64"/>
                      </a:lnTo>
                      <a:lnTo>
                        <a:pt x="162" y="64"/>
                      </a:lnTo>
                      <a:lnTo>
                        <a:pt x="158" y="64"/>
                      </a:lnTo>
                      <a:lnTo>
                        <a:pt x="145" y="72"/>
                      </a:lnTo>
                      <a:lnTo>
                        <a:pt x="136" y="81"/>
                      </a:lnTo>
                      <a:lnTo>
                        <a:pt x="126" y="91"/>
                      </a:lnTo>
                      <a:lnTo>
                        <a:pt x="117" y="102"/>
                      </a:lnTo>
                      <a:lnTo>
                        <a:pt x="107" y="111"/>
                      </a:lnTo>
                      <a:lnTo>
                        <a:pt x="97" y="118"/>
                      </a:lnTo>
                      <a:lnTo>
                        <a:pt x="83" y="120"/>
                      </a:lnTo>
                      <a:lnTo>
                        <a:pt x="65" y="118"/>
                      </a:lnTo>
                      <a:lnTo>
                        <a:pt x="58" y="113"/>
                      </a:lnTo>
                      <a:lnTo>
                        <a:pt x="55" y="106"/>
                      </a:lnTo>
                      <a:lnTo>
                        <a:pt x="50" y="99"/>
                      </a:lnTo>
                      <a:lnTo>
                        <a:pt x="47" y="92"/>
                      </a:lnTo>
                      <a:lnTo>
                        <a:pt x="50" y="84"/>
                      </a:lnTo>
                      <a:lnTo>
                        <a:pt x="56" y="77"/>
                      </a:lnTo>
                      <a:lnTo>
                        <a:pt x="61" y="70"/>
                      </a:lnTo>
                      <a:lnTo>
                        <a:pt x="60" y="62"/>
                      </a:lnTo>
                      <a:lnTo>
                        <a:pt x="56" y="59"/>
                      </a:lnTo>
                      <a:lnTo>
                        <a:pt x="52" y="57"/>
                      </a:lnTo>
                      <a:lnTo>
                        <a:pt x="47" y="55"/>
                      </a:lnTo>
                      <a:lnTo>
                        <a:pt x="42" y="55"/>
                      </a:lnTo>
                      <a:lnTo>
                        <a:pt x="37" y="64"/>
                      </a:lnTo>
                      <a:lnTo>
                        <a:pt x="31" y="70"/>
                      </a:lnTo>
                      <a:lnTo>
                        <a:pt x="23" y="75"/>
                      </a:lnTo>
                      <a:lnTo>
                        <a:pt x="11" y="73"/>
                      </a:lnTo>
                      <a:lnTo>
                        <a:pt x="6" y="69"/>
                      </a:lnTo>
                      <a:lnTo>
                        <a:pt x="1" y="61"/>
                      </a:lnTo>
                      <a:lnTo>
                        <a:pt x="0" y="53"/>
                      </a:lnTo>
                      <a:lnTo>
                        <a:pt x="0" y="45"/>
                      </a:lnTo>
                      <a:lnTo>
                        <a:pt x="4" y="32"/>
                      </a:lnTo>
                      <a:lnTo>
                        <a:pt x="11" y="23"/>
                      </a:lnTo>
                      <a:lnTo>
                        <a:pt x="19" y="15"/>
                      </a:lnTo>
                      <a:lnTo>
                        <a:pt x="29" y="11"/>
                      </a:lnTo>
                      <a:lnTo>
                        <a:pt x="38" y="6"/>
                      </a:lnTo>
                      <a:lnTo>
                        <a:pt x="49" y="4"/>
                      </a:lnTo>
                      <a:lnTo>
                        <a:pt x="61" y="1"/>
                      </a:lnTo>
                      <a:lnTo>
                        <a:pt x="73" y="0"/>
                      </a:lnTo>
                      <a:lnTo>
                        <a:pt x="88" y="1"/>
                      </a:lnTo>
                      <a:lnTo>
                        <a:pt x="106" y="4"/>
                      </a:lnTo>
                      <a:lnTo>
                        <a:pt x="123" y="9"/>
                      </a:lnTo>
                      <a:lnTo>
                        <a:pt x="141" y="15"/>
                      </a:lnTo>
                      <a:lnTo>
                        <a:pt x="159" y="24"/>
                      </a:lnTo>
                      <a:lnTo>
                        <a:pt x="175" y="35"/>
                      </a:lnTo>
                      <a:lnTo>
                        <a:pt x="189" y="46"/>
                      </a:lnTo>
                      <a:lnTo>
                        <a:pt x="200" y="59"/>
                      </a:lnTo>
                      <a:lnTo>
                        <a:pt x="205" y="67"/>
                      </a:lnTo>
                      <a:lnTo>
                        <a:pt x="211" y="77"/>
                      </a:lnTo>
                      <a:lnTo>
                        <a:pt x="215" y="89"/>
                      </a:lnTo>
                      <a:lnTo>
                        <a:pt x="215" y="102"/>
                      </a:lnTo>
                      <a:lnTo>
                        <a:pt x="213" y="112"/>
                      </a:lnTo>
                      <a:lnTo>
                        <a:pt x="207" y="121"/>
                      </a:lnTo>
                      <a:lnTo>
                        <a:pt x="199" y="129"/>
                      </a:lnTo>
                      <a:lnTo>
                        <a:pt x="189" y="134"/>
                      </a:lnTo>
                      <a:close/>
                    </a:path>
                  </a:pathLst>
                </a:custGeom>
                <a:solidFill>
                  <a:srgbClr val="33CC33"/>
                </a:solidFill>
                <a:ln w="9525">
                  <a:solidFill>
                    <a:srgbClr val="008000"/>
                  </a:solidFill>
                  <a:round/>
                  <a:headEnd/>
                  <a:tailEnd/>
                </a:ln>
              </p:spPr>
              <p:txBody>
                <a:bodyPr/>
                <a:lstStyle/>
                <a:p>
                  <a:endParaRPr lang="zh-CN" altLang="en-US"/>
                </a:p>
              </p:txBody>
            </p:sp>
            <p:sp>
              <p:nvSpPr>
                <p:cNvPr id="30789" name="未知">
                  <a:extLst>
                    <a:ext uri="{FF2B5EF4-FFF2-40B4-BE49-F238E27FC236}">
                      <a16:creationId xmlns:a16="http://schemas.microsoft.com/office/drawing/2014/main" id="{893A34AF-33A7-4F1C-BB5F-73BE356BC293}"/>
                    </a:ext>
                  </a:extLst>
                </p:cNvPr>
                <p:cNvSpPr>
                  <a:spLocks/>
                </p:cNvSpPr>
                <p:nvPr/>
              </p:nvSpPr>
              <p:spPr bwMode="auto">
                <a:xfrm>
                  <a:off x="384" y="81"/>
                  <a:ext cx="45" cy="11"/>
                </a:xfrm>
                <a:custGeom>
                  <a:avLst/>
                  <a:gdLst>
                    <a:gd name="T0" fmla="*/ 1 w 90"/>
                    <a:gd name="T1" fmla="*/ 1 h 22"/>
                    <a:gd name="T2" fmla="*/ 0 w 90"/>
                    <a:gd name="T3" fmla="*/ 1 h 22"/>
                    <a:gd name="T4" fmla="*/ 0 w 90"/>
                    <a:gd name="T5" fmla="*/ 1 h 22"/>
                    <a:gd name="T6" fmla="*/ 1 w 90"/>
                    <a:gd name="T7" fmla="*/ 1 h 22"/>
                    <a:gd name="T8" fmla="*/ 1 w 90"/>
                    <a:gd name="T9" fmla="*/ 1 h 22"/>
                    <a:gd name="T10" fmla="*/ 1 w 90"/>
                    <a:gd name="T11" fmla="*/ 1 h 22"/>
                    <a:gd name="T12" fmla="*/ 1 w 90"/>
                    <a:gd name="T13" fmla="*/ 1 h 22"/>
                    <a:gd name="T14" fmla="*/ 1 w 90"/>
                    <a:gd name="T15" fmla="*/ 0 h 22"/>
                    <a:gd name="T16" fmla="*/ 1 w 90"/>
                    <a:gd name="T17" fmla="*/ 0 h 22"/>
                    <a:gd name="T18" fmla="*/ 1 w 90"/>
                    <a:gd name="T19" fmla="*/ 0 h 22"/>
                    <a:gd name="T20" fmla="*/ 1 w 90"/>
                    <a:gd name="T21" fmla="*/ 0 h 22"/>
                    <a:gd name="T22" fmla="*/ 1 w 90"/>
                    <a:gd name="T23" fmla="*/ 1 h 22"/>
                    <a:gd name="T24" fmla="*/ 1 w 90"/>
                    <a:gd name="T25" fmla="*/ 1 h 22"/>
                    <a:gd name="T26" fmla="*/ 1 w 90"/>
                    <a:gd name="T27" fmla="*/ 1 h 22"/>
                    <a:gd name="T28" fmla="*/ 1 w 90"/>
                    <a:gd name="T29" fmla="*/ 1 h 22"/>
                    <a:gd name="T30" fmla="*/ 1 w 90"/>
                    <a:gd name="T31" fmla="*/ 1 h 22"/>
                    <a:gd name="T32" fmla="*/ 1 w 90"/>
                    <a:gd name="T33" fmla="*/ 1 h 22"/>
                    <a:gd name="T34" fmla="*/ 1 w 90"/>
                    <a:gd name="T35" fmla="*/ 1 h 22"/>
                    <a:gd name="T36" fmla="*/ 1 w 90"/>
                    <a:gd name="T37" fmla="*/ 1 h 22"/>
                    <a:gd name="T38" fmla="*/ 1 w 90"/>
                    <a:gd name="T39" fmla="*/ 1 h 22"/>
                    <a:gd name="T40" fmla="*/ 1 w 90"/>
                    <a:gd name="T41" fmla="*/ 1 h 22"/>
                    <a:gd name="T42" fmla="*/ 1 w 90"/>
                    <a:gd name="T43" fmla="*/ 1 h 22"/>
                    <a:gd name="T44" fmla="*/ 1 w 90"/>
                    <a:gd name="T45" fmla="*/ 1 h 22"/>
                    <a:gd name="T46" fmla="*/ 1 w 90"/>
                    <a:gd name="T47" fmla="*/ 1 h 22"/>
                    <a:gd name="T48" fmla="*/ 1 w 90"/>
                    <a:gd name="T49" fmla="*/ 1 h 22"/>
                    <a:gd name="T50" fmla="*/ 1 w 90"/>
                    <a:gd name="T51" fmla="*/ 1 h 22"/>
                    <a:gd name="T52" fmla="*/ 1 w 90"/>
                    <a:gd name="T53" fmla="*/ 1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0"/>
                    <a:gd name="T82" fmla="*/ 0 h 22"/>
                    <a:gd name="T83" fmla="*/ 90 w 90"/>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0" h="22">
                      <a:moveTo>
                        <a:pt x="4" y="22"/>
                      </a:moveTo>
                      <a:lnTo>
                        <a:pt x="0" y="22"/>
                      </a:lnTo>
                      <a:lnTo>
                        <a:pt x="0" y="14"/>
                      </a:lnTo>
                      <a:lnTo>
                        <a:pt x="6" y="8"/>
                      </a:lnTo>
                      <a:lnTo>
                        <a:pt x="15" y="6"/>
                      </a:lnTo>
                      <a:lnTo>
                        <a:pt x="22" y="1"/>
                      </a:lnTo>
                      <a:lnTo>
                        <a:pt x="27" y="1"/>
                      </a:lnTo>
                      <a:lnTo>
                        <a:pt x="31" y="0"/>
                      </a:lnTo>
                      <a:lnTo>
                        <a:pt x="37" y="0"/>
                      </a:lnTo>
                      <a:lnTo>
                        <a:pt x="43" y="0"/>
                      </a:lnTo>
                      <a:lnTo>
                        <a:pt x="50" y="0"/>
                      </a:lnTo>
                      <a:lnTo>
                        <a:pt x="55" y="1"/>
                      </a:lnTo>
                      <a:lnTo>
                        <a:pt x="62" y="2"/>
                      </a:lnTo>
                      <a:lnTo>
                        <a:pt x="69" y="3"/>
                      </a:lnTo>
                      <a:lnTo>
                        <a:pt x="74" y="3"/>
                      </a:lnTo>
                      <a:lnTo>
                        <a:pt x="79" y="4"/>
                      </a:lnTo>
                      <a:lnTo>
                        <a:pt x="83" y="6"/>
                      </a:lnTo>
                      <a:lnTo>
                        <a:pt x="87" y="7"/>
                      </a:lnTo>
                      <a:lnTo>
                        <a:pt x="90" y="9"/>
                      </a:lnTo>
                      <a:lnTo>
                        <a:pt x="79" y="8"/>
                      </a:lnTo>
                      <a:lnTo>
                        <a:pt x="67" y="7"/>
                      </a:lnTo>
                      <a:lnTo>
                        <a:pt x="55" y="7"/>
                      </a:lnTo>
                      <a:lnTo>
                        <a:pt x="43" y="7"/>
                      </a:lnTo>
                      <a:lnTo>
                        <a:pt x="31" y="8"/>
                      </a:lnTo>
                      <a:lnTo>
                        <a:pt x="21" y="11"/>
                      </a:lnTo>
                      <a:lnTo>
                        <a:pt x="12" y="16"/>
                      </a:lnTo>
                      <a:lnTo>
                        <a:pt x="4" y="22"/>
                      </a:lnTo>
                      <a:close/>
                    </a:path>
                  </a:pathLst>
                </a:custGeom>
                <a:solidFill>
                  <a:srgbClr val="33CC33"/>
                </a:solidFill>
                <a:ln w="9525">
                  <a:solidFill>
                    <a:srgbClr val="008000"/>
                  </a:solidFill>
                  <a:round/>
                  <a:headEnd/>
                  <a:tailEnd/>
                </a:ln>
              </p:spPr>
              <p:txBody>
                <a:bodyPr/>
                <a:lstStyle/>
                <a:p>
                  <a:endParaRPr lang="zh-CN" altLang="en-US"/>
                </a:p>
              </p:txBody>
            </p:sp>
            <p:sp>
              <p:nvSpPr>
                <p:cNvPr id="30790" name="未知">
                  <a:extLst>
                    <a:ext uri="{FF2B5EF4-FFF2-40B4-BE49-F238E27FC236}">
                      <a16:creationId xmlns:a16="http://schemas.microsoft.com/office/drawing/2014/main" id="{2C86BB81-4B7B-4756-996C-2DACA6E40DE4}"/>
                    </a:ext>
                  </a:extLst>
                </p:cNvPr>
                <p:cNvSpPr>
                  <a:spLocks/>
                </p:cNvSpPr>
                <p:nvPr/>
              </p:nvSpPr>
              <p:spPr bwMode="auto">
                <a:xfrm>
                  <a:off x="384" y="196"/>
                  <a:ext cx="2" cy="8"/>
                </a:xfrm>
                <a:custGeom>
                  <a:avLst/>
                  <a:gdLst>
                    <a:gd name="T0" fmla="*/ 0 w 6"/>
                    <a:gd name="T1" fmla="*/ 1 h 15"/>
                    <a:gd name="T2" fmla="*/ 0 w 6"/>
                    <a:gd name="T3" fmla="*/ 1 h 15"/>
                    <a:gd name="T4" fmla="*/ 0 w 6"/>
                    <a:gd name="T5" fmla="*/ 1 h 15"/>
                    <a:gd name="T6" fmla="*/ 0 w 6"/>
                    <a:gd name="T7" fmla="*/ 1 h 15"/>
                    <a:gd name="T8" fmla="*/ 0 w 6"/>
                    <a:gd name="T9" fmla="*/ 0 h 15"/>
                    <a:gd name="T10" fmla="*/ 0 w 6"/>
                    <a:gd name="T11" fmla="*/ 0 h 15"/>
                    <a:gd name="T12" fmla="*/ 0 w 6"/>
                    <a:gd name="T13" fmla="*/ 1 h 15"/>
                    <a:gd name="T14" fmla="*/ 0 w 6"/>
                    <a:gd name="T15" fmla="*/ 1 h 15"/>
                    <a:gd name="T16" fmla="*/ 0 w 6"/>
                    <a:gd name="T17" fmla="*/ 1 h 15"/>
                    <a:gd name="T18" fmla="*/ 0 w 6"/>
                    <a:gd name="T19" fmla="*/ 1 h 15"/>
                    <a:gd name="T20" fmla="*/ 0 w 6"/>
                    <a:gd name="T21" fmla="*/ 1 h 15"/>
                    <a:gd name="T22" fmla="*/ 0 w 6"/>
                    <a:gd name="T23" fmla="*/ 1 h 15"/>
                    <a:gd name="T24" fmla="*/ 0 w 6"/>
                    <a:gd name="T25" fmla="*/ 1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15"/>
                    <a:gd name="T41" fmla="*/ 6 w 6"/>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15">
                      <a:moveTo>
                        <a:pt x="3" y="15"/>
                      </a:moveTo>
                      <a:lnTo>
                        <a:pt x="1" y="13"/>
                      </a:lnTo>
                      <a:lnTo>
                        <a:pt x="1" y="8"/>
                      </a:lnTo>
                      <a:lnTo>
                        <a:pt x="1" y="4"/>
                      </a:lnTo>
                      <a:lnTo>
                        <a:pt x="0" y="0"/>
                      </a:lnTo>
                      <a:lnTo>
                        <a:pt x="5" y="0"/>
                      </a:lnTo>
                      <a:lnTo>
                        <a:pt x="6" y="4"/>
                      </a:lnTo>
                      <a:lnTo>
                        <a:pt x="6" y="8"/>
                      </a:lnTo>
                      <a:lnTo>
                        <a:pt x="5" y="13"/>
                      </a:lnTo>
                      <a:lnTo>
                        <a:pt x="5" y="14"/>
                      </a:lnTo>
                      <a:lnTo>
                        <a:pt x="3" y="15"/>
                      </a:lnTo>
                      <a:close/>
                    </a:path>
                  </a:pathLst>
                </a:custGeom>
                <a:solidFill>
                  <a:srgbClr val="33CC33"/>
                </a:solidFill>
                <a:ln w="9525">
                  <a:solidFill>
                    <a:srgbClr val="008000"/>
                  </a:solidFill>
                  <a:round/>
                  <a:headEnd/>
                  <a:tailEnd/>
                </a:ln>
              </p:spPr>
              <p:txBody>
                <a:bodyPr/>
                <a:lstStyle/>
                <a:p>
                  <a:endParaRPr lang="zh-CN" altLang="en-US"/>
                </a:p>
              </p:txBody>
            </p:sp>
            <p:sp>
              <p:nvSpPr>
                <p:cNvPr id="30791" name="未知">
                  <a:extLst>
                    <a:ext uri="{FF2B5EF4-FFF2-40B4-BE49-F238E27FC236}">
                      <a16:creationId xmlns:a16="http://schemas.microsoft.com/office/drawing/2014/main" id="{27AB53FC-64A9-4182-B496-04A029D3E883}"/>
                    </a:ext>
                  </a:extLst>
                </p:cNvPr>
                <p:cNvSpPr>
                  <a:spLocks/>
                </p:cNvSpPr>
                <p:nvPr/>
              </p:nvSpPr>
              <p:spPr bwMode="auto">
                <a:xfrm>
                  <a:off x="294" y="174"/>
                  <a:ext cx="72" cy="93"/>
                </a:xfrm>
                <a:custGeom>
                  <a:avLst/>
                  <a:gdLst>
                    <a:gd name="T0" fmla="*/ 0 w 145"/>
                    <a:gd name="T1" fmla="*/ 0 h 187"/>
                    <a:gd name="T2" fmla="*/ 0 w 145"/>
                    <a:gd name="T3" fmla="*/ 0 h 187"/>
                    <a:gd name="T4" fmla="*/ 0 w 145"/>
                    <a:gd name="T5" fmla="*/ 0 h 187"/>
                    <a:gd name="T6" fmla="*/ 0 w 145"/>
                    <a:gd name="T7" fmla="*/ 0 h 187"/>
                    <a:gd name="T8" fmla="*/ 0 w 145"/>
                    <a:gd name="T9" fmla="*/ 0 h 187"/>
                    <a:gd name="T10" fmla="*/ 0 w 145"/>
                    <a:gd name="T11" fmla="*/ 0 h 187"/>
                    <a:gd name="T12" fmla="*/ 0 w 145"/>
                    <a:gd name="T13" fmla="*/ 0 h 187"/>
                    <a:gd name="T14" fmla="*/ 0 w 145"/>
                    <a:gd name="T15" fmla="*/ 0 h 187"/>
                    <a:gd name="T16" fmla="*/ 0 w 145"/>
                    <a:gd name="T17" fmla="*/ 0 h 187"/>
                    <a:gd name="T18" fmla="*/ 0 w 145"/>
                    <a:gd name="T19" fmla="*/ 0 h 187"/>
                    <a:gd name="T20" fmla="*/ 0 w 145"/>
                    <a:gd name="T21" fmla="*/ 0 h 187"/>
                    <a:gd name="T22" fmla="*/ 0 w 145"/>
                    <a:gd name="T23" fmla="*/ 0 h 187"/>
                    <a:gd name="T24" fmla="*/ 0 w 145"/>
                    <a:gd name="T25" fmla="*/ 0 h 187"/>
                    <a:gd name="T26" fmla="*/ 0 w 145"/>
                    <a:gd name="T27" fmla="*/ 0 h 187"/>
                    <a:gd name="T28" fmla="*/ 0 w 145"/>
                    <a:gd name="T29" fmla="*/ 0 h 187"/>
                    <a:gd name="T30" fmla="*/ 0 w 145"/>
                    <a:gd name="T31" fmla="*/ 0 h 187"/>
                    <a:gd name="T32" fmla="*/ 0 w 145"/>
                    <a:gd name="T33" fmla="*/ 0 h 187"/>
                    <a:gd name="T34" fmla="*/ 0 w 145"/>
                    <a:gd name="T35" fmla="*/ 0 h 187"/>
                    <a:gd name="T36" fmla="*/ 0 w 145"/>
                    <a:gd name="T37" fmla="*/ 0 h 187"/>
                    <a:gd name="T38" fmla="*/ 0 w 145"/>
                    <a:gd name="T39" fmla="*/ 0 h 187"/>
                    <a:gd name="T40" fmla="*/ 0 w 145"/>
                    <a:gd name="T41" fmla="*/ 0 h 187"/>
                    <a:gd name="T42" fmla="*/ 0 w 145"/>
                    <a:gd name="T43" fmla="*/ 0 h 187"/>
                    <a:gd name="T44" fmla="*/ 0 w 145"/>
                    <a:gd name="T45" fmla="*/ 0 h 187"/>
                    <a:gd name="T46" fmla="*/ 0 w 145"/>
                    <a:gd name="T47" fmla="*/ 0 h 187"/>
                    <a:gd name="T48" fmla="*/ 0 w 145"/>
                    <a:gd name="T49" fmla="*/ 0 h 187"/>
                    <a:gd name="T50" fmla="*/ 0 w 145"/>
                    <a:gd name="T51" fmla="*/ 0 h 187"/>
                    <a:gd name="T52" fmla="*/ 0 w 145"/>
                    <a:gd name="T53" fmla="*/ 0 h 187"/>
                    <a:gd name="T54" fmla="*/ 0 w 145"/>
                    <a:gd name="T55" fmla="*/ 0 h 187"/>
                    <a:gd name="T56" fmla="*/ 0 w 145"/>
                    <a:gd name="T57" fmla="*/ 0 h 187"/>
                    <a:gd name="T58" fmla="*/ 0 w 145"/>
                    <a:gd name="T59" fmla="*/ 0 h 187"/>
                    <a:gd name="T60" fmla="*/ 0 w 145"/>
                    <a:gd name="T61" fmla="*/ 0 h 187"/>
                    <a:gd name="T62" fmla="*/ 0 w 145"/>
                    <a:gd name="T63" fmla="*/ 0 h 187"/>
                    <a:gd name="T64" fmla="*/ 0 w 145"/>
                    <a:gd name="T65" fmla="*/ 0 h 187"/>
                    <a:gd name="T66" fmla="*/ 0 w 145"/>
                    <a:gd name="T67" fmla="*/ 0 h 187"/>
                    <a:gd name="T68" fmla="*/ 0 w 145"/>
                    <a:gd name="T69" fmla="*/ 0 h 187"/>
                    <a:gd name="T70" fmla="*/ 0 w 145"/>
                    <a:gd name="T71" fmla="*/ 0 h 187"/>
                    <a:gd name="T72" fmla="*/ 0 w 145"/>
                    <a:gd name="T73" fmla="*/ 0 h 187"/>
                    <a:gd name="T74" fmla="*/ 0 w 145"/>
                    <a:gd name="T75" fmla="*/ 0 h 187"/>
                    <a:gd name="T76" fmla="*/ 0 w 145"/>
                    <a:gd name="T77" fmla="*/ 0 h 187"/>
                    <a:gd name="T78" fmla="*/ 0 w 145"/>
                    <a:gd name="T79" fmla="*/ 0 h 187"/>
                    <a:gd name="T80" fmla="*/ 0 w 145"/>
                    <a:gd name="T81" fmla="*/ 0 h 187"/>
                    <a:gd name="T82" fmla="*/ 0 w 145"/>
                    <a:gd name="T83" fmla="*/ 0 h 187"/>
                    <a:gd name="T84" fmla="*/ 0 w 145"/>
                    <a:gd name="T85" fmla="*/ 0 h 187"/>
                    <a:gd name="T86" fmla="*/ 0 w 145"/>
                    <a:gd name="T87" fmla="*/ 0 h 187"/>
                    <a:gd name="T88" fmla="*/ 0 w 145"/>
                    <a:gd name="T89" fmla="*/ 0 h 187"/>
                    <a:gd name="T90" fmla="*/ 0 w 145"/>
                    <a:gd name="T91" fmla="*/ 0 h 187"/>
                    <a:gd name="T92" fmla="*/ 0 w 145"/>
                    <a:gd name="T93" fmla="*/ 0 h 187"/>
                    <a:gd name="T94" fmla="*/ 0 w 145"/>
                    <a:gd name="T95" fmla="*/ 0 h 1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
                    <a:gd name="T145" fmla="*/ 0 h 187"/>
                    <a:gd name="T146" fmla="*/ 145 w 145"/>
                    <a:gd name="T147" fmla="*/ 187 h 1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 h="187">
                      <a:moveTo>
                        <a:pt x="86" y="180"/>
                      </a:moveTo>
                      <a:lnTo>
                        <a:pt x="75" y="183"/>
                      </a:lnTo>
                      <a:lnTo>
                        <a:pt x="66" y="186"/>
                      </a:lnTo>
                      <a:lnTo>
                        <a:pt x="58" y="187"/>
                      </a:lnTo>
                      <a:lnTo>
                        <a:pt x="56" y="187"/>
                      </a:lnTo>
                      <a:lnTo>
                        <a:pt x="45" y="186"/>
                      </a:lnTo>
                      <a:lnTo>
                        <a:pt x="35" y="181"/>
                      </a:lnTo>
                      <a:lnTo>
                        <a:pt x="28" y="174"/>
                      </a:lnTo>
                      <a:lnTo>
                        <a:pt x="23" y="166"/>
                      </a:lnTo>
                      <a:lnTo>
                        <a:pt x="20" y="156"/>
                      </a:lnTo>
                      <a:lnTo>
                        <a:pt x="20" y="148"/>
                      </a:lnTo>
                      <a:lnTo>
                        <a:pt x="23" y="141"/>
                      </a:lnTo>
                      <a:lnTo>
                        <a:pt x="29" y="136"/>
                      </a:lnTo>
                      <a:lnTo>
                        <a:pt x="35" y="135"/>
                      </a:lnTo>
                      <a:lnTo>
                        <a:pt x="42" y="135"/>
                      </a:lnTo>
                      <a:lnTo>
                        <a:pt x="45" y="137"/>
                      </a:lnTo>
                      <a:lnTo>
                        <a:pt x="48" y="138"/>
                      </a:lnTo>
                      <a:lnTo>
                        <a:pt x="49" y="144"/>
                      </a:lnTo>
                      <a:lnTo>
                        <a:pt x="46" y="150"/>
                      </a:lnTo>
                      <a:lnTo>
                        <a:pt x="43" y="153"/>
                      </a:lnTo>
                      <a:lnTo>
                        <a:pt x="38" y="156"/>
                      </a:lnTo>
                      <a:lnTo>
                        <a:pt x="30" y="156"/>
                      </a:lnTo>
                      <a:lnTo>
                        <a:pt x="29" y="163"/>
                      </a:lnTo>
                      <a:lnTo>
                        <a:pt x="33" y="168"/>
                      </a:lnTo>
                      <a:lnTo>
                        <a:pt x="37" y="173"/>
                      </a:lnTo>
                      <a:lnTo>
                        <a:pt x="44" y="176"/>
                      </a:lnTo>
                      <a:lnTo>
                        <a:pt x="51" y="177"/>
                      </a:lnTo>
                      <a:lnTo>
                        <a:pt x="58" y="179"/>
                      </a:lnTo>
                      <a:lnTo>
                        <a:pt x="61" y="179"/>
                      </a:lnTo>
                      <a:lnTo>
                        <a:pt x="64" y="179"/>
                      </a:lnTo>
                      <a:lnTo>
                        <a:pt x="71" y="175"/>
                      </a:lnTo>
                      <a:lnTo>
                        <a:pt x="79" y="171"/>
                      </a:lnTo>
                      <a:lnTo>
                        <a:pt x="86" y="165"/>
                      </a:lnTo>
                      <a:lnTo>
                        <a:pt x="91" y="157"/>
                      </a:lnTo>
                      <a:lnTo>
                        <a:pt x="94" y="149"/>
                      </a:lnTo>
                      <a:lnTo>
                        <a:pt x="96" y="142"/>
                      </a:lnTo>
                      <a:lnTo>
                        <a:pt x="98" y="134"/>
                      </a:lnTo>
                      <a:lnTo>
                        <a:pt x="96" y="126"/>
                      </a:lnTo>
                      <a:lnTo>
                        <a:pt x="91" y="118"/>
                      </a:lnTo>
                      <a:lnTo>
                        <a:pt x="86" y="111"/>
                      </a:lnTo>
                      <a:lnTo>
                        <a:pt x="79" y="107"/>
                      </a:lnTo>
                      <a:lnTo>
                        <a:pt x="71" y="105"/>
                      </a:lnTo>
                      <a:lnTo>
                        <a:pt x="61" y="103"/>
                      </a:lnTo>
                      <a:lnTo>
                        <a:pt x="51" y="101"/>
                      </a:lnTo>
                      <a:lnTo>
                        <a:pt x="41" y="100"/>
                      </a:lnTo>
                      <a:lnTo>
                        <a:pt x="30" y="98"/>
                      </a:lnTo>
                      <a:lnTo>
                        <a:pt x="28" y="98"/>
                      </a:lnTo>
                      <a:lnTo>
                        <a:pt x="22" y="97"/>
                      </a:lnTo>
                      <a:lnTo>
                        <a:pt x="18" y="93"/>
                      </a:lnTo>
                      <a:lnTo>
                        <a:pt x="12" y="89"/>
                      </a:lnTo>
                      <a:lnTo>
                        <a:pt x="5" y="84"/>
                      </a:lnTo>
                      <a:lnTo>
                        <a:pt x="1" y="74"/>
                      </a:lnTo>
                      <a:lnTo>
                        <a:pt x="0" y="63"/>
                      </a:lnTo>
                      <a:lnTo>
                        <a:pt x="0" y="53"/>
                      </a:lnTo>
                      <a:lnTo>
                        <a:pt x="5" y="42"/>
                      </a:lnTo>
                      <a:lnTo>
                        <a:pt x="11" y="39"/>
                      </a:lnTo>
                      <a:lnTo>
                        <a:pt x="15" y="36"/>
                      </a:lnTo>
                      <a:lnTo>
                        <a:pt x="21" y="34"/>
                      </a:lnTo>
                      <a:lnTo>
                        <a:pt x="26" y="31"/>
                      </a:lnTo>
                      <a:lnTo>
                        <a:pt x="24" y="32"/>
                      </a:lnTo>
                      <a:lnTo>
                        <a:pt x="33" y="32"/>
                      </a:lnTo>
                      <a:lnTo>
                        <a:pt x="42" y="34"/>
                      </a:lnTo>
                      <a:lnTo>
                        <a:pt x="50" y="37"/>
                      </a:lnTo>
                      <a:lnTo>
                        <a:pt x="57" y="42"/>
                      </a:lnTo>
                      <a:lnTo>
                        <a:pt x="59" y="47"/>
                      </a:lnTo>
                      <a:lnTo>
                        <a:pt x="64" y="53"/>
                      </a:lnTo>
                      <a:lnTo>
                        <a:pt x="68" y="57"/>
                      </a:lnTo>
                      <a:lnTo>
                        <a:pt x="74" y="58"/>
                      </a:lnTo>
                      <a:lnTo>
                        <a:pt x="80" y="58"/>
                      </a:lnTo>
                      <a:lnTo>
                        <a:pt x="83" y="53"/>
                      </a:lnTo>
                      <a:lnTo>
                        <a:pt x="87" y="49"/>
                      </a:lnTo>
                      <a:lnTo>
                        <a:pt x="90" y="44"/>
                      </a:lnTo>
                      <a:lnTo>
                        <a:pt x="87" y="35"/>
                      </a:lnTo>
                      <a:lnTo>
                        <a:pt x="79" y="28"/>
                      </a:lnTo>
                      <a:lnTo>
                        <a:pt x="72" y="22"/>
                      </a:lnTo>
                      <a:lnTo>
                        <a:pt x="74" y="11"/>
                      </a:lnTo>
                      <a:lnTo>
                        <a:pt x="80" y="6"/>
                      </a:lnTo>
                      <a:lnTo>
                        <a:pt x="86" y="4"/>
                      </a:lnTo>
                      <a:lnTo>
                        <a:pt x="90" y="2"/>
                      </a:lnTo>
                      <a:lnTo>
                        <a:pt x="96" y="0"/>
                      </a:lnTo>
                      <a:lnTo>
                        <a:pt x="104" y="2"/>
                      </a:lnTo>
                      <a:lnTo>
                        <a:pt x="112" y="7"/>
                      </a:lnTo>
                      <a:lnTo>
                        <a:pt x="119" y="12"/>
                      </a:lnTo>
                      <a:lnTo>
                        <a:pt x="125" y="19"/>
                      </a:lnTo>
                      <a:lnTo>
                        <a:pt x="130" y="25"/>
                      </a:lnTo>
                      <a:lnTo>
                        <a:pt x="135" y="34"/>
                      </a:lnTo>
                      <a:lnTo>
                        <a:pt x="140" y="42"/>
                      </a:lnTo>
                      <a:lnTo>
                        <a:pt x="143" y="50"/>
                      </a:lnTo>
                      <a:lnTo>
                        <a:pt x="145" y="69"/>
                      </a:lnTo>
                      <a:lnTo>
                        <a:pt x="144" y="89"/>
                      </a:lnTo>
                      <a:lnTo>
                        <a:pt x="140" y="108"/>
                      </a:lnTo>
                      <a:lnTo>
                        <a:pt x="134" y="127"/>
                      </a:lnTo>
                      <a:lnTo>
                        <a:pt x="125" y="143"/>
                      </a:lnTo>
                      <a:lnTo>
                        <a:pt x="113" y="158"/>
                      </a:lnTo>
                      <a:lnTo>
                        <a:pt x="101" y="171"/>
                      </a:lnTo>
                      <a:lnTo>
                        <a:pt x="86" y="180"/>
                      </a:lnTo>
                      <a:close/>
                    </a:path>
                  </a:pathLst>
                </a:custGeom>
                <a:solidFill>
                  <a:srgbClr val="33CC33"/>
                </a:solidFill>
                <a:ln w="9525">
                  <a:solidFill>
                    <a:srgbClr val="008000"/>
                  </a:solidFill>
                  <a:round/>
                  <a:headEnd/>
                  <a:tailEnd/>
                </a:ln>
              </p:spPr>
              <p:txBody>
                <a:bodyPr/>
                <a:lstStyle/>
                <a:p>
                  <a:endParaRPr lang="zh-CN" altLang="en-US"/>
                </a:p>
              </p:txBody>
            </p:sp>
            <p:sp>
              <p:nvSpPr>
                <p:cNvPr id="30792" name="未知">
                  <a:extLst>
                    <a:ext uri="{FF2B5EF4-FFF2-40B4-BE49-F238E27FC236}">
                      <a16:creationId xmlns:a16="http://schemas.microsoft.com/office/drawing/2014/main" id="{9749C73B-7C93-4D8E-91BB-2A3067CAA0E0}"/>
                    </a:ext>
                  </a:extLst>
                </p:cNvPr>
                <p:cNvSpPr>
                  <a:spLocks/>
                </p:cNvSpPr>
                <p:nvPr/>
              </p:nvSpPr>
              <p:spPr bwMode="auto">
                <a:xfrm>
                  <a:off x="338" y="201"/>
                  <a:ext cx="14" cy="40"/>
                </a:xfrm>
                <a:custGeom>
                  <a:avLst/>
                  <a:gdLst>
                    <a:gd name="T0" fmla="*/ 0 w 29"/>
                    <a:gd name="T1" fmla="*/ 0 h 81"/>
                    <a:gd name="T2" fmla="*/ 0 w 29"/>
                    <a:gd name="T3" fmla="*/ 0 h 81"/>
                    <a:gd name="T4" fmla="*/ 0 w 29"/>
                    <a:gd name="T5" fmla="*/ 0 h 81"/>
                    <a:gd name="T6" fmla="*/ 0 w 29"/>
                    <a:gd name="T7" fmla="*/ 0 h 81"/>
                    <a:gd name="T8" fmla="*/ 0 w 29"/>
                    <a:gd name="T9" fmla="*/ 0 h 81"/>
                    <a:gd name="T10" fmla="*/ 0 w 29"/>
                    <a:gd name="T11" fmla="*/ 0 h 81"/>
                    <a:gd name="T12" fmla="*/ 0 w 29"/>
                    <a:gd name="T13" fmla="*/ 0 h 81"/>
                    <a:gd name="T14" fmla="*/ 0 w 29"/>
                    <a:gd name="T15" fmla="*/ 0 h 81"/>
                    <a:gd name="T16" fmla="*/ 0 w 29"/>
                    <a:gd name="T17" fmla="*/ 0 h 81"/>
                    <a:gd name="T18" fmla="*/ 0 w 29"/>
                    <a:gd name="T19" fmla="*/ 0 h 81"/>
                    <a:gd name="T20" fmla="*/ 0 w 29"/>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81"/>
                    <a:gd name="T35" fmla="*/ 29 w 29"/>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81">
                      <a:moveTo>
                        <a:pt x="24" y="81"/>
                      </a:moveTo>
                      <a:lnTo>
                        <a:pt x="24" y="60"/>
                      </a:lnTo>
                      <a:lnTo>
                        <a:pt x="20" y="39"/>
                      </a:lnTo>
                      <a:lnTo>
                        <a:pt x="12" y="21"/>
                      </a:lnTo>
                      <a:lnTo>
                        <a:pt x="0" y="6"/>
                      </a:lnTo>
                      <a:lnTo>
                        <a:pt x="5" y="0"/>
                      </a:lnTo>
                      <a:lnTo>
                        <a:pt x="16" y="8"/>
                      </a:lnTo>
                      <a:lnTo>
                        <a:pt x="23" y="22"/>
                      </a:lnTo>
                      <a:lnTo>
                        <a:pt x="27" y="38"/>
                      </a:lnTo>
                      <a:lnTo>
                        <a:pt x="29" y="54"/>
                      </a:lnTo>
                      <a:lnTo>
                        <a:pt x="24" y="81"/>
                      </a:lnTo>
                      <a:close/>
                    </a:path>
                  </a:pathLst>
                </a:custGeom>
                <a:solidFill>
                  <a:srgbClr val="33CC33"/>
                </a:solidFill>
                <a:ln w="9525">
                  <a:solidFill>
                    <a:srgbClr val="008000"/>
                  </a:solidFill>
                  <a:round/>
                  <a:headEnd/>
                  <a:tailEnd/>
                </a:ln>
              </p:spPr>
              <p:txBody>
                <a:bodyPr/>
                <a:lstStyle/>
                <a:p>
                  <a:endParaRPr lang="zh-CN" altLang="en-US"/>
                </a:p>
              </p:txBody>
            </p:sp>
            <p:sp>
              <p:nvSpPr>
                <p:cNvPr id="30793" name="未知">
                  <a:extLst>
                    <a:ext uri="{FF2B5EF4-FFF2-40B4-BE49-F238E27FC236}">
                      <a16:creationId xmlns:a16="http://schemas.microsoft.com/office/drawing/2014/main" id="{4A7E9AAC-8B0E-4EDB-8042-FF16C537B61C}"/>
                    </a:ext>
                  </a:extLst>
                </p:cNvPr>
                <p:cNvSpPr>
                  <a:spLocks/>
                </p:cNvSpPr>
                <p:nvPr/>
              </p:nvSpPr>
              <p:spPr bwMode="auto">
                <a:xfrm>
                  <a:off x="216" y="45"/>
                  <a:ext cx="83" cy="99"/>
                </a:xfrm>
                <a:custGeom>
                  <a:avLst/>
                  <a:gdLst>
                    <a:gd name="T0" fmla="*/ 0 w 167"/>
                    <a:gd name="T1" fmla="*/ 0 h 199"/>
                    <a:gd name="T2" fmla="*/ 0 w 167"/>
                    <a:gd name="T3" fmla="*/ 0 h 199"/>
                    <a:gd name="T4" fmla="*/ 0 w 167"/>
                    <a:gd name="T5" fmla="*/ 0 h 199"/>
                    <a:gd name="T6" fmla="*/ 0 w 167"/>
                    <a:gd name="T7" fmla="*/ 0 h 199"/>
                    <a:gd name="T8" fmla="*/ 0 w 167"/>
                    <a:gd name="T9" fmla="*/ 0 h 199"/>
                    <a:gd name="T10" fmla="*/ 0 w 167"/>
                    <a:gd name="T11" fmla="*/ 0 h 199"/>
                    <a:gd name="T12" fmla="*/ 0 w 167"/>
                    <a:gd name="T13" fmla="*/ 0 h 199"/>
                    <a:gd name="T14" fmla="*/ 0 w 167"/>
                    <a:gd name="T15" fmla="*/ 0 h 199"/>
                    <a:gd name="T16" fmla="*/ 0 w 167"/>
                    <a:gd name="T17" fmla="*/ 0 h 199"/>
                    <a:gd name="T18" fmla="*/ 0 w 167"/>
                    <a:gd name="T19" fmla="*/ 0 h 199"/>
                    <a:gd name="T20" fmla="*/ 0 w 167"/>
                    <a:gd name="T21" fmla="*/ 0 h 199"/>
                    <a:gd name="T22" fmla="*/ 0 w 167"/>
                    <a:gd name="T23" fmla="*/ 0 h 199"/>
                    <a:gd name="T24" fmla="*/ 0 w 167"/>
                    <a:gd name="T25" fmla="*/ 0 h 199"/>
                    <a:gd name="T26" fmla="*/ 0 w 167"/>
                    <a:gd name="T27" fmla="*/ 0 h 199"/>
                    <a:gd name="T28" fmla="*/ 0 w 167"/>
                    <a:gd name="T29" fmla="*/ 0 h 199"/>
                    <a:gd name="T30" fmla="*/ 0 w 167"/>
                    <a:gd name="T31" fmla="*/ 0 h 199"/>
                    <a:gd name="T32" fmla="*/ 0 w 167"/>
                    <a:gd name="T33" fmla="*/ 0 h 199"/>
                    <a:gd name="T34" fmla="*/ 0 w 167"/>
                    <a:gd name="T35" fmla="*/ 0 h 199"/>
                    <a:gd name="T36" fmla="*/ 0 w 167"/>
                    <a:gd name="T37" fmla="*/ 0 h 199"/>
                    <a:gd name="T38" fmla="*/ 0 w 167"/>
                    <a:gd name="T39" fmla="*/ 0 h 199"/>
                    <a:gd name="T40" fmla="*/ 0 w 167"/>
                    <a:gd name="T41" fmla="*/ 0 h 199"/>
                    <a:gd name="T42" fmla="*/ 0 w 167"/>
                    <a:gd name="T43" fmla="*/ 0 h 199"/>
                    <a:gd name="T44" fmla="*/ 0 w 167"/>
                    <a:gd name="T45" fmla="*/ 0 h 199"/>
                    <a:gd name="T46" fmla="*/ 0 w 167"/>
                    <a:gd name="T47" fmla="*/ 0 h 199"/>
                    <a:gd name="T48" fmla="*/ 0 w 167"/>
                    <a:gd name="T49" fmla="*/ 0 h 199"/>
                    <a:gd name="T50" fmla="*/ 0 w 167"/>
                    <a:gd name="T51" fmla="*/ 0 h 199"/>
                    <a:gd name="T52" fmla="*/ 0 w 167"/>
                    <a:gd name="T53" fmla="*/ 0 h 199"/>
                    <a:gd name="T54" fmla="*/ 0 w 167"/>
                    <a:gd name="T55" fmla="*/ 0 h 199"/>
                    <a:gd name="T56" fmla="*/ 0 w 167"/>
                    <a:gd name="T57" fmla="*/ 0 h 199"/>
                    <a:gd name="T58" fmla="*/ 0 w 167"/>
                    <a:gd name="T59" fmla="*/ 0 h 199"/>
                    <a:gd name="T60" fmla="*/ 0 w 167"/>
                    <a:gd name="T61" fmla="*/ 0 h 199"/>
                    <a:gd name="T62" fmla="*/ 0 w 167"/>
                    <a:gd name="T63" fmla="*/ 0 h 199"/>
                    <a:gd name="T64" fmla="*/ 0 w 167"/>
                    <a:gd name="T65" fmla="*/ 0 h 199"/>
                    <a:gd name="T66" fmla="*/ 0 w 167"/>
                    <a:gd name="T67" fmla="*/ 0 h 199"/>
                    <a:gd name="T68" fmla="*/ 0 w 167"/>
                    <a:gd name="T69" fmla="*/ 0 h 199"/>
                    <a:gd name="T70" fmla="*/ 0 w 167"/>
                    <a:gd name="T71" fmla="*/ 0 h 199"/>
                    <a:gd name="T72" fmla="*/ 0 w 167"/>
                    <a:gd name="T73" fmla="*/ 0 h 199"/>
                    <a:gd name="T74" fmla="*/ 0 w 167"/>
                    <a:gd name="T75" fmla="*/ 0 h 199"/>
                    <a:gd name="T76" fmla="*/ 0 w 167"/>
                    <a:gd name="T77" fmla="*/ 0 h 199"/>
                    <a:gd name="T78" fmla="*/ 0 w 167"/>
                    <a:gd name="T79" fmla="*/ 0 h 199"/>
                    <a:gd name="T80" fmla="*/ 0 w 167"/>
                    <a:gd name="T81" fmla="*/ 0 h 199"/>
                    <a:gd name="T82" fmla="*/ 0 w 167"/>
                    <a:gd name="T83" fmla="*/ 0 h 199"/>
                    <a:gd name="T84" fmla="*/ 0 w 167"/>
                    <a:gd name="T85" fmla="*/ 0 h 199"/>
                    <a:gd name="T86" fmla="*/ 0 w 167"/>
                    <a:gd name="T87" fmla="*/ 0 h 199"/>
                    <a:gd name="T88" fmla="*/ 0 w 167"/>
                    <a:gd name="T89" fmla="*/ 0 h 199"/>
                    <a:gd name="T90" fmla="*/ 0 w 167"/>
                    <a:gd name="T91" fmla="*/ 0 h 19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7"/>
                    <a:gd name="T139" fmla="*/ 0 h 199"/>
                    <a:gd name="T140" fmla="*/ 167 w 167"/>
                    <a:gd name="T141" fmla="*/ 199 h 19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7" h="199">
                      <a:moveTo>
                        <a:pt x="144" y="143"/>
                      </a:moveTo>
                      <a:lnTo>
                        <a:pt x="137" y="143"/>
                      </a:lnTo>
                      <a:lnTo>
                        <a:pt x="132" y="140"/>
                      </a:lnTo>
                      <a:lnTo>
                        <a:pt x="127" y="136"/>
                      </a:lnTo>
                      <a:lnTo>
                        <a:pt x="120" y="137"/>
                      </a:lnTo>
                      <a:lnTo>
                        <a:pt x="115" y="140"/>
                      </a:lnTo>
                      <a:lnTo>
                        <a:pt x="112" y="143"/>
                      </a:lnTo>
                      <a:lnTo>
                        <a:pt x="110" y="148"/>
                      </a:lnTo>
                      <a:lnTo>
                        <a:pt x="112" y="153"/>
                      </a:lnTo>
                      <a:lnTo>
                        <a:pt x="117" y="161"/>
                      </a:lnTo>
                      <a:lnTo>
                        <a:pt x="125" y="164"/>
                      </a:lnTo>
                      <a:lnTo>
                        <a:pt x="132" y="166"/>
                      </a:lnTo>
                      <a:lnTo>
                        <a:pt x="135" y="174"/>
                      </a:lnTo>
                      <a:lnTo>
                        <a:pt x="131" y="182"/>
                      </a:lnTo>
                      <a:lnTo>
                        <a:pt x="128" y="188"/>
                      </a:lnTo>
                      <a:lnTo>
                        <a:pt x="124" y="191"/>
                      </a:lnTo>
                      <a:lnTo>
                        <a:pt x="120" y="195"/>
                      </a:lnTo>
                      <a:lnTo>
                        <a:pt x="115" y="196"/>
                      </a:lnTo>
                      <a:lnTo>
                        <a:pt x="109" y="198"/>
                      </a:lnTo>
                      <a:lnTo>
                        <a:pt x="103" y="198"/>
                      </a:lnTo>
                      <a:lnTo>
                        <a:pt x="97" y="199"/>
                      </a:lnTo>
                      <a:lnTo>
                        <a:pt x="86" y="198"/>
                      </a:lnTo>
                      <a:lnTo>
                        <a:pt x="70" y="191"/>
                      </a:lnTo>
                      <a:lnTo>
                        <a:pt x="56" y="182"/>
                      </a:lnTo>
                      <a:lnTo>
                        <a:pt x="44" y="171"/>
                      </a:lnTo>
                      <a:lnTo>
                        <a:pt x="32" y="157"/>
                      </a:lnTo>
                      <a:lnTo>
                        <a:pt x="22" y="142"/>
                      </a:lnTo>
                      <a:lnTo>
                        <a:pt x="12" y="126"/>
                      </a:lnTo>
                      <a:lnTo>
                        <a:pt x="6" y="110"/>
                      </a:lnTo>
                      <a:lnTo>
                        <a:pt x="1" y="91"/>
                      </a:lnTo>
                      <a:lnTo>
                        <a:pt x="0" y="67"/>
                      </a:lnTo>
                      <a:lnTo>
                        <a:pt x="3" y="42"/>
                      </a:lnTo>
                      <a:lnTo>
                        <a:pt x="11" y="20"/>
                      </a:lnTo>
                      <a:lnTo>
                        <a:pt x="26" y="5"/>
                      </a:lnTo>
                      <a:lnTo>
                        <a:pt x="32" y="2"/>
                      </a:lnTo>
                      <a:lnTo>
                        <a:pt x="38" y="1"/>
                      </a:lnTo>
                      <a:lnTo>
                        <a:pt x="45" y="0"/>
                      </a:lnTo>
                      <a:lnTo>
                        <a:pt x="50" y="0"/>
                      </a:lnTo>
                      <a:lnTo>
                        <a:pt x="56" y="1"/>
                      </a:lnTo>
                      <a:lnTo>
                        <a:pt x="62" y="2"/>
                      </a:lnTo>
                      <a:lnTo>
                        <a:pt x="65" y="5"/>
                      </a:lnTo>
                      <a:lnTo>
                        <a:pt x="69" y="7"/>
                      </a:lnTo>
                      <a:lnTo>
                        <a:pt x="72" y="13"/>
                      </a:lnTo>
                      <a:lnTo>
                        <a:pt x="76" y="17"/>
                      </a:lnTo>
                      <a:lnTo>
                        <a:pt x="77" y="24"/>
                      </a:lnTo>
                      <a:lnTo>
                        <a:pt x="76" y="31"/>
                      </a:lnTo>
                      <a:lnTo>
                        <a:pt x="71" y="36"/>
                      </a:lnTo>
                      <a:lnTo>
                        <a:pt x="67" y="38"/>
                      </a:lnTo>
                      <a:lnTo>
                        <a:pt x="61" y="39"/>
                      </a:lnTo>
                      <a:lnTo>
                        <a:pt x="56" y="43"/>
                      </a:lnTo>
                      <a:lnTo>
                        <a:pt x="54" y="40"/>
                      </a:lnTo>
                      <a:lnTo>
                        <a:pt x="53" y="35"/>
                      </a:lnTo>
                      <a:lnTo>
                        <a:pt x="53" y="30"/>
                      </a:lnTo>
                      <a:lnTo>
                        <a:pt x="55" y="28"/>
                      </a:lnTo>
                      <a:lnTo>
                        <a:pt x="68" y="28"/>
                      </a:lnTo>
                      <a:lnTo>
                        <a:pt x="69" y="20"/>
                      </a:lnTo>
                      <a:lnTo>
                        <a:pt x="68" y="15"/>
                      </a:lnTo>
                      <a:lnTo>
                        <a:pt x="63" y="12"/>
                      </a:lnTo>
                      <a:lnTo>
                        <a:pt x="56" y="9"/>
                      </a:lnTo>
                      <a:lnTo>
                        <a:pt x="53" y="9"/>
                      </a:lnTo>
                      <a:lnTo>
                        <a:pt x="48" y="8"/>
                      </a:lnTo>
                      <a:lnTo>
                        <a:pt x="45" y="8"/>
                      </a:lnTo>
                      <a:lnTo>
                        <a:pt x="42" y="8"/>
                      </a:lnTo>
                      <a:lnTo>
                        <a:pt x="33" y="12"/>
                      </a:lnTo>
                      <a:lnTo>
                        <a:pt x="26" y="17"/>
                      </a:lnTo>
                      <a:lnTo>
                        <a:pt x="22" y="27"/>
                      </a:lnTo>
                      <a:lnTo>
                        <a:pt x="18" y="37"/>
                      </a:lnTo>
                      <a:lnTo>
                        <a:pt x="17" y="47"/>
                      </a:lnTo>
                      <a:lnTo>
                        <a:pt x="21" y="58"/>
                      </a:lnTo>
                      <a:lnTo>
                        <a:pt x="26" y="66"/>
                      </a:lnTo>
                      <a:lnTo>
                        <a:pt x="33" y="73"/>
                      </a:lnTo>
                      <a:lnTo>
                        <a:pt x="45" y="77"/>
                      </a:lnTo>
                      <a:lnTo>
                        <a:pt x="56" y="80"/>
                      </a:lnTo>
                      <a:lnTo>
                        <a:pt x="69" y="81"/>
                      </a:lnTo>
                      <a:lnTo>
                        <a:pt x="80" y="81"/>
                      </a:lnTo>
                      <a:lnTo>
                        <a:pt x="93" y="80"/>
                      </a:lnTo>
                      <a:lnTo>
                        <a:pt x="105" y="78"/>
                      </a:lnTo>
                      <a:lnTo>
                        <a:pt x="116" y="77"/>
                      </a:lnTo>
                      <a:lnTo>
                        <a:pt x="128" y="75"/>
                      </a:lnTo>
                      <a:lnTo>
                        <a:pt x="137" y="74"/>
                      </a:lnTo>
                      <a:lnTo>
                        <a:pt x="145" y="76"/>
                      </a:lnTo>
                      <a:lnTo>
                        <a:pt x="152" y="80"/>
                      </a:lnTo>
                      <a:lnTo>
                        <a:pt x="158" y="85"/>
                      </a:lnTo>
                      <a:lnTo>
                        <a:pt x="161" y="91"/>
                      </a:lnTo>
                      <a:lnTo>
                        <a:pt x="163" y="97"/>
                      </a:lnTo>
                      <a:lnTo>
                        <a:pt x="165" y="104"/>
                      </a:lnTo>
                      <a:lnTo>
                        <a:pt x="167" y="111"/>
                      </a:lnTo>
                      <a:lnTo>
                        <a:pt x="166" y="122"/>
                      </a:lnTo>
                      <a:lnTo>
                        <a:pt x="160" y="130"/>
                      </a:lnTo>
                      <a:lnTo>
                        <a:pt x="152" y="137"/>
                      </a:lnTo>
                      <a:lnTo>
                        <a:pt x="144" y="143"/>
                      </a:lnTo>
                      <a:close/>
                    </a:path>
                  </a:pathLst>
                </a:custGeom>
                <a:solidFill>
                  <a:srgbClr val="33CC33"/>
                </a:solidFill>
                <a:ln w="9525">
                  <a:solidFill>
                    <a:srgbClr val="008000"/>
                  </a:solidFill>
                  <a:round/>
                  <a:headEnd/>
                  <a:tailEnd/>
                </a:ln>
              </p:spPr>
              <p:txBody>
                <a:bodyPr/>
                <a:lstStyle/>
                <a:p>
                  <a:endParaRPr lang="zh-CN" altLang="en-US"/>
                </a:p>
              </p:txBody>
            </p:sp>
            <p:sp>
              <p:nvSpPr>
                <p:cNvPr id="30794" name="未知">
                  <a:extLst>
                    <a:ext uri="{FF2B5EF4-FFF2-40B4-BE49-F238E27FC236}">
                      <a16:creationId xmlns:a16="http://schemas.microsoft.com/office/drawing/2014/main" id="{74D9835C-A78F-4BEA-B144-2D63340E114A}"/>
                    </a:ext>
                  </a:extLst>
                </p:cNvPr>
                <p:cNvSpPr>
                  <a:spLocks/>
                </p:cNvSpPr>
                <p:nvPr/>
              </p:nvSpPr>
              <p:spPr bwMode="auto">
                <a:xfrm>
                  <a:off x="234" y="100"/>
                  <a:ext cx="34" cy="16"/>
                </a:xfrm>
                <a:custGeom>
                  <a:avLst/>
                  <a:gdLst>
                    <a:gd name="T0" fmla="*/ 1 w 66"/>
                    <a:gd name="T1" fmla="*/ 1 h 31"/>
                    <a:gd name="T2" fmla="*/ 1 w 66"/>
                    <a:gd name="T3" fmla="*/ 1 h 31"/>
                    <a:gd name="T4" fmla="*/ 1 w 66"/>
                    <a:gd name="T5" fmla="*/ 1 h 31"/>
                    <a:gd name="T6" fmla="*/ 1 w 66"/>
                    <a:gd name="T7" fmla="*/ 1 h 31"/>
                    <a:gd name="T8" fmla="*/ 1 w 66"/>
                    <a:gd name="T9" fmla="*/ 1 h 31"/>
                    <a:gd name="T10" fmla="*/ 1 w 66"/>
                    <a:gd name="T11" fmla="*/ 1 h 31"/>
                    <a:gd name="T12" fmla="*/ 1 w 66"/>
                    <a:gd name="T13" fmla="*/ 1 h 31"/>
                    <a:gd name="T14" fmla="*/ 1 w 66"/>
                    <a:gd name="T15" fmla="*/ 1 h 31"/>
                    <a:gd name="T16" fmla="*/ 1 w 66"/>
                    <a:gd name="T17" fmla="*/ 1 h 31"/>
                    <a:gd name="T18" fmla="*/ 1 w 66"/>
                    <a:gd name="T19" fmla="*/ 1 h 31"/>
                    <a:gd name="T20" fmla="*/ 1 w 66"/>
                    <a:gd name="T21" fmla="*/ 1 h 31"/>
                    <a:gd name="T22" fmla="*/ 1 w 66"/>
                    <a:gd name="T23" fmla="*/ 1 h 31"/>
                    <a:gd name="T24" fmla="*/ 0 w 66"/>
                    <a:gd name="T25" fmla="*/ 0 h 31"/>
                    <a:gd name="T26" fmla="*/ 1 w 66"/>
                    <a:gd name="T27" fmla="*/ 1 h 31"/>
                    <a:gd name="T28" fmla="*/ 1 w 66"/>
                    <a:gd name="T29" fmla="*/ 1 h 31"/>
                    <a:gd name="T30" fmla="*/ 1 w 66"/>
                    <a:gd name="T31" fmla="*/ 1 h 31"/>
                    <a:gd name="T32" fmla="*/ 1 w 66"/>
                    <a:gd name="T33" fmla="*/ 1 h 31"/>
                    <a:gd name="T34" fmla="*/ 1 w 66"/>
                    <a:gd name="T35" fmla="*/ 1 h 31"/>
                    <a:gd name="T36" fmla="*/ 1 w 66"/>
                    <a:gd name="T37" fmla="*/ 1 h 31"/>
                    <a:gd name="T38" fmla="*/ 1 w 66"/>
                    <a:gd name="T39" fmla="*/ 1 h 31"/>
                    <a:gd name="T40" fmla="*/ 1 w 66"/>
                    <a:gd name="T41" fmla="*/ 1 h 31"/>
                    <a:gd name="T42" fmla="*/ 1 w 66"/>
                    <a:gd name="T43" fmla="*/ 1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31"/>
                    <a:gd name="T68" fmla="*/ 66 w 66"/>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31">
                      <a:moveTo>
                        <a:pt x="65" y="30"/>
                      </a:moveTo>
                      <a:lnTo>
                        <a:pt x="60" y="31"/>
                      </a:lnTo>
                      <a:lnTo>
                        <a:pt x="53" y="31"/>
                      </a:lnTo>
                      <a:lnTo>
                        <a:pt x="47" y="30"/>
                      </a:lnTo>
                      <a:lnTo>
                        <a:pt x="41" y="28"/>
                      </a:lnTo>
                      <a:lnTo>
                        <a:pt x="37" y="25"/>
                      </a:lnTo>
                      <a:lnTo>
                        <a:pt x="31" y="23"/>
                      </a:lnTo>
                      <a:lnTo>
                        <a:pt x="26" y="21"/>
                      </a:lnTo>
                      <a:lnTo>
                        <a:pt x="20" y="19"/>
                      </a:lnTo>
                      <a:lnTo>
                        <a:pt x="15" y="15"/>
                      </a:lnTo>
                      <a:lnTo>
                        <a:pt x="9" y="10"/>
                      </a:lnTo>
                      <a:lnTo>
                        <a:pt x="4" y="6"/>
                      </a:lnTo>
                      <a:lnTo>
                        <a:pt x="0" y="0"/>
                      </a:lnTo>
                      <a:lnTo>
                        <a:pt x="5" y="3"/>
                      </a:lnTo>
                      <a:lnTo>
                        <a:pt x="12" y="7"/>
                      </a:lnTo>
                      <a:lnTo>
                        <a:pt x="20" y="10"/>
                      </a:lnTo>
                      <a:lnTo>
                        <a:pt x="28" y="14"/>
                      </a:lnTo>
                      <a:lnTo>
                        <a:pt x="38" y="17"/>
                      </a:lnTo>
                      <a:lnTo>
                        <a:pt x="48" y="21"/>
                      </a:lnTo>
                      <a:lnTo>
                        <a:pt x="57" y="23"/>
                      </a:lnTo>
                      <a:lnTo>
                        <a:pt x="66" y="24"/>
                      </a:lnTo>
                      <a:lnTo>
                        <a:pt x="65" y="30"/>
                      </a:lnTo>
                      <a:close/>
                    </a:path>
                  </a:pathLst>
                </a:custGeom>
                <a:solidFill>
                  <a:srgbClr val="33CC33"/>
                </a:solidFill>
                <a:ln w="9525">
                  <a:solidFill>
                    <a:srgbClr val="008000"/>
                  </a:solidFill>
                  <a:round/>
                  <a:headEnd/>
                  <a:tailEnd/>
                </a:ln>
              </p:spPr>
              <p:txBody>
                <a:bodyPr/>
                <a:lstStyle/>
                <a:p>
                  <a:endParaRPr lang="zh-CN" altLang="en-US"/>
                </a:p>
              </p:txBody>
            </p:sp>
            <p:sp>
              <p:nvSpPr>
                <p:cNvPr id="30795" name="未知">
                  <a:extLst>
                    <a:ext uri="{FF2B5EF4-FFF2-40B4-BE49-F238E27FC236}">
                      <a16:creationId xmlns:a16="http://schemas.microsoft.com/office/drawing/2014/main" id="{AD345ABB-92B5-4D7E-9577-E36866722C20}"/>
                    </a:ext>
                  </a:extLst>
                </p:cNvPr>
                <p:cNvSpPr>
                  <a:spLocks/>
                </p:cNvSpPr>
                <p:nvPr/>
              </p:nvSpPr>
              <p:spPr bwMode="auto">
                <a:xfrm>
                  <a:off x="224" y="86"/>
                  <a:ext cx="6" cy="11"/>
                </a:xfrm>
                <a:custGeom>
                  <a:avLst/>
                  <a:gdLst>
                    <a:gd name="T0" fmla="*/ 0 w 13"/>
                    <a:gd name="T1" fmla="*/ 1 h 22"/>
                    <a:gd name="T2" fmla="*/ 0 w 13"/>
                    <a:gd name="T3" fmla="*/ 1 h 22"/>
                    <a:gd name="T4" fmla="*/ 0 w 13"/>
                    <a:gd name="T5" fmla="*/ 1 h 22"/>
                    <a:gd name="T6" fmla="*/ 0 w 13"/>
                    <a:gd name="T7" fmla="*/ 1 h 22"/>
                    <a:gd name="T8" fmla="*/ 0 w 13"/>
                    <a:gd name="T9" fmla="*/ 0 h 22"/>
                    <a:gd name="T10" fmla="*/ 0 w 13"/>
                    <a:gd name="T11" fmla="*/ 1 h 22"/>
                    <a:gd name="T12" fmla="*/ 0 w 13"/>
                    <a:gd name="T13" fmla="*/ 1 h 22"/>
                    <a:gd name="T14" fmla="*/ 0 w 13"/>
                    <a:gd name="T15" fmla="*/ 1 h 22"/>
                    <a:gd name="T16" fmla="*/ 0 w 13"/>
                    <a:gd name="T17" fmla="*/ 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22"/>
                    <a:gd name="T29" fmla="*/ 13 w 13"/>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22">
                      <a:moveTo>
                        <a:pt x="13" y="22"/>
                      </a:moveTo>
                      <a:lnTo>
                        <a:pt x="10" y="16"/>
                      </a:lnTo>
                      <a:lnTo>
                        <a:pt x="7" y="10"/>
                      </a:lnTo>
                      <a:lnTo>
                        <a:pt x="2" y="6"/>
                      </a:lnTo>
                      <a:lnTo>
                        <a:pt x="0" y="0"/>
                      </a:lnTo>
                      <a:lnTo>
                        <a:pt x="6" y="4"/>
                      </a:lnTo>
                      <a:lnTo>
                        <a:pt x="10" y="9"/>
                      </a:lnTo>
                      <a:lnTo>
                        <a:pt x="13" y="16"/>
                      </a:lnTo>
                      <a:lnTo>
                        <a:pt x="13" y="22"/>
                      </a:lnTo>
                      <a:close/>
                    </a:path>
                  </a:pathLst>
                </a:custGeom>
                <a:solidFill>
                  <a:srgbClr val="33CC33"/>
                </a:solidFill>
                <a:ln w="9525">
                  <a:solidFill>
                    <a:srgbClr val="008000"/>
                  </a:solidFill>
                  <a:round/>
                  <a:headEnd/>
                  <a:tailEnd/>
                </a:ln>
              </p:spPr>
              <p:txBody>
                <a:bodyPr/>
                <a:lstStyle/>
                <a:p>
                  <a:endParaRPr lang="zh-CN" altLang="en-US"/>
                </a:p>
              </p:txBody>
            </p:sp>
            <p:sp>
              <p:nvSpPr>
                <p:cNvPr id="30796" name="未知">
                  <a:extLst>
                    <a:ext uri="{FF2B5EF4-FFF2-40B4-BE49-F238E27FC236}">
                      <a16:creationId xmlns:a16="http://schemas.microsoft.com/office/drawing/2014/main" id="{A1219194-3205-4A68-A549-0BD743C787B1}"/>
                    </a:ext>
                  </a:extLst>
                </p:cNvPr>
                <p:cNvSpPr>
                  <a:spLocks/>
                </p:cNvSpPr>
                <p:nvPr/>
              </p:nvSpPr>
              <p:spPr bwMode="auto">
                <a:xfrm>
                  <a:off x="283" y="56"/>
                  <a:ext cx="141" cy="161"/>
                </a:xfrm>
                <a:custGeom>
                  <a:avLst/>
                  <a:gdLst>
                    <a:gd name="T0" fmla="*/ 1 w 281"/>
                    <a:gd name="T1" fmla="*/ 1 h 322"/>
                    <a:gd name="T2" fmla="*/ 1 w 281"/>
                    <a:gd name="T3" fmla="*/ 1 h 322"/>
                    <a:gd name="T4" fmla="*/ 1 w 281"/>
                    <a:gd name="T5" fmla="*/ 1 h 322"/>
                    <a:gd name="T6" fmla="*/ 1 w 281"/>
                    <a:gd name="T7" fmla="*/ 1 h 322"/>
                    <a:gd name="T8" fmla="*/ 1 w 281"/>
                    <a:gd name="T9" fmla="*/ 1 h 322"/>
                    <a:gd name="T10" fmla="*/ 1 w 281"/>
                    <a:gd name="T11" fmla="*/ 1 h 322"/>
                    <a:gd name="T12" fmla="*/ 1 w 281"/>
                    <a:gd name="T13" fmla="*/ 1 h 322"/>
                    <a:gd name="T14" fmla="*/ 1 w 281"/>
                    <a:gd name="T15" fmla="*/ 1 h 322"/>
                    <a:gd name="T16" fmla="*/ 1 w 281"/>
                    <a:gd name="T17" fmla="*/ 1 h 322"/>
                    <a:gd name="T18" fmla="*/ 1 w 281"/>
                    <a:gd name="T19" fmla="*/ 1 h 322"/>
                    <a:gd name="T20" fmla="*/ 1 w 281"/>
                    <a:gd name="T21" fmla="*/ 1 h 322"/>
                    <a:gd name="T22" fmla="*/ 1 w 281"/>
                    <a:gd name="T23" fmla="*/ 1 h 322"/>
                    <a:gd name="T24" fmla="*/ 1 w 281"/>
                    <a:gd name="T25" fmla="*/ 1 h 322"/>
                    <a:gd name="T26" fmla="*/ 1 w 281"/>
                    <a:gd name="T27" fmla="*/ 1 h 322"/>
                    <a:gd name="T28" fmla="*/ 1 w 281"/>
                    <a:gd name="T29" fmla="*/ 1 h 322"/>
                    <a:gd name="T30" fmla="*/ 1 w 281"/>
                    <a:gd name="T31" fmla="*/ 1 h 322"/>
                    <a:gd name="T32" fmla="*/ 1 w 281"/>
                    <a:gd name="T33" fmla="*/ 1 h 322"/>
                    <a:gd name="T34" fmla="*/ 1 w 281"/>
                    <a:gd name="T35" fmla="*/ 1 h 322"/>
                    <a:gd name="T36" fmla="*/ 1 w 281"/>
                    <a:gd name="T37" fmla="*/ 1 h 322"/>
                    <a:gd name="T38" fmla="*/ 1 w 281"/>
                    <a:gd name="T39" fmla="*/ 2 h 322"/>
                    <a:gd name="T40" fmla="*/ 1 w 281"/>
                    <a:gd name="T41" fmla="*/ 1 h 322"/>
                    <a:gd name="T42" fmla="*/ 1 w 281"/>
                    <a:gd name="T43" fmla="*/ 1 h 322"/>
                    <a:gd name="T44" fmla="*/ 1 w 281"/>
                    <a:gd name="T45" fmla="*/ 1 h 322"/>
                    <a:gd name="T46" fmla="*/ 1 w 281"/>
                    <a:gd name="T47" fmla="*/ 1 h 322"/>
                    <a:gd name="T48" fmla="*/ 1 w 281"/>
                    <a:gd name="T49" fmla="*/ 1 h 322"/>
                    <a:gd name="T50" fmla="*/ 1 w 281"/>
                    <a:gd name="T51" fmla="*/ 1 h 322"/>
                    <a:gd name="T52" fmla="*/ 1 w 281"/>
                    <a:gd name="T53" fmla="*/ 1 h 322"/>
                    <a:gd name="T54" fmla="*/ 1 w 281"/>
                    <a:gd name="T55" fmla="*/ 1 h 322"/>
                    <a:gd name="T56" fmla="*/ 1 w 281"/>
                    <a:gd name="T57" fmla="*/ 1 h 322"/>
                    <a:gd name="T58" fmla="*/ 1 w 281"/>
                    <a:gd name="T59" fmla="*/ 2 h 322"/>
                    <a:gd name="T60" fmla="*/ 1 w 281"/>
                    <a:gd name="T61" fmla="*/ 2 h 322"/>
                    <a:gd name="T62" fmla="*/ 1 w 281"/>
                    <a:gd name="T63" fmla="*/ 1 h 322"/>
                    <a:gd name="T64" fmla="*/ 1 w 281"/>
                    <a:gd name="T65" fmla="*/ 1 h 322"/>
                    <a:gd name="T66" fmla="*/ 1 w 281"/>
                    <a:gd name="T67" fmla="*/ 1 h 322"/>
                    <a:gd name="T68" fmla="*/ 1 w 281"/>
                    <a:gd name="T69" fmla="*/ 1 h 322"/>
                    <a:gd name="T70" fmla="*/ 1 w 281"/>
                    <a:gd name="T71" fmla="*/ 1 h 322"/>
                    <a:gd name="T72" fmla="*/ 1 w 281"/>
                    <a:gd name="T73" fmla="*/ 1 h 322"/>
                    <a:gd name="T74" fmla="*/ 2 w 281"/>
                    <a:gd name="T75" fmla="*/ 1 h 322"/>
                    <a:gd name="T76" fmla="*/ 2 w 281"/>
                    <a:gd name="T77" fmla="*/ 1 h 322"/>
                    <a:gd name="T78" fmla="*/ 2 w 281"/>
                    <a:gd name="T79" fmla="*/ 1 h 322"/>
                    <a:gd name="T80" fmla="*/ 1 w 281"/>
                    <a:gd name="T81" fmla="*/ 1 h 322"/>
                    <a:gd name="T82" fmla="*/ 1 w 281"/>
                    <a:gd name="T83" fmla="*/ 1 h 322"/>
                    <a:gd name="T84" fmla="*/ 1 w 281"/>
                    <a:gd name="T85" fmla="*/ 1 h 322"/>
                    <a:gd name="T86" fmla="*/ 1 w 281"/>
                    <a:gd name="T87" fmla="*/ 1 h 322"/>
                    <a:gd name="T88" fmla="*/ 1 w 281"/>
                    <a:gd name="T89" fmla="*/ 1 h 322"/>
                    <a:gd name="T90" fmla="*/ 1 w 281"/>
                    <a:gd name="T91" fmla="*/ 1 h 322"/>
                    <a:gd name="T92" fmla="*/ 1 w 281"/>
                    <a:gd name="T93" fmla="*/ 1 h 322"/>
                    <a:gd name="T94" fmla="*/ 1 w 281"/>
                    <a:gd name="T95" fmla="*/ 1 h 322"/>
                    <a:gd name="T96" fmla="*/ 1 w 281"/>
                    <a:gd name="T97" fmla="*/ 1 h 322"/>
                    <a:gd name="T98" fmla="*/ 1 w 281"/>
                    <a:gd name="T99" fmla="*/ 1 h 322"/>
                    <a:gd name="T100" fmla="*/ 1 w 281"/>
                    <a:gd name="T101" fmla="*/ 1 h 322"/>
                    <a:gd name="T102" fmla="*/ 1 w 281"/>
                    <a:gd name="T103" fmla="*/ 1 h 322"/>
                    <a:gd name="T104" fmla="*/ 1 w 281"/>
                    <a:gd name="T105" fmla="*/ 1 h 322"/>
                    <a:gd name="T106" fmla="*/ 1 w 281"/>
                    <a:gd name="T107" fmla="*/ 1 h 322"/>
                    <a:gd name="T108" fmla="*/ 1 w 281"/>
                    <a:gd name="T109" fmla="*/ 1 h 322"/>
                    <a:gd name="T110" fmla="*/ 1 w 281"/>
                    <a:gd name="T111" fmla="*/ 1 h 3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1"/>
                    <a:gd name="T169" fmla="*/ 0 h 322"/>
                    <a:gd name="T170" fmla="*/ 281 w 281"/>
                    <a:gd name="T171" fmla="*/ 322 h 3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1" h="322">
                      <a:moveTo>
                        <a:pt x="89" y="36"/>
                      </a:moveTo>
                      <a:lnTo>
                        <a:pt x="93" y="35"/>
                      </a:lnTo>
                      <a:lnTo>
                        <a:pt x="97" y="36"/>
                      </a:lnTo>
                      <a:lnTo>
                        <a:pt x="102" y="38"/>
                      </a:lnTo>
                      <a:lnTo>
                        <a:pt x="102" y="41"/>
                      </a:lnTo>
                      <a:lnTo>
                        <a:pt x="99" y="42"/>
                      </a:lnTo>
                      <a:lnTo>
                        <a:pt x="95" y="42"/>
                      </a:lnTo>
                      <a:lnTo>
                        <a:pt x="91" y="39"/>
                      </a:lnTo>
                      <a:lnTo>
                        <a:pt x="89" y="36"/>
                      </a:lnTo>
                      <a:lnTo>
                        <a:pt x="80" y="42"/>
                      </a:lnTo>
                      <a:lnTo>
                        <a:pt x="84" y="43"/>
                      </a:lnTo>
                      <a:lnTo>
                        <a:pt x="86" y="44"/>
                      </a:lnTo>
                      <a:lnTo>
                        <a:pt x="88" y="46"/>
                      </a:lnTo>
                      <a:lnTo>
                        <a:pt x="91" y="47"/>
                      </a:lnTo>
                      <a:lnTo>
                        <a:pt x="96" y="47"/>
                      </a:lnTo>
                      <a:lnTo>
                        <a:pt x="102" y="47"/>
                      </a:lnTo>
                      <a:lnTo>
                        <a:pt x="107" y="46"/>
                      </a:lnTo>
                      <a:lnTo>
                        <a:pt x="109" y="41"/>
                      </a:lnTo>
                      <a:lnTo>
                        <a:pt x="107" y="35"/>
                      </a:lnTo>
                      <a:lnTo>
                        <a:pt x="103" y="31"/>
                      </a:lnTo>
                      <a:lnTo>
                        <a:pt x="100" y="29"/>
                      </a:lnTo>
                      <a:lnTo>
                        <a:pt x="95" y="27"/>
                      </a:lnTo>
                      <a:lnTo>
                        <a:pt x="107" y="11"/>
                      </a:lnTo>
                      <a:lnTo>
                        <a:pt x="106" y="7"/>
                      </a:lnTo>
                      <a:lnTo>
                        <a:pt x="104" y="3"/>
                      </a:lnTo>
                      <a:lnTo>
                        <a:pt x="101" y="0"/>
                      </a:lnTo>
                      <a:lnTo>
                        <a:pt x="94" y="0"/>
                      </a:lnTo>
                      <a:lnTo>
                        <a:pt x="94" y="1"/>
                      </a:lnTo>
                      <a:lnTo>
                        <a:pt x="93" y="4"/>
                      </a:lnTo>
                      <a:lnTo>
                        <a:pt x="93" y="5"/>
                      </a:lnTo>
                      <a:lnTo>
                        <a:pt x="94" y="7"/>
                      </a:lnTo>
                      <a:lnTo>
                        <a:pt x="96" y="9"/>
                      </a:lnTo>
                      <a:lnTo>
                        <a:pt x="97" y="12"/>
                      </a:lnTo>
                      <a:lnTo>
                        <a:pt x="99" y="13"/>
                      </a:lnTo>
                      <a:lnTo>
                        <a:pt x="94" y="16"/>
                      </a:lnTo>
                      <a:lnTo>
                        <a:pt x="91" y="20"/>
                      </a:lnTo>
                      <a:lnTo>
                        <a:pt x="87" y="24"/>
                      </a:lnTo>
                      <a:lnTo>
                        <a:pt x="86" y="29"/>
                      </a:lnTo>
                      <a:lnTo>
                        <a:pt x="72" y="42"/>
                      </a:lnTo>
                      <a:lnTo>
                        <a:pt x="65" y="60"/>
                      </a:lnTo>
                      <a:lnTo>
                        <a:pt x="62" y="81"/>
                      </a:lnTo>
                      <a:lnTo>
                        <a:pt x="59" y="100"/>
                      </a:lnTo>
                      <a:lnTo>
                        <a:pt x="62" y="105"/>
                      </a:lnTo>
                      <a:lnTo>
                        <a:pt x="65" y="110"/>
                      </a:lnTo>
                      <a:lnTo>
                        <a:pt x="69" y="113"/>
                      </a:lnTo>
                      <a:lnTo>
                        <a:pt x="73" y="117"/>
                      </a:lnTo>
                      <a:lnTo>
                        <a:pt x="78" y="119"/>
                      </a:lnTo>
                      <a:lnTo>
                        <a:pt x="84" y="121"/>
                      </a:lnTo>
                      <a:lnTo>
                        <a:pt x="89" y="121"/>
                      </a:lnTo>
                      <a:lnTo>
                        <a:pt x="95" y="120"/>
                      </a:lnTo>
                      <a:lnTo>
                        <a:pt x="100" y="123"/>
                      </a:lnTo>
                      <a:lnTo>
                        <a:pt x="103" y="128"/>
                      </a:lnTo>
                      <a:lnTo>
                        <a:pt x="104" y="134"/>
                      </a:lnTo>
                      <a:lnTo>
                        <a:pt x="103" y="138"/>
                      </a:lnTo>
                      <a:lnTo>
                        <a:pt x="99" y="138"/>
                      </a:lnTo>
                      <a:lnTo>
                        <a:pt x="92" y="138"/>
                      </a:lnTo>
                      <a:lnTo>
                        <a:pt x="83" y="137"/>
                      </a:lnTo>
                      <a:lnTo>
                        <a:pt x="72" y="136"/>
                      </a:lnTo>
                      <a:lnTo>
                        <a:pt x="63" y="129"/>
                      </a:lnTo>
                      <a:lnTo>
                        <a:pt x="57" y="125"/>
                      </a:lnTo>
                      <a:lnTo>
                        <a:pt x="54" y="122"/>
                      </a:lnTo>
                      <a:lnTo>
                        <a:pt x="49" y="123"/>
                      </a:lnTo>
                      <a:lnTo>
                        <a:pt x="51" y="133"/>
                      </a:lnTo>
                      <a:lnTo>
                        <a:pt x="44" y="135"/>
                      </a:lnTo>
                      <a:lnTo>
                        <a:pt x="39" y="136"/>
                      </a:lnTo>
                      <a:lnTo>
                        <a:pt x="34" y="136"/>
                      </a:lnTo>
                      <a:lnTo>
                        <a:pt x="28" y="135"/>
                      </a:lnTo>
                      <a:lnTo>
                        <a:pt x="24" y="134"/>
                      </a:lnTo>
                      <a:lnTo>
                        <a:pt x="18" y="131"/>
                      </a:lnTo>
                      <a:lnTo>
                        <a:pt x="12" y="130"/>
                      </a:lnTo>
                      <a:lnTo>
                        <a:pt x="6" y="129"/>
                      </a:lnTo>
                      <a:lnTo>
                        <a:pt x="17" y="135"/>
                      </a:lnTo>
                      <a:lnTo>
                        <a:pt x="30" y="138"/>
                      </a:lnTo>
                      <a:lnTo>
                        <a:pt x="43" y="141"/>
                      </a:lnTo>
                      <a:lnTo>
                        <a:pt x="59" y="141"/>
                      </a:lnTo>
                      <a:lnTo>
                        <a:pt x="74" y="143"/>
                      </a:lnTo>
                      <a:lnTo>
                        <a:pt x="89" y="145"/>
                      </a:lnTo>
                      <a:lnTo>
                        <a:pt x="103" y="151"/>
                      </a:lnTo>
                      <a:lnTo>
                        <a:pt x="115" y="160"/>
                      </a:lnTo>
                      <a:lnTo>
                        <a:pt x="109" y="165"/>
                      </a:lnTo>
                      <a:lnTo>
                        <a:pt x="101" y="167"/>
                      </a:lnTo>
                      <a:lnTo>
                        <a:pt x="94" y="168"/>
                      </a:lnTo>
                      <a:lnTo>
                        <a:pt x="91" y="168"/>
                      </a:lnTo>
                      <a:lnTo>
                        <a:pt x="79" y="169"/>
                      </a:lnTo>
                      <a:lnTo>
                        <a:pt x="71" y="176"/>
                      </a:lnTo>
                      <a:lnTo>
                        <a:pt x="64" y="186"/>
                      </a:lnTo>
                      <a:lnTo>
                        <a:pt x="57" y="196"/>
                      </a:lnTo>
                      <a:lnTo>
                        <a:pt x="50" y="206"/>
                      </a:lnTo>
                      <a:lnTo>
                        <a:pt x="41" y="214"/>
                      </a:lnTo>
                      <a:lnTo>
                        <a:pt x="30" y="218"/>
                      </a:lnTo>
                      <a:lnTo>
                        <a:pt x="15" y="216"/>
                      </a:lnTo>
                      <a:lnTo>
                        <a:pt x="10" y="210"/>
                      </a:lnTo>
                      <a:lnTo>
                        <a:pt x="6" y="204"/>
                      </a:lnTo>
                      <a:lnTo>
                        <a:pt x="5" y="197"/>
                      </a:lnTo>
                      <a:lnTo>
                        <a:pt x="5" y="189"/>
                      </a:lnTo>
                      <a:lnTo>
                        <a:pt x="10" y="182"/>
                      </a:lnTo>
                      <a:lnTo>
                        <a:pt x="16" y="179"/>
                      </a:lnTo>
                      <a:lnTo>
                        <a:pt x="23" y="180"/>
                      </a:lnTo>
                      <a:lnTo>
                        <a:pt x="30" y="183"/>
                      </a:lnTo>
                      <a:lnTo>
                        <a:pt x="30" y="176"/>
                      </a:lnTo>
                      <a:lnTo>
                        <a:pt x="21" y="174"/>
                      </a:lnTo>
                      <a:lnTo>
                        <a:pt x="13" y="175"/>
                      </a:lnTo>
                      <a:lnTo>
                        <a:pt x="6" y="179"/>
                      </a:lnTo>
                      <a:lnTo>
                        <a:pt x="1" y="184"/>
                      </a:lnTo>
                      <a:lnTo>
                        <a:pt x="0" y="198"/>
                      </a:lnTo>
                      <a:lnTo>
                        <a:pt x="2" y="207"/>
                      </a:lnTo>
                      <a:lnTo>
                        <a:pt x="6" y="216"/>
                      </a:lnTo>
                      <a:lnTo>
                        <a:pt x="15" y="221"/>
                      </a:lnTo>
                      <a:lnTo>
                        <a:pt x="19" y="222"/>
                      </a:lnTo>
                      <a:lnTo>
                        <a:pt x="25" y="222"/>
                      </a:lnTo>
                      <a:lnTo>
                        <a:pt x="30" y="222"/>
                      </a:lnTo>
                      <a:lnTo>
                        <a:pt x="34" y="222"/>
                      </a:lnTo>
                      <a:lnTo>
                        <a:pt x="38" y="221"/>
                      </a:lnTo>
                      <a:lnTo>
                        <a:pt x="42" y="220"/>
                      </a:lnTo>
                      <a:lnTo>
                        <a:pt x="46" y="218"/>
                      </a:lnTo>
                      <a:lnTo>
                        <a:pt x="49" y="216"/>
                      </a:lnTo>
                      <a:lnTo>
                        <a:pt x="56" y="231"/>
                      </a:lnTo>
                      <a:lnTo>
                        <a:pt x="62" y="244"/>
                      </a:lnTo>
                      <a:lnTo>
                        <a:pt x="69" y="258"/>
                      </a:lnTo>
                      <a:lnTo>
                        <a:pt x="79" y="271"/>
                      </a:lnTo>
                      <a:lnTo>
                        <a:pt x="85" y="269"/>
                      </a:lnTo>
                      <a:lnTo>
                        <a:pt x="79" y="259"/>
                      </a:lnTo>
                      <a:lnTo>
                        <a:pt x="72" y="250"/>
                      </a:lnTo>
                      <a:lnTo>
                        <a:pt x="65" y="240"/>
                      </a:lnTo>
                      <a:lnTo>
                        <a:pt x="61" y="228"/>
                      </a:lnTo>
                      <a:lnTo>
                        <a:pt x="59" y="218"/>
                      </a:lnTo>
                      <a:lnTo>
                        <a:pt x="61" y="207"/>
                      </a:lnTo>
                      <a:lnTo>
                        <a:pt x="65" y="198"/>
                      </a:lnTo>
                      <a:lnTo>
                        <a:pt x="71" y="190"/>
                      </a:lnTo>
                      <a:lnTo>
                        <a:pt x="73" y="202"/>
                      </a:lnTo>
                      <a:lnTo>
                        <a:pt x="78" y="209"/>
                      </a:lnTo>
                      <a:lnTo>
                        <a:pt x="84" y="214"/>
                      </a:lnTo>
                      <a:lnTo>
                        <a:pt x="89" y="217"/>
                      </a:lnTo>
                      <a:lnTo>
                        <a:pt x="96" y="217"/>
                      </a:lnTo>
                      <a:lnTo>
                        <a:pt x="102" y="216"/>
                      </a:lnTo>
                      <a:lnTo>
                        <a:pt x="107" y="212"/>
                      </a:lnTo>
                      <a:lnTo>
                        <a:pt x="110" y="207"/>
                      </a:lnTo>
                      <a:lnTo>
                        <a:pt x="111" y="205"/>
                      </a:lnTo>
                      <a:lnTo>
                        <a:pt x="111" y="201"/>
                      </a:lnTo>
                      <a:lnTo>
                        <a:pt x="110" y="197"/>
                      </a:lnTo>
                      <a:lnTo>
                        <a:pt x="108" y="195"/>
                      </a:lnTo>
                      <a:lnTo>
                        <a:pt x="104" y="194"/>
                      </a:lnTo>
                      <a:lnTo>
                        <a:pt x="101" y="193"/>
                      </a:lnTo>
                      <a:lnTo>
                        <a:pt x="96" y="193"/>
                      </a:lnTo>
                      <a:lnTo>
                        <a:pt x="94" y="195"/>
                      </a:lnTo>
                      <a:lnTo>
                        <a:pt x="95" y="199"/>
                      </a:lnTo>
                      <a:lnTo>
                        <a:pt x="99" y="201"/>
                      </a:lnTo>
                      <a:lnTo>
                        <a:pt x="103" y="201"/>
                      </a:lnTo>
                      <a:lnTo>
                        <a:pt x="107" y="202"/>
                      </a:lnTo>
                      <a:lnTo>
                        <a:pt x="107" y="207"/>
                      </a:lnTo>
                      <a:lnTo>
                        <a:pt x="103" y="211"/>
                      </a:lnTo>
                      <a:lnTo>
                        <a:pt x="99" y="213"/>
                      </a:lnTo>
                      <a:lnTo>
                        <a:pt x="94" y="213"/>
                      </a:lnTo>
                      <a:lnTo>
                        <a:pt x="88" y="212"/>
                      </a:lnTo>
                      <a:lnTo>
                        <a:pt x="85" y="209"/>
                      </a:lnTo>
                      <a:lnTo>
                        <a:pt x="83" y="203"/>
                      </a:lnTo>
                      <a:lnTo>
                        <a:pt x="80" y="196"/>
                      </a:lnTo>
                      <a:lnTo>
                        <a:pt x="83" y="189"/>
                      </a:lnTo>
                      <a:lnTo>
                        <a:pt x="89" y="182"/>
                      </a:lnTo>
                      <a:lnTo>
                        <a:pt x="96" y="178"/>
                      </a:lnTo>
                      <a:lnTo>
                        <a:pt x="104" y="174"/>
                      </a:lnTo>
                      <a:lnTo>
                        <a:pt x="115" y="174"/>
                      </a:lnTo>
                      <a:lnTo>
                        <a:pt x="126" y="179"/>
                      </a:lnTo>
                      <a:lnTo>
                        <a:pt x="136" y="186"/>
                      </a:lnTo>
                      <a:lnTo>
                        <a:pt x="141" y="195"/>
                      </a:lnTo>
                      <a:lnTo>
                        <a:pt x="148" y="205"/>
                      </a:lnTo>
                      <a:lnTo>
                        <a:pt x="155" y="209"/>
                      </a:lnTo>
                      <a:lnTo>
                        <a:pt x="161" y="212"/>
                      </a:lnTo>
                      <a:lnTo>
                        <a:pt x="167" y="217"/>
                      </a:lnTo>
                      <a:lnTo>
                        <a:pt x="170" y="221"/>
                      </a:lnTo>
                      <a:lnTo>
                        <a:pt x="175" y="226"/>
                      </a:lnTo>
                      <a:lnTo>
                        <a:pt x="178" y="232"/>
                      </a:lnTo>
                      <a:lnTo>
                        <a:pt x="182" y="239"/>
                      </a:lnTo>
                      <a:lnTo>
                        <a:pt x="185" y="246"/>
                      </a:lnTo>
                      <a:lnTo>
                        <a:pt x="190" y="265"/>
                      </a:lnTo>
                      <a:lnTo>
                        <a:pt x="191" y="287"/>
                      </a:lnTo>
                      <a:lnTo>
                        <a:pt x="194" y="305"/>
                      </a:lnTo>
                      <a:lnTo>
                        <a:pt x="206" y="322"/>
                      </a:lnTo>
                      <a:lnTo>
                        <a:pt x="209" y="316"/>
                      </a:lnTo>
                      <a:lnTo>
                        <a:pt x="209" y="310"/>
                      </a:lnTo>
                      <a:lnTo>
                        <a:pt x="207" y="303"/>
                      </a:lnTo>
                      <a:lnTo>
                        <a:pt x="208" y="296"/>
                      </a:lnTo>
                      <a:lnTo>
                        <a:pt x="216" y="287"/>
                      </a:lnTo>
                      <a:lnTo>
                        <a:pt x="220" y="277"/>
                      </a:lnTo>
                      <a:lnTo>
                        <a:pt x="218" y="267"/>
                      </a:lnTo>
                      <a:lnTo>
                        <a:pt x="215" y="259"/>
                      </a:lnTo>
                      <a:lnTo>
                        <a:pt x="210" y="250"/>
                      </a:lnTo>
                      <a:lnTo>
                        <a:pt x="205" y="241"/>
                      </a:lnTo>
                      <a:lnTo>
                        <a:pt x="200" y="232"/>
                      </a:lnTo>
                      <a:lnTo>
                        <a:pt x="198" y="222"/>
                      </a:lnTo>
                      <a:lnTo>
                        <a:pt x="206" y="211"/>
                      </a:lnTo>
                      <a:lnTo>
                        <a:pt x="202" y="202"/>
                      </a:lnTo>
                      <a:lnTo>
                        <a:pt x="194" y="190"/>
                      </a:lnTo>
                      <a:lnTo>
                        <a:pt x="191" y="178"/>
                      </a:lnTo>
                      <a:lnTo>
                        <a:pt x="205" y="163"/>
                      </a:lnTo>
                      <a:lnTo>
                        <a:pt x="208" y="172"/>
                      </a:lnTo>
                      <a:lnTo>
                        <a:pt x="210" y="190"/>
                      </a:lnTo>
                      <a:lnTo>
                        <a:pt x="220" y="201"/>
                      </a:lnTo>
                      <a:lnTo>
                        <a:pt x="225" y="202"/>
                      </a:lnTo>
                      <a:lnTo>
                        <a:pt x="230" y="201"/>
                      </a:lnTo>
                      <a:lnTo>
                        <a:pt x="235" y="199"/>
                      </a:lnTo>
                      <a:lnTo>
                        <a:pt x="239" y="195"/>
                      </a:lnTo>
                      <a:lnTo>
                        <a:pt x="241" y="184"/>
                      </a:lnTo>
                      <a:lnTo>
                        <a:pt x="237" y="175"/>
                      </a:lnTo>
                      <a:lnTo>
                        <a:pt x="229" y="167"/>
                      </a:lnTo>
                      <a:lnTo>
                        <a:pt x="223" y="161"/>
                      </a:lnTo>
                      <a:lnTo>
                        <a:pt x="217" y="168"/>
                      </a:lnTo>
                      <a:lnTo>
                        <a:pt x="223" y="172"/>
                      </a:lnTo>
                      <a:lnTo>
                        <a:pt x="228" y="175"/>
                      </a:lnTo>
                      <a:lnTo>
                        <a:pt x="232" y="179"/>
                      </a:lnTo>
                      <a:lnTo>
                        <a:pt x="235" y="186"/>
                      </a:lnTo>
                      <a:lnTo>
                        <a:pt x="233" y="190"/>
                      </a:lnTo>
                      <a:lnTo>
                        <a:pt x="230" y="191"/>
                      </a:lnTo>
                      <a:lnTo>
                        <a:pt x="227" y="193"/>
                      </a:lnTo>
                      <a:lnTo>
                        <a:pt x="224" y="194"/>
                      </a:lnTo>
                      <a:lnTo>
                        <a:pt x="220" y="189"/>
                      </a:lnTo>
                      <a:lnTo>
                        <a:pt x="217" y="183"/>
                      </a:lnTo>
                      <a:lnTo>
                        <a:pt x="216" y="176"/>
                      </a:lnTo>
                      <a:lnTo>
                        <a:pt x="217" y="168"/>
                      </a:lnTo>
                      <a:lnTo>
                        <a:pt x="223" y="161"/>
                      </a:lnTo>
                      <a:lnTo>
                        <a:pt x="232" y="157"/>
                      </a:lnTo>
                      <a:lnTo>
                        <a:pt x="238" y="157"/>
                      </a:lnTo>
                      <a:lnTo>
                        <a:pt x="243" y="160"/>
                      </a:lnTo>
                      <a:lnTo>
                        <a:pt x="246" y="166"/>
                      </a:lnTo>
                      <a:lnTo>
                        <a:pt x="250" y="173"/>
                      </a:lnTo>
                      <a:lnTo>
                        <a:pt x="253" y="180"/>
                      </a:lnTo>
                      <a:lnTo>
                        <a:pt x="259" y="184"/>
                      </a:lnTo>
                      <a:lnTo>
                        <a:pt x="267" y="184"/>
                      </a:lnTo>
                      <a:lnTo>
                        <a:pt x="270" y="181"/>
                      </a:lnTo>
                      <a:lnTo>
                        <a:pt x="276" y="179"/>
                      </a:lnTo>
                      <a:lnTo>
                        <a:pt x="281" y="174"/>
                      </a:lnTo>
                      <a:lnTo>
                        <a:pt x="281" y="166"/>
                      </a:lnTo>
                      <a:lnTo>
                        <a:pt x="276" y="165"/>
                      </a:lnTo>
                      <a:lnTo>
                        <a:pt x="275" y="160"/>
                      </a:lnTo>
                      <a:lnTo>
                        <a:pt x="274" y="157"/>
                      </a:lnTo>
                      <a:lnTo>
                        <a:pt x="270" y="155"/>
                      </a:lnTo>
                      <a:lnTo>
                        <a:pt x="268" y="160"/>
                      </a:lnTo>
                      <a:lnTo>
                        <a:pt x="270" y="166"/>
                      </a:lnTo>
                      <a:lnTo>
                        <a:pt x="273" y="172"/>
                      </a:lnTo>
                      <a:lnTo>
                        <a:pt x="268" y="178"/>
                      </a:lnTo>
                      <a:lnTo>
                        <a:pt x="262" y="175"/>
                      </a:lnTo>
                      <a:lnTo>
                        <a:pt x="258" y="171"/>
                      </a:lnTo>
                      <a:lnTo>
                        <a:pt x="253" y="165"/>
                      </a:lnTo>
                      <a:lnTo>
                        <a:pt x="250" y="159"/>
                      </a:lnTo>
                      <a:lnTo>
                        <a:pt x="246" y="155"/>
                      </a:lnTo>
                      <a:lnTo>
                        <a:pt x="240" y="151"/>
                      </a:lnTo>
                      <a:lnTo>
                        <a:pt x="235" y="149"/>
                      </a:lnTo>
                      <a:lnTo>
                        <a:pt x="225" y="149"/>
                      </a:lnTo>
                      <a:lnTo>
                        <a:pt x="222" y="155"/>
                      </a:lnTo>
                      <a:lnTo>
                        <a:pt x="218" y="157"/>
                      </a:lnTo>
                      <a:lnTo>
                        <a:pt x="214" y="158"/>
                      </a:lnTo>
                      <a:lnTo>
                        <a:pt x="210" y="157"/>
                      </a:lnTo>
                      <a:lnTo>
                        <a:pt x="206" y="157"/>
                      </a:lnTo>
                      <a:lnTo>
                        <a:pt x="200" y="158"/>
                      </a:lnTo>
                      <a:lnTo>
                        <a:pt x="194" y="160"/>
                      </a:lnTo>
                      <a:lnTo>
                        <a:pt x="187" y="166"/>
                      </a:lnTo>
                      <a:lnTo>
                        <a:pt x="185" y="178"/>
                      </a:lnTo>
                      <a:lnTo>
                        <a:pt x="186" y="188"/>
                      </a:lnTo>
                      <a:lnTo>
                        <a:pt x="191" y="198"/>
                      </a:lnTo>
                      <a:lnTo>
                        <a:pt x="198" y="207"/>
                      </a:lnTo>
                      <a:lnTo>
                        <a:pt x="188" y="211"/>
                      </a:lnTo>
                      <a:lnTo>
                        <a:pt x="184" y="207"/>
                      </a:lnTo>
                      <a:lnTo>
                        <a:pt x="179" y="201"/>
                      </a:lnTo>
                      <a:lnTo>
                        <a:pt x="174" y="194"/>
                      </a:lnTo>
                      <a:lnTo>
                        <a:pt x="174" y="174"/>
                      </a:lnTo>
                      <a:lnTo>
                        <a:pt x="164" y="159"/>
                      </a:lnTo>
                      <a:lnTo>
                        <a:pt x="155" y="143"/>
                      </a:lnTo>
                      <a:lnTo>
                        <a:pt x="153" y="125"/>
                      </a:lnTo>
                      <a:lnTo>
                        <a:pt x="157" y="114"/>
                      </a:lnTo>
                      <a:lnTo>
                        <a:pt x="162" y="105"/>
                      </a:lnTo>
                      <a:lnTo>
                        <a:pt x="167" y="98"/>
                      </a:lnTo>
                      <a:lnTo>
                        <a:pt x="168" y="96"/>
                      </a:lnTo>
                      <a:lnTo>
                        <a:pt x="165" y="96"/>
                      </a:lnTo>
                      <a:lnTo>
                        <a:pt x="155" y="105"/>
                      </a:lnTo>
                      <a:lnTo>
                        <a:pt x="149" y="119"/>
                      </a:lnTo>
                      <a:lnTo>
                        <a:pt x="148" y="134"/>
                      </a:lnTo>
                      <a:lnTo>
                        <a:pt x="148" y="149"/>
                      </a:lnTo>
                      <a:lnTo>
                        <a:pt x="152" y="159"/>
                      </a:lnTo>
                      <a:lnTo>
                        <a:pt x="159" y="167"/>
                      </a:lnTo>
                      <a:lnTo>
                        <a:pt x="162" y="175"/>
                      </a:lnTo>
                      <a:lnTo>
                        <a:pt x="159" y="183"/>
                      </a:lnTo>
                      <a:lnTo>
                        <a:pt x="152" y="178"/>
                      </a:lnTo>
                      <a:lnTo>
                        <a:pt x="145" y="173"/>
                      </a:lnTo>
                      <a:lnTo>
                        <a:pt x="137" y="167"/>
                      </a:lnTo>
                      <a:lnTo>
                        <a:pt x="130" y="160"/>
                      </a:lnTo>
                      <a:lnTo>
                        <a:pt x="123" y="155"/>
                      </a:lnTo>
                      <a:lnTo>
                        <a:pt x="118" y="146"/>
                      </a:lnTo>
                      <a:lnTo>
                        <a:pt x="116" y="137"/>
                      </a:lnTo>
                      <a:lnTo>
                        <a:pt x="117" y="127"/>
                      </a:lnTo>
                      <a:lnTo>
                        <a:pt x="114" y="123"/>
                      </a:lnTo>
                      <a:lnTo>
                        <a:pt x="107" y="115"/>
                      </a:lnTo>
                      <a:lnTo>
                        <a:pt x="99" y="110"/>
                      </a:lnTo>
                      <a:lnTo>
                        <a:pt x="92" y="111"/>
                      </a:lnTo>
                      <a:lnTo>
                        <a:pt x="84" y="111"/>
                      </a:lnTo>
                      <a:lnTo>
                        <a:pt x="78" y="110"/>
                      </a:lnTo>
                      <a:lnTo>
                        <a:pt x="72" y="105"/>
                      </a:lnTo>
                      <a:lnTo>
                        <a:pt x="66" y="99"/>
                      </a:lnTo>
                      <a:lnTo>
                        <a:pt x="65" y="93"/>
                      </a:lnTo>
                      <a:lnTo>
                        <a:pt x="63" y="87"/>
                      </a:lnTo>
                      <a:lnTo>
                        <a:pt x="64" y="81"/>
                      </a:lnTo>
                      <a:lnTo>
                        <a:pt x="69" y="77"/>
                      </a:lnTo>
                      <a:lnTo>
                        <a:pt x="74" y="74"/>
                      </a:lnTo>
                      <a:lnTo>
                        <a:pt x="76" y="68"/>
                      </a:lnTo>
                      <a:lnTo>
                        <a:pt x="79" y="65"/>
                      </a:lnTo>
                      <a:lnTo>
                        <a:pt x="83" y="62"/>
                      </a:lnTo>
                      <a:lnTo>
                        <a:pt x="87" y="61"/>
                      </a:lnTo>
                      <a:lnTo>
                        <a:pt x="95" y="64"/>
                      </a:lnTo>
                      <a:lnTo>
                        <a:pt x="99" y="69"/>
                      </a:lnTo>
                      <a:lnTo>
                        <a:pt x="99" y="77"/>
                      </a:lnTo>
                      <a:lnTo>
                        <a:pt x="95" y="83"/>
                      </a:lnTo>
                      <a:lnTo>
                        <a:pt x="88" y="83"/>
                      </a:lnTo>
                      <a:lnTo>
                        <a:pt x="84" y="81"/>
                      </a:lnTo>
                      <a:lnTo>
                        <a:pt x="79" y="77"/>
                      </a:lnTo>
                      <a:lnTo>
                        <a:pt x="74" y="74"/>
                      </a:lnTo>
                      <a:lnTo>
                        <a:pt x="69" y="77"/>
                      </a:lnTo>
                      <a:lnTo>
                        <a:pt x="72" y="81"/>
                      </a:lnTo>
                      <a:lnTo>
                        <a:pt x="77" y="84"/>
                      </a:lnTo>
                      <a:lnTo>
                        <a:pt x="83" y="88"/>
                      </a:lnTo>
                      <a:lnTo>
                        <a:pt x="88" y="90"/>
                      </a:lnTo>
                      <a:lnTo>
                        <a:pt x="94" y="89"/>
                      </a:lnTo>
                      <a:lnTo>
                        <a:pt x="99" y="87"/>
                      </a:lnTo>
                      <a:lnTo>
                        <a:pt x="103" y="83"/>
                      </a:lnTo>
                      <a:lnTo>
                        <a:pt x="106" y="77"/>
                      </a:lnTo>
                      <a:lnTo>
                        <a:pt x="106" y="72"/>
                      </a:lnTo>
                      <a:lnTo>
                        <a:pt x="104" y="65"/>
                      </a:lnTo>
                      <a:lnTo>
                        <a:pt x="102" y="60"/>
                      </a:lnTo>
                      <a:lnTo>
                        <a:pt x="96" y="57"/>
                      </a:lnTo>
                      <a:lnTo>
                        <a:pt x="91" y="54"/>
                      </a:lnTo>
                      <a:lnTo>
                        <a:pt x="84" y="54"/>
                      </a:lnTo>
                      <a:lnTo>
                        <a:pt x="77" y="55"/>
                      </a:lnTo>
                      <a:lnTo>
                        <a:pt x="72" y="58"/>
                      </a:lnTo>
                      <a:lnTo>
                        <a:pt x="73" y="53"/>
                      </a:lnTo>
                      <a:lnTo>
                        <a:pt x="74" y="49"/>
                      </a:lnTo>
                      <a:lnTo>
                        <a:pt x="78" y="45"/>
                      </a:lnTo>
                      <a:lnTo>
                        <a:pt x="80" y="42"/>
                      </a:lnTo>
                      <a:lnTo>
                        <a:pt x="89" y="36"/>
                      </a:lnTo>
                      <a:close/>
                    </a:path>
                  </a:pathLst>
                </a:custGeom>
                <a:solidFill>
                  <a:srgbClr val="33CC33"/>
                </a:solidFill>
                <a:ln w="9525">
                  <a:solidFill>
                    <a:srgbClr val="008000"/>
                  </a:solidFill>
                  <a:round/>
                  <a:headEnd/>
                  <a:tailEnd/>
                </a:ln>
              </p:spPr>
              <p:txBody>
                <a:bodyPr/>
                <a:lstStyle/>
                <a:p>
                  <a:endParaRPr lang="zh-CN" altLang="en-US"/>
                </a:p>
              </p:txBody>
            </p:sp>
            <p:sp>
              <p:nvSpPr>
                <p:cNvPr id="30797" name="未知">
                  <a:extLst>
                    <a:ext uri="{FF2B5EF4-FFF2-40B4-BE49-F238E27FC236}">
                      <a16:creationId xmlns:a16="http://schemas.microsoft.com/office/drawing/2014/main" id="{5FA703CA-58F4-4CC1-8477-449F7482B126}"/>
                    </a:ext>
                  </a:extLst>
                </p:cNvPr>
                <p:cNvSpPr>
                  <a:spLocks/>
                </p:cNvSpPr>
                <p:nvPr/>
              </p:nvSpPr>
              <p:spPr bwMode="auto">
                <a:xfrm>
                  <a:off x="583" y="123"/>
                  <a:ext cx="65" cy="109"/>
                </a:xfrm>
                <a:custGeom>
                  <a:avLst/>
                  <a:gdLst>
                    <a:gd name="T0" fmla="*/ 1 w 129"/>
                    <a:gd name="T1" fmla="*/ 1 h 216"/>
                    <a:gd name="T2" fmla="*/ 1 w 129"/>
                    <a:gd name="T3" fmla="*/ 1 h 216"/>
                    <a:gd name="T4" fmla="*/ 1 w 129"/>
                    <a:gd name="T5" fmla="*/ 1 h 216"/>
                    <a:gd name="T6" fmla="*/ 1 w 129"/>
                    <a:gd name="T7" fmla="*/ 1 h 216"/>
                    <a:gd name="T8" fmla="*/ 1 w 129"/>
                    <a:gd name="T9" fmla="*/ 1 h 216"/>
                    <a:gd name="T10" fmla="*/ 1 w 129"/>
                    <a:gd name="T11" fmla="*/ 1 h 216"/>
                    <a:gd name="T12" fmla="*/ 1 w 129"/>
                    <a:gd name="T13" fmla="*/ 1 h 216"/>
                    <a:gd name="T14" fmla="*/ 1 w 129"/>
                    <a:gd name="T15" fmla="*/ 1 h 216"/>
                    <a:gd name="T16" fmla="*/ 1 w 129"/>
                    <a:gd name="T17" fmla="*/ 1 h 216"/>
                    <a:gd name="T18" fmla="*/ 1 w 129"/>
                    <a:gd name="T19" fmla="*/ 1 h 216"/>
                    <a:gd name="T20" fmla="*/ 1 w 129"/>
                    <a:gd name="T21" fmla="*/ 1 h 216"/>
                    <a:gd name="T22" fmla="*/ 1 w 129"/>
                    <a:gd name="T23" fmla="*/ 1 h 216"/>
                    <a:gd name="T24" fmla="*/ 1 w 129"/>
                    <a:gd name="T25" fmla="*/ 1 h 216"/>
                    <a:gd name="T26" fmla="*/ 1 w 129"/>
                    <a:gd name="T27" fmla="*/ 1 h 216"/>
                    <a:gd name="T28" fmla="*/ 1 w 129"/>
                    <a:gd name="T29" fmla="*/ 1 h 216"/>
                    <a:gd name="T30" fmla="*/ 1 w 129"/>
                    <a:gd name="T31" fmla="*/ 1 h 216"/>
                    <a:gd name="T32" fmla="*/ 1 w 129"/>
                    <a:gd name="T33" fmla="*/ 1 h 216"/>
                    <a:gd name="T34" fmla="*/ 1 w 129"/>
                    <a:gd name="T35" fmla="*/ 1 h 216"/>
                    <a:gd name="T36" fmla="*/ 1 w 129"/>
                    <a:gd name="T37" fmla="*/ 1 h 216"/>
                    <a:gd name="T38" fmla="*/ 1 w 129"/>
                    <a:gd name="T39" fmla="*/ 1 h 216"/>
                    <a:gd name="T40" fmla="*/ 0 w 129"/>
                    <a:gd name="T41" fmla="*/ 1 h 216"/>
                    <a:gd name="T42" fmla="*/ 1 w 129"/>
                    <a:gd name="T43" fmla="*/ 1 h 216"/>
                    <a:gd name="T44" fmla="*/ 1 w 129"/>
                    <a:gd name="T45" fmla="*/ 1 h 216"/>
                    <a:gd name="T46" fmla="*/ 1 w 129"/>
                    <a:gd name="T47" fmla="*/ 1 h 216"/>
                    <a:gd name="T48" fmla="*/ 1 w 129"/>
                    <a:gd name="T49" fmla="*/ 1 h 216"/>
                    <a:gd name="T50" fmla="*/ 1 w 129"/>
                    <a:gd name="T51" fmla="*/ 1 h 216"/>
                    <a:gd name="T52" fmla="*/ 1 w 129"/>
                    <a:gd name="T53" fmla="*/ 1 h 216"/>
                    <a:gd name="T54" fmla="*/ 1 w 129"/>
                    <a:gd name="T55" fmla="*/ 1 h 216"/>
                    <a:gd name="T56" fmla="*/ 1 w 129"/>
                    <a:gd name="T57" fmla="*/ 1 h 216"/>
                    <a:gd name="T58" fmla="*/ 1 w 129"/>
                    <a:gd name="T59" fmla="*/ 1 h 216"/>
                    <a:gd name="T60" fmla="*/ 1 w 129"/>
                    <a:gd name="T61" fmla="*/ 1 h 216"/>
                    <a:gd name="T62" fmla="*/ 1 w 129"/>
                    <a:gd name="T63" fmla="*/ 0 h 216"/>
                    <a:gd name="T64" fmla="*/ 1 w 129"/>
                    <a:gd name="T65" fmla="*/ 1 h 216"/>
                    <a:gd name="T66" fmla="*/ 1 w 129"/>
                    <a:gd name="T67" fmla="*/ 1 h 216"/>
                    <a:gd name="T68" fmla="*/ 1 w 129"/>
                    <a:gd name="T69" fmla="*/ 1 h 216"/>
                    <a:gd name="T70" fmla="*/ 1 w 129"/>
                    <a:gd name="T71" fmla="*/ 1 h 216"/>
                    <a:gd name="T72" fmla="*/ 1 w 129"/>
                    <a:gd name="T73" fmla="*/ 1 h 216"/>
                    <a:gd name="T74" fmla="*/ 1 w 129"/>
                    <a:gd name="T75" fmla="*/ 1 h 216"/>
                    <a:gd name="T76" fmla="*/ 1 w 129"/>
                    <a:gd name="T77" fmla="*/ 1 h 216"/>
                    <a:gd name="T78" fmla="*/ 1 w 129"/>
                    <a:gd name="T79" fmla="*/ 1 h 216"/>
                    <a:gd name="T80" fmla="*/ 1 w 129"/>
                    <a:gd name="T81" fmla="*/ 1 h 216"/>
                    <a:gd name="T82" fmla="*/ 1 w 129"/>
                    <a:gd name="T83" fmla="*/ 1 h 216"/>
                    <a:gd name="T84" fmla="*/ 1 w 129"/>
                    <a:gd name="T85" fmla="*/ 1 h 216"/>
                    <a:gd name="T86" fmla="*/ 1 w 129"/>
                    <a:gd name="T87" fmla="*/ 1 h 216"/>
                    <a:gd name="T88" fmla="*/ 1 w 129"/>
                    <a:gd name="T89" fmla="*/ 1 h 2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9"/>
                    <a:gd name="T136" fmla="*/ 0 h 216"/>
                    <a:gd name="T137" fmla="*/ 129 w 129"/>
                    <a:gd name="T138" fmla="*/ 216 h 2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9" h="216">
                      <a:moveTo>
                        <a:pt x="53" y="208"/>
                      </a:moveTo>
                      <a:lnTo>
                        <a:pt x="47" y="199"/>
                      </a:lnTo>
                      <a:lnTo>
                        <a:pt x="47" y="192"/>
                      </a:lnTo>
                      <a:lnTo>
                        <a:pt x="48" y="185"/>
                      </a:lnTo>
                      <a:lnTo>
                        <a:pt x="50" y="177"/>
                      </a:lnTo>
                      <a:lnTo>
                        <a:pt x="56" y="173"/>
                      </a:lnTo>
                      <a:lnTo>
                        <a:pt x="62" y="170"/>
                      </a:lnTo>
                      <a:lnTo>
                        <a:pt x="69" y="169"/>
                      </a:lnTo>
                      <a:lnTo>
                        <a:pt x="77" y="169"/>
                      </a:lnTo>
                      <a:lnTo>
                        <a:pt x="82" y="174"/>
                      </a:lnTo>
                      <a:lnTo>
                        <a:pt x="85" y="177"/>
                      </a:lnTo>
                      <a:lnTo>
                        <a:pt x="86" y="181"/>
                      </a:lnTo>
                      <a:lnTo>
                        <a:pt x="85" y="185"/>
                      </a:lnTo>
                      <a:lnTo>
                        <a:pt x="82" y="190"/>
                      </a:lnTo>
                      <a:lnTo>
                        <a:pt x="76" y="192"/>
                      </a:lnTo>
                      <a:lnTo>
                        <a:pt x="71" y="193"/>
                      </a:lnTo>
                      <a:lnTo>
                        <a:pt x="67" y="192"/>
                      </a:lnTo>
                      <a:lnTo>
                        <a:pt x="62" y="180"/>
                      </a:lnTo>
                      <a:lnTo>
                        <a:pt x="59" y="183"/>
                      </a:lnTo>
                      <a:lnTo>
                        <a:pt x="56" y="187"/>
                      </a:lnTo>
                      <a:lnTo>
                        <a:pt x="55" y="191"/>
                      </a:lnTo>
                      <a:lnTo>
                        <a:pt x="55" y="196"/>
                      </a:lnTo>
                      <a:lnTo>
                        <a:pt x="57" y="201"/>
                      </a:lnTo>
                      <a:lnTo>
                        <a:pt x="63" y="205"/>
                      </a:lnTo>
                      <a:lnTo>
                        <a:pt x="69" y="206"/>
                      </a:lnTo>
                      <a:lnTo>
                        <a:pt x="76" y="207"/>
                      </a:lnTo>
                      <a:lnTo>
                        <a:pt x="86" y="205"/>
                      </a:lnTo>
                      <a:lnTo>
                        <a:pt x="94" y="198"/>
                      </a:lnTo>
                      <a:lnTo>
                        <a:pt x="99" y="190"/>
                      </a:lnTo>
                      <a:lnTo>
                        <a:pt x="103" y="182"/>
                      </a:lnTo>
                      <a:lnTo>
                        <a:pt x="107" y="173"/>
                      </a:lnTo>
                      <a:lnTo>
                        <a:pt x="105" y="162"/>
                      </a:lnTo>
                      <a:lnTo>
                        <a:pt x="101" y="153"/>
                      </a:lnTo>
                      <a:lnTo>
                        <a:pt x="95" y="145"/>
                      </a:lnTo>
                      <a:lnTo>
                        <a:pt x="83" y="138"/>
                      </a:lnTo>
                      <a:lnTo>
                        <a:pt x="69" y="135"/>
                      </a:lnTo>
                      <a:lnTo>
                        <a:pt x="54" y="132"/>
                      </a:lnTo>
                      <a:lnTo>
                        <a:pt x="41" y="130"/>
                      </a:lnTo>
                      <a:lnTo>
                        <a:pt x="27" y="127"/>
                      </a:lnTo>
                      <a:lnTo>
                        <a:pt x="16" y="121"/>
                      </a:lnTo>
                      <a:lnTo>
                        <a:pt x="7" y="111"/>
                      </a:lnTo>
                      <a:lnTo>
                        <a:pt x="0" y="96"/>
                      </a:lnTo>
                      <a:lnTo>
                        <a:pt x="0" y="87"/>
                      </a:lnTo>
                      <a:lnTo>
                        <a:pt x="3" y="81"/>
                      </a:lnTo>
                      <a:lnTo>
                        <a:pt x="7" y="74"/>
                      </a:lnTo>
                      <a:lnTo>
                        <a:pt x="11" y="67"/>
                      </a:lnTo>
                      <a:lnTo>
                        <a:pt x="21" y="64"/>
                      </a:lnTo>
                      <a:lnTo>
                        <a:pt x="29" y="66"/>
                      </a:lnTo>
                      <a:lnTo>
                        <a:pt x="37" y="67"/>
                      </a:lnTo>
                      <a:lnTo>
                        <a:pt x="44" y="61"/>
                      </a:lnTo>
                      <a:lnTo>
                        <a:pt x="45" y="56"/>
                      </a:lnTo>
                      <a:lnTo>
                        <a:pt x="44" y="52"/>
                      </a:lnTo>
                      <a:lnTo>
                        <a:pt x="42" y="46"/>
                      </a:lnTo>
                      <a:lnTo>
                        <a:pt x="40" y="43"/>
                      </a:lnTo>
                      <a:lnTo>
                        <a:pt x="31" y="41"/>
                      </a:lnTo>
                      <a:lnTo>
                        <a:pt x="21" y="40"/>
                      </a:lnTo>
                      <a:lnTo>
                        <a:pt x="12" y="37"/>
                      </a:lnTo>
                      <a:lnTo>
                        <a:pt x="9" y="25"/>
                      </a:lnTo>
                      <a:lnTo>
                        <a:pt x="9" y="18"/>
                      </a:lnTo>
                      <a:lnTo>
                        <a:pt x="12" y="11"/>
                      </a:lnTo>
                      <a:lnTo>
                        <a:pt x="19" y="6"/>
                      </a:lnTo>
                      <a:lnTo>
                        <a:pt x="26" y="2"/>
                      </a:lnTo>
                      <a:lnTo>
                        <a:pt x="40" y="0"/>
                      </a:lnTo>
                      <a:lnTo>
                        <a:pt x="52" y="0"/>
                      </a:lnTo>
                      <a:lnTo>
                        <a:pt x="62" y="2"/>
                      </a:lnTo>
                      <a:lnTo>
                        <a:pt x="71" y="7"/>
                      </a:lnTo>
                      <a:lnTo>
                        <a:pt x="79" y="13"/>
                      </a:lnTo>
                      <a:lnTo>
                        <a:pt x="87" y="21"/>
                      </a:lnTo>
                      <a:lnTo>
                        <a:pt x="95" y="30"/>
                      </a:lnTo>
                      <a:lnTo>
                        <a:pt x="103" y="40"/>
                      </a:lnTo>
                      <a:lnTo>
                        <a:pt x="110" y="53"/>
                      </a:lnTo>
                      <a:lnTo>
                        <a:pt x="117" y="69"/>
                      </a:lnTo>
                      <a:lnTo>
                        <a:pt x="123" y="86"/>
                      </a:lnTo>
                      <a:lnTo>
                        <a:pt x="126" y="106"/>
                      </a:lnTo>
                      <a:lnTo>
                        <a:pt x="129" y="124"/>
                      </a:lnTo>
                      <a:lnTo>
                        <a:pt x="129" y="144"/>
                      </a:lnTo>
                      <a:lnTo>
                        <a:pt x="126" y="162"/>
                      </a:lnTo>
                      <a:lnTo>
                        <a:pt x="121" y="178"/>
                      </a:lnTo>
                      <a:lnTo>
                        <a:pt x="117" y="187"/>
                      </a:lnTo>
                      <a:lnTo>
                        <a:pt x="112" y="197"/>
                      </a:lnTo>
                      <a:lnTo>
                        <a:pt x="105" y="206"/>
                      </a:lnTo>
                      <a:lnTo>
                        <a:pt x="94" y="213"/>
                      </a:lnTo>
                      <a:lnTo>
                        <a:pt x="88" y="215"/>
                      </a:lnTo>
                      <a:lnTo>
                        <a:pt x="84" y="216"/>
                      </a:lnTo>
                      <a:lnTo>
                        <a:pt x="78" y="216"/>
                      </a:lnTo>
                      <a:lnTo>
                        <a:pt x="72" y="216"/>
                      </a:lnTo>
                      <a:lnTo>
                        <a:pt x="67" y="215"/>
                      </a:lnTo>
                      <a:lnTo>
                        <a:pt x="62" y="214"/>
                      </a:lnTo>
                      <a:lnTo>
                        <a:pt x="57" y="212"/>
                      </a:lnTo>
                      <a:lnTo>
                        <a:pt x="53" y="208"/>
                      </a:lnTo>
                      <a:close/>
                    </a:path>
                  </a:pathLst>
                </a:custGeom>
                <a:solidFill>
                  <a:srgbClr val="33CC33"/>
                </a:solidFill>
                <a:ln w="9525">
                  <a:solidFill>
                    <a:srgbClr val="008000"/>
                  </a:solidFill>
                  <a:round/>
                  <a:headEnd/>
                  <a:tailEnd/>
                </a:ln>
              </p:spPr>
              <p:txBody>
                <a:bodyPr/>
                <a:lstStyle/>
                <a:p>
                  <a:endParaRPr lang="zh-CN" altLang="en-US"/>
                </a:p>
              </p:txBody>
            </p:sp>
            <p:sp>
              <p:nvSpPr>
                <p:cNvPr id="30798" name="未知">
                  <a:extLst>
                    <a:ext uri="{FF2B5EF4-FFF2-40B4-BE49-F238E27FC236}">
                      <a16:creationId xmlns:a16="http://schemas.microsoft.com/office/drawing/2014/main" id="{E68378CF-08C2-46D2-ABE7-8BA838B5AE92}"/>
                    </a:ext>
                  </a:extLst>
                </p:cNvPr>
                <p:cNvSpPr>
                  <a:spLocks/>
                </p:cNvSpPr>
                <p:nvPr/>
              </p:nvSpPr>
              <p:spPr bwMode="auto">
                <a:xfrm>
                  <a:off x="610" y="156"/>
                  <a:ext cx="29" cy="36"/>
                </a:xfrm>
                <a:custGeom>
                  <a:avLst/>
                  <a:gdLst>
                    <a:gd name="T0" fmla="*/ 1 w 58"/>
                    <a:gd name="T1" fmla="*/ 0 h 73"/>
                    <a:gd name="T2" fmla="*/ 0 w 58"/>
                    <a:gd name="T3" fmla="*/ 0 h 73"/>
                    <a:gd name="T4" fmla="*/ 1 w 58"/>
                    <a:gd name="T5" fmla="*/ 0 h 73"/>
                    <a:gd name="T6" fmla="*/ 1 w 58"/>
                    <a:gd name="T7" fmla="*/ 0 h 73"/>
                    <a:gd name="T8" fmla="*/ 1 w 58"/>
                    <a:gd name="T9" fmla="*/ 0 h 73"/>
                    <a:gd name="T10" fmla="*/ 1 w 58"/>
                    <a:gd name="T11" fmla="*/ 0 h 73"/>
                    <a:gd name="T12" fmla="*/ 1 w 58"/>
                    <a:gd name="T13" fmla="*/ 0 h 73"/>
                    <a:gd name="T14" fmla="*/ 1 w 58"/>
                    <a:gd name="T15" fmla="*/ 0 h 73"/>
                    <a:gd name="T16" fmla="*/ 1 w 58"/>
                    <a:gd name="T17" fmla="*/ 0 h 73"/>
                    <a:gd name="T18" fmla="*/ 1 w 58"/>
                    <a:gd name="T19" fmla="*/ 0 h 73"/>
                    <a:gd name="T20" fmla="*/ 1 w 58"/>
                    <a:gd name="T21" fmla="*/ 0 h 73"/>
                    <a:gd name="T22" fmla="*/ 1 w 58"/>
                    <a:gd name="T23" fmla="*/ 0 h 73"/>
                    <a:gd name="T24" fmla="*/ 1 w 58"/>
                    <a:gd name="T25" fmla="*/ 0 h 73"/>
                    <a:gd name="T26" fmla="*/ 1 w 58"/>
                    <a:gd name="T27" fmla="*/ 0 h 73"/>
                    <a:gd name="T28" fmla="*/ 1 w 58"/>
                    <a:gd name="T29" fmla="*/ 0 h 73"/>
                    <a:gd name="T30" fmla="*/ 1 w 58"/>
                    <a:gd name="T31" fmla="*/ 0 h 73"/>
                    <a:gd name="T32" fmla="*/ 1 w 58"/>
                    <a:gd name="T33" fmla="*/ 0 h 73"/>
                    <a:gd name="T34" fmla="*/ 1 w 58"/>
                    <a:gd name="T35" fmla="*/ 0 h 73"/>
                    <a:gd name="T36" fmla="*/ 1 w 58"/>
                    <a:gd name="T37" fmla="*/ 0 h 73"/>
                    <a:gd name="T38" fmla="*/ 1 w 58"/>
                    <a:gd name="T39" fmla="*/ 0 h 73"/>
                    <a:gd name="T40" fmla="*/ 1 w 58"/>
                    <a:gd name="T41" fmla="*/ 0 h 73"/>
                    <a:gd name="T42" fmla="*/ 1 w 58"/>
                    <a:gd name="T43" fmla="*/ 0 h 73"/>
                    <a:gd name="T44" fmla="*/ 1 w 58"/>
                    <a:gd name="T45" fmla="*/ 0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8"/>
                    <a:gd name="T70" fmla="*/ 0 h 73"/>
                    <a:gd name="T71" fmla="*/ 58 w 58"/>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8" h="73">
                      <a:moveTo>
                        <a:pt x="1" y="7"/>
                      </a:moveTo>
                      <a:lnTo>
                        <a:pt x="0" y="4"/>
                      </a:lnTo>
                      <a:lnTo>
                        <a:pt x="7" y="0"/>
                      </a:lnTo>
                      <a:lnTo>
                        <a:pt x="15" y="3"/>
                      </a:lnTo>
                      <a:lnTo>
                        <a:pt x="22" y="8"/>
                      </a:lnTo>
                      <a:lnTo>
                        <a:pt x="29" y="12"/>
                      </a:lnTo>
                      <a:lnTo>
                        <a:pt x="34" y="20"/>
                      </a:lnTo>
                      <a:lnTo>
                        <a:pt x="41" y="29"/>
                      </a:lnTo>
                      <a:lnTo>
                        <a:pt x="47" y="41"/>
                      </a:lnTo>
                      <a:lnTo>
                        <a:pt x="53" y="53"/>
                      </a:lnTo>
                      <a:lnTo>
                        <a:pt x="54" y="57"/>
                      </a:lnTo>
                      <a:lnTo>
                        <a:pt x="55" y="61"/>
                      </a:lnTo>
                      <a:lnTo>
                        <a:pt x="56" y="66"/>
                      </a:lnTo>
                      <a:lnTo>
                        <a:pt x="58" y="70"/>
                      </a:lnTo>
                      <a:lnTo>
                        <a:pt x="58" y="73"/>
                      </a:lnTo>
                      <a:lnTo>
                        <a:pt x="53" y="63"/>
                      </a:lnTo>
                      <a:lnTo>
                        <a:pt x="47" y="52"/>
                      </a:lnTo>
                      <a:lnTo>
                        <a:pt x="41" y="42"/>
                      </a:lnTo>
                      <a:lnTo>
                        <a:pt x="34" y="33"/>
                      </a:lnTo>
                      <a:lnTo>
                        <a:pt x="28" y="23"/>
                      </a:lnTo>
                      <a:lnTo>
                        <a:pt x="19" y="15"/>
                      </a:lnTo>
                      <a:lnTo>
                        <a:pt x="10" y="11"/>
                      </a:lnTo>
                      <a:lnTo>
                        <a:pt x="1" y="7"/>
                      </a:lnTo>
                      <a:close/>
                    </a:path>
                  </a:pathLst>
                </a:custGeom>
                <a:solidFill>
                  <a:srgbClr val="33CC33"/>
                </a:solidFill>
                <a:ln w="9525">
                  <a:solidFill>
                    <a:srgbClr val="008000"/>
                  </a:solidFill>
                  <a:round/>
                  <a:headEnd/>
                  <a:tailEnd/>
                </a:ln>
              </p:spPr>
              <p:txBody>
                <a:bodyPr/>
                <a:lstStyle/>
                <a:p>
                  <a:endParaRPr lang="zh-CN" altLang="en-US"/>
                </a:p>
              </p:txBody>
            </p:sp>
            <p:sp>
              <p:nvSpPr>
                <p:cNvPr id="30799" name="未知">
                  <a:extLst>
                    <a:ext uri="{FF2B5EF4-FFF2-40B4-BE49-F238E27FC236}">
                      <a16:creationId xmlns:a16="http://schemas.microsoft.com/office/drawing/2014/main" id="{2A82CC44-9406-43B5-8963-956B060F92F3}"/>
                    </a:ext>
                  </a:extLst>
                </p:cNvPr>
                <p:cNvSpPr>
                  <a:spLocks/>
                </p:cNvSpPr>
                <p:nvPr/>
              </p:nvSpPr>
              <p:spPr bwMode="auto">
                <a:xfrm>
                  <a:off x="517" y="213"/>
                  <a:ext cx="6" cy="5"/>
                </a:xfrm>
                <a:custGeom>
                  <a:avLst/>
                  <a:gdLst>
                    <a:gd name="T0" fmla="*/ 0 w 14"/>
                    <a:gd name="T1" fmla="*/ 0 h 11"/>
                    <a:gd name="T2" fmla="*/ 0 w 14"/>
                    <a:gd name="T3" fmla="*/ 0 h 11"/>
                    <a:gd name="T4" fmla="*/ 0 w 14"/>
                    <a:gd name="T5" fmla="*/ 0 h 11"/>
                    <a:gd name="T6" fmla="*/ 0 w 14"/>
                    <a:gd name="T7" fmla="*/ 0 h 11"/>
                    <a:gd name="T8" fmla="*/ 0 w 14"/>
                    <a:gd name="T9" fmla="*/ 0 h 11"/>
                    <a:gd name="T10" fmla="*/ 0 w 14"/>
                    <a:gd name="T11" fmla="*/ 0 h 11"/>
                    <a:gd name="T12" fmla="*/ 0 w 14"/>
                    <a:gd name="T13" fmla="*/ 0 h 11"/>
                    <a:gd name="T14" fmla="*/ 0 w 14"/>
                    <a:gd name="T15" fmla="*/ 0 h 11"/>
                    <a:gd name="T16" fmla="*/ 0 w 14"/>
                    <a:gd name="T17" fmla="*/ 0 h 11"/>
                    <a:gd name="T18" fmla="*/ 0 w 14"/>
                    <a:gd name="T19" fmla="*/ 0 h 11"/>
                    <a:gd name="T20" fmla="*/ 0 w 14"/>
                    <a:gd name="T21" fmla="*/ 0 h 11"/>
                    <a:gd name="T22" fmla="*/ 0 w 14"/>
                    <a:gd name="T23" fmla="*/ 0 h 11"/>
                    <a:gd name="T24" fmla="*/ 0 w 14"/>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1"/>
                    <a:gd name="T41" fmla="*/ 14 w 14"/>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1">
                      <a:moveTo>
                        <a:pt x="0" y="11"/>
                      </a:moveTo>
                      <a:lnTo>
                        <a:pt x="1" y="7"/>
                      </a:lnTo>
                      <a:lnTo>
                        <a:pt x="5" y="5"/>
                      </a:lnTo>
                      <a:lnTo>
                        <a:pt x="9" y="4"/>
                      </a:lnTo>
                      <a:lnTo>
                        <a:pt x="12" y="0"/>
                      </a:lnTo>
                      <a:lnTo>
                        <a:pt x="14" y="4"/>
                      </a:lnTo>
                      <a:lnTo>
                        <a:pt x="12" y="7"/>
                      </a:lnTo>
                      <a:lnTo>
                        <a:pt x="8" y="10"/>
                      </a:lnTo>
                      <a:lnTo>
                        <a:pt x="4" y="11"/>
                      </a:lnTo>
                      <a:lnTo>
                        <a:pt x="2" y="11"/>
                      </a:lnTo>
                      <a:lnTo>
                        <a:pt x="1" y="11"/>
                      </a:lnTo>
                      <a:lnTo>
                        <a:pt x="0" y="11"/>
                      </a:lnTo>
                      <a:close/>
                    </a:path>
                  </a:pathLst>
                </a:custGeom>
                <a:solidFill>
                  <a:srgbClr val="33CC33"/>
                </a:solidFill>
                <a:ln w="9525">
                  <a:solidFill>
                    <a:srgbClr val="008000"/>
                  </a:solidFill>
                  <a:round/>
                  <a:headEnd/>
                  <a:tailEnd/>
                </a:ln>
              </p:spPr>
              <p:txBody>
                <a:bodyPr/>
                <a:lstStyle/>
                <a:p>
                  <a:endParaRPr lang="zh-CN" altLang="en-US"/>
                </a:p>
              </p:txBody>
            </p:sp>
            <p:sp>
              <p:nvSpPr>
                <p:cNvPr id="30800" name="未知">
                  <a:extLst>
                    <a:ext uri="{FF2B5EF4-FFF2-40B4-BE49-F238E27FC236}">
                      <a16:creationId xmlns:a16="http://schemas.microsoft.com/office/drawing/2014/main" id="{874F149B-1F84-4AB2-B21D-1067448D254E}"/>
                    </a:ext>
                  </a:extLst>
                </p:cNvPr>
                <p:cNvSpPr>
                  <a:spLocks/>
                </p:cNvSpPr>
                <p:nvPr/>
              </p:nvSpPr>
              <p:spPr bwMode="auto">
                <a:xfrm>
                  <a:off x="426" y="138"/>
                  <a:ext cx="94" cy="77"/>
                </a:xfrm>
                <a:custGeom>
                  <a:avLst/>
                  <a:gdLst>
                    <a:gd name="T0" fmla="*/ 1 w 188"/>
                    <a:gd name="T1" fmla="*/ 1 h 154"/>
                    <a:gd name="T2" fmla="*/ 1 w 188"/>
                    <a:gd name="T3" fmla="*/ 1 h 154"/>
                    <a:gd name="T4" fmla="*/ 1 w 188"/>
                    <a:gd name="T5" fmla="*/ 1 h 154"/>
                    <a:gd name="T6" fmla="*/ 1 w 188"/>
                    <a:gd name="T7" fmla="*/ 1 h 154"/>
                    <a:gd name="T8" fmla="*/ 1 w 188"/>
                    <a:gd name="T9" fmla="*/ 1 h 154"/>
                    <a:gd name="T10" fmla="*/ 1 w 188"/>
                    <a:gd name="T11" fmla="*/ 1 h 154"/>
                    <a:gd name="T12" fmla="*/ 1 w 188"/>
                    <a:gd name="T13" fmla="*/ 1 h 154"/>
                    <a:gd name="T14" fmla="*/ 1 w 188"/>
                    <a:gd name="T15" fmla="*/ 1 h 154"/>
                    <a:gd name="T16" fmla="*/ 1 w 188"/>
                    <a:gd name="T17" fmla="*/ 1 h 154"/>
                    <a:gd name="T18" fmla="*/ 1 w 188"/>
                    <a:gd name="T19" fmla="*/ 1 h 154"/>
                    <a:gd name="T20" fmla="*/ 1 w 188"/>
                    <a:gd name="T21" fmla="*/ 1 h 154"/>
                    <a:gd name="T22" fmla="*/ 1 w 188"/>
                    <a:gd name="T23" fmla="*/ 1 h 154"/>
                    <a:gd name="T24" fmla="*/ 1 w 188"/>
                    <a:gd name="T25" fmla="*/ 1 h 154"/>
                    <a:gd name="T26" fmla="*/ 1 w 188"/>
                    <a:gd name="T27" fmla="*/ 1 h 154"/>
                    <a:gd name="T28" fmla="*/ 1 w 188"/>
                    <a:gd name="T29" fmla="*/ 1 h 154"/>
                    <a:gd name="T30" fmla="*/ 1 w 188"/>
                    <a:gd name="T31" fmla="*/ 1 h 154"/>
                    <a:gd name="T32" fmla="*/ 1 w 188"/>
                    <a:gd name="T33" fmla="*/ 1 h 154"/>
                    <a:gd name="T34" fmla="*/ 1 w 188"/>
                    <a:gd name="T35" fmla="*/ 1 h 154"/>
                    <a:gd name="T36" fmla="*/ 1 w 188"/>
                    <a:gd name="T37" fmla="*/ 1 h 154"/>
                    <a:gd name="T38" fmla="*/ 1 w 188"/>
                    <a:gd name="T39" fmla="*/ 1 h 154"/>
                    <a:gd name="T40" fmla="*/ 1 w 188"/>
                    <a:gd name="T41" fmla="*/ 1 h 154"/>
                    <a:gd name="T42" fmla="*/ 1 w 188"/>
                    <a:gd name="T43" fmla="*/ 1 h 154"/>
                    <a:gd name="T44" fmla="*/ 1 w 188"/>
                    <a:gd name="T45" fmla="*/ 1 h 154"/>
                    <a:gd name="T46" fmla="*/ 1 w 188"/>
                    <a:gd name="T47" fmla="*/ 1 h 154"/>
                    <a:gd name="T48" fmla="*/ 1 w 188"/>
                    <a:gd name="T49" fmla="*/ 1 h 154"/>
                    <a:gd name="T50" fmla="*/ 1 w 188"/>
                    <a:gd name="T51" fmla="*/ 1 h 154"/>
                    <a:gd name="T52" fmla="*/ 1 w 188"/>
                    <a:gd name="T53" fmla="*/ 1 h 154"/>
                    <a:gd name="T54" fmla="*/ 1 w 188"/>
                    <a:gd name="T55" fmla="*/ 1 h 154"/>
                    <a:gd name="T56" fmla="*/ 1 w 188"/>
                    <a:gd name="T57" fmla="*/ 1 h 154"/>
                    <a:gd name="T58" fmla="*/ 1 w 188"/>
                    <a:gd name="T59" fmla="*/ 1 h 154"/>
                    <a:gd name="T60" fmla="*/ 1 w 188"/>
                    <a:gd name="T61" fmla="*/ 1 h 154"/>
                    <a:gd name="T62" fmla="*/ 1 w 188"/>
                    <a:gd name="T63" fmla="*/ 1 h 154"/>
                    <a:gd name="T64" fmla="*/ 1 w 188"/>
                    <a:gd name="T65" fmla="*/ 1 h 154"/>
                    <a:gd name="T66" fmla="*/ 1 w 188"/>
                    <a:gd name="T67" fmla="*/ 1 h 154"/>
                    <a:gd name="T68" fmla="*/ 1 w 188"/>
                    <a:gd name="T69" fmla="*/ 1 h 154"/>
                    <a:gd name="T70" fmla="*/ 1 w 188"/>
                    <a:gd name="T71" fmla="*/ 1 h 154"/>
                    <a:gd name="T72" fmla="*/ 1 w 188"/>
                    <a:gd name="T73" fmla="*/ 1 h 154"/>
                    <a:gd name="T74" fmla="*/ 1 w 188"/>
                    <a:gd name="T75" fmla="*/ 1 h 154"/>
                    <a:gd name="T76" fmla="*/ 1 w 188"/>
                    <a:gd name="T77" fmla="*/ 1 h 154"/>
                    <a:gd name="T78" fmla="*/ 1 w 188"/>
                    <a:gd name="T79" fmla="*/ 1 h 154"/>
                    <a:gd name="T80" fmla="*/ 1 w 188"/>
                    <a:gd name="T81" fmla="*/ 1 h 154"/>
                    <a:gd name="T82" fmla="*/ 1 w 188"/>
                    <a:gd name="T83" fmla="*/ 1 h 154"/>
                    <a:gd name="T84" fmla="*/ 1 w 188"/>
                    <a:gd name="T85" fmla="*/ 1 h 154"/>
                    <a:gd name="T86" fmla="*/ 1 w 188"/>
                    <a:gd name="T87" fmla="*/ 1 h 154"/>
                    <a:gd name="T88" fmla="*/ 1 w 188"/>
                    <a:gd name="T89" fmla="*/ 1 h 154"/>
                    <a:gd name="T90" fmla="*/ 1 w 188"/>
                    <a:gd name="T91" fmla="*/ 1 h 1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8"/>
                    <a:gd name="T139" fmla="*/ 0 h 154"/>
                    <a:gd name="T140" fmla="*/ 188 w 188"/>
                    <a:gd name="T141" fmla="*/ 154 h 15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8" h="154">
                      <a:moveTo>
                        <a:pt x="28" y="141"/>
                      </a:moveTo>
                      <a:lnTo>
                        <a:pt x="19" y="134"/>
                      </a:lnTo>
                      <a:lnTo>
                        <a:pt x="12" y="128"/>
                      </a:lnTo>
                      <a:lnTo>
                        <a:pt x="7" y="122"/>
                      </a:lnTo>
                      <a:lnTo>
                        <a:pt x="6" y="120"/>
                      </a:lnTo>
                      <a:lnTo>
                        <a:pt x="1" y="110"/>
                      </a:lnTo>
                      <a:lnTo>
                        <a:pt x="0" y="99"/>
                      </a:lnTo>
                      <a:lnTo>
                        <a:pt x="3" y="88"/>
                      </a:lnTo>
                      <a:lnTo>
                        <a:pt x="7" y="80"/>
                      </a:lnTo>
                      <a:lnTo>
                        <a:pt x="13" y="72"/>
                      </a:lnTo>
                      <a:lnTo>
                        <a:pt x="21" y="69"/>
                      </a:lnTo>
                      <a:lnTo>
                        <a:pt x="29" y="68"/>
                      </a:lnTo>
                      <a:lnTo>
                        <a:pt x="35" y="70"/>
                      </a:lnTo>
                      <a:lnTo>
                        <a:pt x="39" y="75"/>
                      </a:lnTo>
                      <a:lnTo>
                        <a:pt x="42" y="80"/>
                      </a:lnTo>
                      <a:lnTo>
                        <a:pt x="43" y="85"/>
                      </a:lnTo>
                      <a:lnTo>
                        <a:pt x="43" y="87"/>
                      </a:lnTo>
                      <a:lnTo>
                        <a:pt x="38" y="91"/>
                      </a:lnTo>
                      <a:lnTo>
                        <a:pt x="33" y="92"/>
                      </a:lnTo>
                      <a:lnTo>
                        <a:pt x="28" y="91"/>
                      </a:lnTo>
                      <a:lnTo>
                        <a:pt x="23" y="88"/>
                      </a:lnTo>
                      <a:lnTo>
                        <a:pt x="20" y="82"/>
                      </a:lnTo>
                      <a:lnTo>
                        <a:pt x="13" y="84"/>
                      </a:lnTo>
                      <a:lnTo>
                        <a:pt x="9" y="90"/>
                      </a:lnTo>
                      <a:lnTo>
                        <a:pt x="8" y="98"/>
                      </a:lnTo>
                      <a:lnTo>
                        <a:pt x="9" y="105"/>
                      </a:lnTo>
                      <a:lnTo>
                        <a:pt x="12" y="111"/>
                      </a:lnTo>
                      <a:lnTo>
                        <a:pt x="15" y="116"/>
                      </a:lnTo>
                      <a:lnTo>
                        <a:pt x="16" y="121"/>
                      </a:lnTo>
                      <a:lnTo>
                        <a:pt x="18" y="122"/>
                      </a:lnTo>
                      <a:lnTo>
                        <a:pt x="24" y="126"/>
                      </a:lnTo>
                      <a:lnTo>
                        <a:pt x="33" y="130"/>
                      </a:lnTo>
                      <a:lnTo>
                        <a:pt x="42" y="133"/>
                      </a:lnTo>
                      <a:lnTo>
                        <a:pt x="51" y="133"/>
                      </a:lnTo>
                      <a:lnTo>
                        <a:pt x="58" y="131"/>
                      </a:lnTo>
                      <a:lnTo>
                        <a:pt x="66" y="130"/>
                      </a:lnTo>
                      <a:lnTo>
                        <a:pt x="74" y="128"/>
                      </a:lnTo>
                      <a:lnTo>
                        <a:pt x="80" y="122"/>
                      </a:lnTo>
                      <a:lnTo>
                        <a:pt x="86" y="105"/>
                      </a:lnTo>
                      <a:lnTo>
                        <a:pt x="83" y="87"/>
                      </a:lnTo>
                      <a:lnTo>
                        <a:pt x="75" y="70"/>
                      </a:lnTo>
                      <a:lnTo>
                        <a:pt x="67" y="50"/>
                      </a:lnTo>
                      <a:lnTo>
                        <a:pt x="67" y="48"/>
                      </a:lnTo>
                      <a:lnTo>
                        <a:pt x="65" y="43"/>
                      </a:lnTo>
                      <a:lnTo>
                        <a:pt x="65" y="38"/>
                      </a:lnTo>
                      <a:lnTo>
                        <a:pt x="66" y="30"/>
                      </a:lnTo>
                      <a:lnTo>
                        <a:pt x="66" y="22"/>
                      </a:lnTo>
                      <a:lnTo>
                        <a:pt x="69" y="17"/>
                      </a:lnTo>
                      <a:lnTo>
                        <a:pt x="73" y="14"/>
                      </a:lnTo>
                      <a:lnTo>
                        <a:pt x="76" y="10"/>
                      </a:lnTo>
                      <a:lnTo>
                        <a:pt x="81" y="7"/>
                      </a:lnTo>
                      <a:lnTo>
                        <a:pt x="86" y="4"/>
                      </a:lnTo>
                      <a:lnTo>
                        <a:pt x="91" y="2"/>
                      </a:lnTo>
                      <a:lnTo>
                        <a:pt x="97" y="1"/>
                      </a:lnTo>
                      <a:lnTo>
                        <a:pt x="103" y="0"/>
                      </a:lnTo>
                      <a:lnTo>
                        <a:pt x="107" y="3"/>
                      </a:lnTo>
                      <a:lnTo>
                        <a:pt x="113" y="5"/>
                      </a:lnTo>
                      <a:lnTo>
                        <a:pt x="118" y="8"/>
                      </a:lnTo>
                      <a:lnTo>
                        <a:pt x="122" y="11"/>
                      </a:lnTo>
                      <a:lnTo>
                        <a:pt x="120" y="10"/>
                      </a:lnTo>
                      <a:lnTo>
                        <a:pt x="125" y="17"/>
                      </a:lnTo>
                      <a:lnTo>
                        <a:pt x="128" y="25"/>
                      </a:lnTo>
                      <a:lnTo>
                        <a:pt x="129" y="35"/>
                      </a:lnTo>
                      <a:lnTo>
                        <a:pt x="129" y="43"/>
                      </a:lnTo>
                      <a:lnTo>
                        <a:pt x="126" y="49"/>
                      </a:lnTo>
                      <a:lnTo>
                        <a:pt x="125" y="55"/>
                      </a:lnTo>
                      <a:lnTo>
                        <a:pt x="125" y="61"/>
                      </a:lnTo>
                      <a:lnTo>
                        <a:pt x="126" y="67"/>
                      </a:lnTo>
                      <a:lnTo>
                        <a:pt x="129" y="71"/>
                      </a:lnTo>
                      <a:lnTo>
                        <a:pt x="134" y="72"/>
                      </a:lnTo>
                      <a:lnTo>
                        <a:pt x="140" y="72"/>
                      </a:lnTo>
                      <a:lnTo>
                        <a:pt x="145" y="72"/>
                      </a:lnTo>
                      <a:lnTo>
                        <a:pt x="152" y="64"/>
                      </a:lnTo>
                      <a:lnTo>
                        <a:pt x="152" y="54"/>
                      </a:lnTo>
                      <a:lnTo>
                        <a:pt x="155" y="45"/>
                      </a:lnTo>
                      <a:lnTo>
                        <a:pt x="165" y="41"/>
                      </a:lnTo>
                      <a:lnTo>
                        <a:pt x="171" y="43"/>
                      </a:lnTo>
                      <a:lnTo>
                        <a:pt x="177" y="47"/>
                      </a:lnTo>
                      <a:lnTo>
                        <a:pt x="181" y="52"/>
                      </a:lnTo>
                      <a:lnTo>
                        <a:pt x="186" y="55"/>
                      </a:lnTo>
                      <a:lnTo>
                        <a:pt x="188" y="71"/>
                      </a:lnTo>
                      <a:lnTo>
                        <a:pt x="186" y="88"/>
                      </a:lnTo>
                      <a:lnTo>
                        <a:pt x="179" y="106"/>
                      </a:lnTo>
                      <a:lnTo>
                        <a:pt x="170" y="121"/>
                      </a:lnTo>
                      <a:lnTo>
                        <a:pt x="153" y="132"/>
                      </a:lnTo>
                      <a:lnTo>
                        <a:pt x="136" y="141"/>
                      </a:lnTo>
                      <a:lnTo>
                        <a:pt x="118" y="148"/>
                      </a:lnTo>
                      <a:lnTo>
                        <a:pt x="99" y="153"/>
                      </a:lnTo>
                      <a:lnTo>
                        <a:pt x="80" y="154"/>
                      </a:lnTo>
                      <a:lnTo>
                        <a:pt x="61" y="153"/>
                      </a:lnTo>
                      <a:lnTo>
                        <a:pt x="44" y="148"/>
                      </a:lnTo>
                      <a:lnTo>
                        <a:pt x="28" y="141"/>
                      </a:lnTo>
                      <a:close/>
                    </a:path>
                  </a:pathLst>
                </a:custGeom>
                <a:solidFill>
                  <a:srgbClr val="33CC33"/>
                </a:solidFill>
                <a:ln w="9525">
                  <a:solidFill>
                    <a:srgbClr val="008000"/>
                  </a:solidFill>
                  <a:round/>
                  <a:headEnd/>
                  <a:tailEnd/>
                </a:ln>
              </p:spPr>
              <p:txBody>
                <a:bodyPr/>
                <a:lstStyle/>
                <a:p>
                  <a:endParaRPr lang="zh-CN" altLang="en-US"/>
                </a:p>
              </p:txBody>
            </p:sp>
            <p:sp>
              <p:nvSpPr>
                <p:cNvPr id="30801" name="未知">
                  <a:extLst>
                    <a:ext uri="{FF2B5EF4-FFF2-40B4-BE49-F238E27FC236}">
                      <a16:creationId xmlns:a16="http://schemas.microsoft.com/office/drawing/2014/main" id="{46ECE3EB-967B-4ED9-B857-C733B103682F}"/>
                    </a:ext>
                  </a:extLst>
                </p:cNvPr>
                <p:cNvSpPr>
                  <a:spLocks/>
                </p:cNvSpPr>
                <p:nvPr/>
              </p:nvSpPr>
              <p:spPr bwMode="auto">
                <a:xfrm>
                  <a:off x="466" y="178"/>
                  <a:ext cx="30" cy="30"/>
                </a:xfrm>
                <a:custGeom>
                  <a:avLst/>
                  <a:gdLst>
                    <a:gd name="T0" fmla="*/ 0 w 59"/>
                    <a:gd name="T1" fmla="*/ 1 h 60"/>
                    <a:gd name="T2" fmla="*/ 1 w 59"/>
                    <a:gd name="T3" fmla="*/ 1 h 60"/>
                    <a:gd name="T4" fmla="*/ 1 w 59"/>
                    <a:gd name="T5" fmla="*/ 1 h 60"/>
                    <a:gd name="T6" fmla="*/ 1 w 59"/>
                    <a:gd name="T7" fmla="*/ 1 h 60"/>
                    <a:gd name="T8" fmla="*/ 1 w 59"/>
                    <a:gd name="T9" fmla="*/ 1 h 60"/>
                    <a:gd name="T10" fmla="*/ 1 w 59"/>
                    <a:gd name="T11" fmla="*/ 1 h 60"/>
                    <a:gd name="T12" fmla="*/ 1 w 59"/>
                    <a:gd name="T13" fmla="*/ 1 h 60"/>
                    <a:gd name="T14" fmla="*/ 1 w 59"/>
                    <a:gd name="T15" fmla="*/ 1 h 60"/>
                    <a:gd name="T16" fmla="*/ 1 w 59"/>
                    <a:gd name="T17" fmla="*/ 0 h 60"/>
                    <a:gd name="T18" fmla="*/ 1 w 59"/>
                    <a:gd name="T19" fmla="*/ 1 h 60"/>
                    <a:gd name="T20" fmla="*/ 1 w 59"/>
                    <a:gd name="T21" fmla="*/ 1 h 60"/>
                    <a:gd name="T22" fmla="*/ 1 w 59"/>
                    <a:gd name="T23" fmla="*/ 1 h 60"/>
                    <a:gd name="T24" fmla="*/ 1 w 59"/>
                    <a:gd name="T25" fmla="*/ 1 h 60"/>
                    <a:gd name="T26" fmla="*/ 1 w 59"/>
                    <a:gd name="T27" fmla="*/ 1 h 60"/>
                    <a:gd name="T28" fmla="*/ 1 w 59"/>
                    <a:gd name="T29" fmla="*/ 1 h 60"/>
                    <a:gd name="T30" fmla="*/ 1 w 59"/>
                    <a:gd name="T31" fmla="*/ 1 h 60"/>
                    <a:gd name="T32" fmla="*/ 1 w 59"/>
                    <a:gd name="T33" fmla="*/ 1 h 60"/>
                    <a:gd name="T34" fmla="*/ 1 w 59"/>
                    <a:gd name="T35" fmla="*/ 1 h 60"/>
                    <a:gd name="T36" fmla="*/ 0 w 59"/>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60"/>
                    <a:gd name="T59" fmla="*/ 59 w 59"/>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60">
                      <a:moveTo>
                        <a:pt x="0" y="60"/>
                      </a:moveTo>
                      <a:lnTo>
                        <a:pt x="9" y="56"/>
                      </a:lnTo>
                      <a:lnTo>
                        <a:pt x="18" y="49"/>
                      </a:lnTo>
                      <a:lnTo>
                        <a:pt x="25" y="42"/>
                      </a:lnTo>
                      <a:lnTo>
                        <a:pt x="32" y="35"/>
                      </a:lnTo>
                      <a:lnTo>
                        <a:pt x="38" y="27"/>
                      </a:lnTo>
                      <a:lnTo>
                        <a:pt x="43" y="18"/>
                      </a:lnTo>
                      <a:lnTo>
                        <a:pt x="47" y="10"/>
                      </a:lnTo>
                      <a:lnTo>
                        <a:pt x="49" y="0"/>
                      </a:lnTo>
                      <a:lnTo>
                        <a:pt x="58" y="2"/>
                      </a:lnTo>
                      <a:lnTo>
                        <a:pt x="59" y="8"/>
                      </a:lnTo>
                      <a:lnTo>
                        <a:pt x="58" y="15"/>
                      </a:lnTo>
                      <a:lnTo>
                        <a:pt x="54" y="21"/>
                      </a:lnTo>
                      <a:lnTo>
                        <a:pt x="49" y="28"/>
                      </a:lnTo>
                      <a:lnTo>
                        <a:pt x="44" y="34"/>
                      </a:lnTo>
                      <a:lnTo>
                        <a:pt x="38" y="40"/>
                      </a:lnTo>
                      <a:lnTo>
                        <a:pt x="31" y="45"/>
                      </a:lnTo>
                      <a:lnTo>
                        <a:pt x="25" y="50"/>
                      </a:lnTo>
                      <a:lnTo>
                        <a:pt x="0" y="60"/>
                      </a:lnTo>
                      <a:close/>
                    </a:path>
                  </a:pathLst>
                </a:custGeom>
                <a:solidFill>
                  <a:srgbClr val="33CC33"/>
                </a:solidFill>
                <a:ln w="9525">
                  <a:solidFill>
                    <a:srgbClr val="008000"/>
                  </a:solidFill>
                  <a:round/>
                  <a:headEnd/>
                  <a:tailEnd/>
                </a:ln>
              </p:spPr>
              <p:txBody>
                <a:bodyPr/>
                <a:lstStyle/>
                <a:p>
                  <a:endParaRPr lang="zh-CN" altLang="en-US"/>
                </a:p>
              </p:txBody>
            </p:sp>
            <p:sp>
              <p:nvSpPr>
                <p:cNvPr id="30802" name="未知">
                  <a:extLst>
                    <a:ext uri="{FF2B5EF4-FFF2-40B4-BE49-F238E27FC236}">
                      <a16:creationId xmlns:a16="http://schemas.microsoft.com/office/drawing/2014/main" id="{9A7176A2-DF85-4724-AC12-8C1EFA4F0375}"/>
                    </a:ext>
                  </a:extLst>
                </p:cNvPr>
                <p:cNvSpPr>
                  <a:spLocks/>
                </p:cNvSpPr>
                <p:nvPr/>
              </p:nvSpPr>
              <p:spPr bwMode="auto">
                <a:xfrm>
                  <a:off x="499" y="0"/>
                  <a:ext cx="77" cy="94"/>
                </a:xfrm>
                <a:custGeom>
                  <a:avLst/>
                  <a:gdLst>
                    <a:gd name="T0" fmla="*/ 0 w 156"/>
                    <a:gd name="T1" fmla="*/ 1 h 187"/>
                    <a:gd name="T2" fmla="*/ 0 w 156"/>
                    <a:gd name="T3" fmla="*/ 1 h 187"/>
                    <a:gd name="T4" fmla="*/ 0 w 156"/>
                    <a:gd name="T5" fmla="*/ 1 h 187"/>
                    <a:gd name="T6" fmla="*/ 0 w 156"/>
                    <a:gd name="T7" fmla="*/ 1 h 187"/>
                    <a:gd name="T8" fmla="*/ 0 w 156"/>
                    <a:gd name="T9" fmla="*/ 1 h 187"/>
                    <a:gd name="T10" fmla="*/ 0 w 156"/>
                    <a:gd name="T11" fmla="*/ 1 h 187"/>
                    <a:gd name="T12" fmla="*/ 0 w 156"/>
                    <a:gd name="T13" fmla="*/ 1 h 187"/>
                    <a:gd name="T14" fmla="*/ 0 w 156"/>
                    <a:gd name="T15" fmla="*/ 1 h 187"/>
                    <a:gd name="T16" fmla="*/ 0 w 156"/>
                    <a:gd name="T17" fmla="*/ 1 h 187"/>
                    <a:gd name="T18" fmla="*/ 0 w 156"/>
                    <a:gd name="T19" fmla="*/ 1 h 187"/>
                    <a:gd name="T20" fmla="*/ 0 w 156"/>
                    <a:gd name="T21" fmla="*/ 1 h 187"/>
                    <a:gd name="T22" fmla="*/ 0 w 156"/>
                    <a:gd name="T23" fmla="*/ 1 h 187"/>
                    <a:gd name="T24" fmla="*/ 0 w 156"/>
                    <a:gd name="T25" fmla="*/ 1 h 187"/>
                    <a:gd name="T26" fmla="*/ 0 w 156"/>
                    <a:gd name="T27" fmla="*/ 1 h 187"/>
                    <a:gd name="T28" fmla="*/ 0 w 156"/>
                    <a:gd name="T29" fmla="*/ 1 h 187"/>
                    <a:gd name="T30" fmla="*/ 0 w 156"/>
                    <a:gd name="T31" fmla="*/ 1 h 187"/>
                    <a:gd name="T32" fmla="*/ 0 w 156"/>
                    <a:gd name="T33" fmla="*/ 1 h 187"/>
                    <a:gd name="T34" fmla="*/ 0 w 156"/>
                    <a:gd name="T35" fmla="*/ 0 h 187"/>
                    <a:gd name="T36" fmla="*/ 0 w 156"/>
                    <a:gd name="T37" fmla="*/ 1 h 187"/>
                    <a:gd name="T38" fmla="*/ 0 w 156"/>
                    <a:gd name="T39" fmla="*/ 1 h 187"/>
                    <a:gd name="T40" fmla="*/ 0 w 156"/>
                    <a:gd name="T41" fmla="*/ 1 h 187"/>
                    <a:gd name="T42" fmla="*/ 0 w 156"/>
                    <a:gd name="T43" fmla="*/ 1 h 187"/>
                    <a:gd name="T44" fmla="*/ 0 w 156"/>
                    <a:gd name="T45" fmla="*/ 1 h 187"/>
                    <a:gd name="T46" fmla="*/ 0 w 156"/>
                    <a:gd name="T47" fmla="*/ 1 h 187"/>
                    <a:gd name="T48" fmla="*/ 0 w 156"/>
                    <a:gd name="T49" fmla="*/ 1 h 187"/>
                    <a:gd name="T50" fmla="*/ 0 w 156"/>
                    <a:gd name="T51" fmla="*/ 1 h 187"/>
                    <a:gd name="T52" fmla="*/ 0 w 156"/>
                    <a:gd name="T53" fmla="*/ 1 h 187"/>
                    <a:gd name="T54" fmla="*/ 0 w 156"/>
                    <a:gd name="T55" fmla="*/ 1 h 187"/>
                    <a:gd name="T56" fmla="*/ 0 w 156"/>
                    <a:gd name="T57" fmla="*/ 1 h 187"/>
                    <a:gd name="T58" fmla="*/ 0 w 156"/>
                    <a:gd name="T59" fmla="*/ 1 h 187"/>
                    <a:gd name="T60" fmla="*/ 0 w 156"/>
                    <a:gd name="T61" fmla="*/ 1 h 187"/>
                    <a:gd name="T62" fmla="*/ 0 w 156"/>
                    <a:gd name="T63" fmla="*/ 1 h 187"/>
                    <a:gd name="T64" fmla="*/ 0 w 156"/>
                    <a:gd name="T65" fmla="*/ 1 h 187"/>
                    <a:gd name="T66" fmla="*/ 0 w 156"/>
                    <a:gd name="T67" fmla="*/ 1 h 187"/>
                    <a:gd name="T68" fmla="*/ 0 w 156"/>
                    <a:gd name="T69" fmla="*/ 1 h 187"/>
                    <a:gd name="T70" fmla="*/ 0 w 156"/>
                    <a:gd name="T71" fmla="*/ 1 h 187"/>
                    <a:gd name="T72" fmla="*/ 0 w 156"/>
                    <a:gd name="T73" fmla="*/ 1 h 187"/>
                    <a:gd name="T74" fmla="*/ 0 w 156"/>
                    <a:gd name="T75" fmla="*/ 1 h 187"/>
                    <a:gd name="T76" fmla="*/ 0 w 156"/>
                    <a:gd name="T77" fmla="*/ 1 h 187"/>
                    <a:gd name="T78" fmla="*/ 0 w 156"/>
                    <a:gd name="T79" fmla="*/ 1 h 187"/>
                    <a:gd name="T80" fmla="*/ 0 w 156"/>
                    <a:gd name="T81" fmla="*/ 1 h 187"/>
                    <a:gd name="T82" fmla="*/ 0 w 156"/>
                    <a:gd name="T83" fmla="*/ 1 h 187"/>
                    <a:gd name="T84" fmla="*/ 0 w 156"/>
                    <a:gd name="T85" fmla="*/ 1 h 187"/>
                    <a:gd name="T86" fmla="*/ 0 w 156"/>
                    <a:gd name="T87" fmla="*/ 1 h 187"/>
                    <a:gd name="T88" fmla="*/ 0 w 156"/>
                    <a:gd name="T89" fmla="*/ 1 h 187"/>
                    <a:gd name="T90" fmla="*/ 0 w 156"/>
                    <a:gd name="T91" fmla="*/ 1 h 187"/>
                    <a:gd name="T92" fmla="*/ 0 w 156"/>
                    <a:gd name="T93" fmla="*/ 1 h 187"/>
                    <a:gd name="T94" fmla="*/ 0 w 156"/>
                    <a:gd name="T95" fmla="*/ 1 h 187"/>
                    <a:gd name="T96" fmla="*/ 0 w 156"/>
                    <a:gd name="T97" fmla="*/ 1 h 187"/>
                    <a:gd name="T98" fmla="*/ 0 w 156"/>
                    <a:gd name="T99" fmla="*/ 1 h 1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
                    <a:gd name="T151" fmla="*/ 0 h 187"/>
                    <a:gd name="T152" fmla="*/ 156 w 156"/>
                    <a:gd name="T153" fmla="*/ 187 h 18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 h="187">
                      <a:moveTo>
                        <a:pt x="81" y="178"/>
                      </a:moveTo>
                      <a:lnTo>
                        <a:pt x="78" y="171"/>
                      </a:lnTo>
                      <a:lnTo>
                        <a:pt x="78" y="164"/>
                      </a:lnTo>
                      <a:lnTo>
                        <a:pt x="79" y="158"/>
                      </a:lnTo>
                      <a:lnTo>
                        <a:pt x="74" y="154"/>
                      </a:lnTo>
                      <a:lnTo>
                        <a:pt x="68" y="152"/>
                      </a:lnTo>
                      <a:lnTo>
                        <a:pt x="64" y="150"/>
                      </a:lnTo>
                      <a:lnTo>
                        <a:pt x="59" y="152"/>
                      </a:lnTo>
                      <a:lnTo>
                        <a:pt x="55" y="156"/>
                      </a:lnTo>
                      <a:lnTo>
                        <a:pt x="51" y="164"/>
                      </a:lnTo>
                      <a:lnTo>
                        <a:pt x="53" y="172"/>
                      </a:lnTo>
                      <a:lnTo>
                        <a:pt x="56" y="179"/>
                      </a:lnTo>
                      <a:lnTo>
                        <a:pt x="50" y="186"/>
                      </a:lnTo>
                      <a:lnTo>
                        <a:pt x="42" y="187"/>
                      </a:lnTo>
                      <a:lnTo>
                        <a:pt x="35" y="187"/>
                      </a:lnTo>
                      <a:lnTo>
                        <a:pt x="29" y="186"/>
                      </a:lnTo>
                      <a:lnTo>
                        <a:pt x="25" y="184"/>
                      </a:lnTo>
                      <a:lnTo>
                        <a:pt x="20" y="181"/>
                      </a:lnTo>
                      <a:lnTo>
                        <a:pt x="17" y="177"/>
                      </a:lnTo>
                      <a:lnTo>
                        <a:pt x="12" y="172"/>
                      </a:lnTo>
                      <a:lnTo>
                        <a:pt x="7" y="168"/>
                      </a:lnTo>
                      <a:lnTo>
                        <a:pt x="3" y="158"/>
                      </a:lnTo>
                      <a:lnTo>
                        <a:pt x="0" y="141"/>
                      </a:lnTo>
                      <a:lnTo>
                        <a:pt x="0" y="124"/>
                      </a:lnTo>
                      <a:lnTo>
                        <a:pt x="4" y="107"/>
                      </a:lnTo>
                      <a:lnTo>
                        <a:pt x="8" y="89"/>
                      </a:lnTo>
                      <a:lnTo>
                        <a:pt x="17" y="73"/>
                      </a:lnTo>
                      <a:lnTo>
                        <a:pt x="26" y="57"/>
                      </a:lnTo>
                      <a:lnTo>
                        <a:pt x="36" y="42"/>
                      </a:lnTo>
                      <a:lnTo>
                        <a:pt x="49" y="28"/>
                      </a:lnTo>
                      <a:lnTo>
                        <a:pt x="58" y="21"/>
                      </a:lnTo>
                      <a:lnTo>
                        <a:pt x="70" y="14"/>
                      </a:lnTo>
                      <a:lnTo>
                        <a:pt x="80" y="9"/>
                      </a:lnTo>
                      <a:lnTo>
                        <a:pt x="93" y="4"/>
                      </a:lnTo>
                      <a:lnTo>
                        <a:pt x="104" y="2"/>
                      </a:lnTo>
                      <a:lnTo>
                        <a:pt x="114" y="0"/>
                      </a:lnTo>
                      <a:lnTo>
                        <a:pt x="126" y="1"/>
                      </a:lnTo>
                      <a:lnTo>
                        <a:pt x="135" y="4"/>
                      </a:lnTo>
                      <a:lnTo>
                        <a:pt x="146" y="12"/>
                      </a:lnTo>
                      <a:lnTo>
                        <a:pt x="152" y="23"/>
                      </a:lnTo>
                      <a:lnTo>
                        <a:pt x="156" y="33"/>
                      </a:lnTo>
                      <a:lnTo>
                        <a:pt x="156" y="41"/>
                      </a:lnTo>
                      <a:lnTo>
                        <a:pt x="154" y="48"/>
                      </a:lnTo>
                      <a:lnTo>
                        <a:pt x="151" y="52"/>
                      </a:lnTo>
                      <a:lnTo>
                        <a:pt x="146" y="57"/>
                      </a:lnTo>
                      <a:lnTo>
                        <a:pt x="139" y="61"/>
                      </a:lnTo>
                      <a:lnTo>
                        <a:pt x="133" y="59"/>
                      </a:lnTo>
                      <a:lnTo>
                        <a:pt x="128" y="56"/>
                      </a:lnTo>
                      <a:lnTo>
                        <a:pt x="125" y="52"/>
                      </a:lnTo>
                      <a:lnTo>
                        <a:pt x="120" y="50"/>
                      </a:lnTo>
                      <a:lnTo>
                        <a:pt x="120" y="46"/>
                      </a:lnTo>
                      <a:lnTo>
                        <a:pt x="123" y="42"/>
                      </a:lnTo>
                      <a:lnTo>
                        <a:pt x="127" y="40"/>
                      </a:lnTo>
                      <a:lnTo>
                        <a:pt x="131" y="40"/>
                      </a:lnTo>
                      <a:lnTo>
                        <a:pt x="139" y="51"/>
                      </a:lnTo>
                      <a:lnTo>
                        <a:pt x="146" y="48"/>
                      </a:lnTo>
                      <a:lnTo>
                        <a:pt x="148" y="44"/>
                      </a:lnTo>
                      <a:lnTo>
                        <a:pt x="149" y="39"/>
                      </a:lnTo>
                      <a:lnTo>
                        <a:pt x="147" y="32"/>
                      </a:lnTo>
                      <a:lnTo>
                        <a:pt x="146" y="28"/>
                      </a:lnTo>
                      <a:lnTo>
                        <a:pt x="144" y="25"/>
                      </a:lnTo>
                      <a:lnTo>
                        <a:pt x="142" y="21"/>
                      </a:lnTo>
                      <a:lnTo>
                        <a:pt x="141" y="20"/>
                      </a:lnTo>
                      <a:lnTo>
                        <a:pt x="138" y="17"/>
                      </a:lnTo>
                      <a:lnTo>
                        <a:pt x="134" y="14"/>
                      </a:lnTo>
                      <a:lnTo>
                        <a:pt x="129" y="12"/>
                      </a:lnTo>
                      <a:lnTo>
                        <a:pt x="125" y="11"/>
                      </a:lnTo>
                      <a:lnTo>
                        <a:pt x="120" y="11"/>
                      </a:lnTo>
                      <a:lnTo>
                        <a:pt x="114" y="11"/>
                      </a:lnTo>
                      <a:lnTo>
                        <a:pt x="110" y="12"/>
                      </a:lnTo>
                      <a:lnTo>
                        <a:pt x="104" y="13"/>
                      </a:lnTo>
                      <a:lnTo>
                        <a:pt x="94" y="18"/>
                      </a:lnTo>
                      <a:lnTo>
                        <a:pt x="87" y="26"/>
                      </a:lnTo>
                      <a:lnTo>
                        <a:pt x="83" y="36"/>
                      </a:lnTo>
                      <a:lnTo>
                        <a:pt x="82" y="47"/>
                      </a:lnTo>
                      <a:lnTo>
                        <a:pt x="85" y="58"/>
                      </a:lnTo>
                      <a:lnTo>
                        <a:pt x="88" y="70"/>
                      </a:lnTo>
                      <a:lnTo>
                        <a:pt x="94" y="80"/>
                      </a:lnTo>
                      <a:lnTo>
                        <a:pt x="101" y="90"/>
                      </a:lnTo>
                      <a:lnTo>
                        <a:pt x="108" y="101"/>
                      </a:lnTo>
                      <a:lnTo>
                        <a:pt x="116" y="110"/>
                      </a:lnTo>
                      <a:lnTo>
                        <a:pt x="123" y="119"/>
                      </a:lnTo>
                      <a:lnTo>
                        <a:pt x="131" y="127"/>
                      </a:lnTo>
                      <a:lnTo>
                        <a:pt x="136" y="134"/>
                      </a:lnTo>
                      <a:lnTo>
                        <a:pt x="139" y="142"/>
                      </a:lnTo>
                      <a:lnTo>
                        <a:pt x="139" y="150"/>
                      </a:lnTo>
                      <a:lnTo>
                        <a:pt x="138" y="157"/>
                      </a:lnTo>
                      <a:lnTo>
                        <a:pt x="134" y="163"/>
                      </a:lnTo>
                      <a:lnTo>
                        <a:pt x="131" y="169"/>
                      </a:lnTo>
                      <a:lnTo>
                        <a:pt x="126" y="175"/>
                      </a:lnTo>
                      <a:lnTo>
                        <a:pt x="121" y="179"/>
                      </a:lnTo>
                      <a:lnTo>
                        <a:pt x="116" y="181"/>
                      </a:lnTo>
                      <a:lnTo>
                        <a:pt x="111" y="184"/>
                      </a:lnTo>
                      <a:lnTo>
                        <a:pt x="105" y="185"/>
                      </a:lnTo>
                      <a:lnTo>
                        <a:pt x="99" y="184"/>
                      </a:lnTo>
                      <a:lnTo>
                        <a:pt x="95" y="184"/>
                      </a:lnTo>
                      <a:lnTo>
                        <a:pt x="90" y="181"/>
                      </a:lnTo>
                      <a:lnTo>
                        <a:pt x="86" y="180"/>
                      </a:lnTo>
                      <a:lnTo>
                        <a:pt x="81" y="178"/>
                      </a:lnTo>
                      <a:close/>
                    </a:path>
                  </a:pathLst>
                </a:custGeom>
                <a:solidFill>
                  <a:srgbClr val="33CC33"/>
                </a:solidFill>
                <a:ln w="9525">
                  <a:solidFill>
                    <a:srgbClr val="008000"/>
                  </a:solidFill>
                  <a:round/>
                  <a:headEnd/>
                  <a:tailEnd/>
                </a:ln>
              </p:spPr>
              <p:txBody>
                <a:bodyPr/>
                <a:lstStyle/>
                <a:p>
                  <a:endParaRPr lang="zh-CN" altLang="en-US"/>
                </a:p>
              </p:txBody>
            </p:sp>
            <p:sp>
              <p:nvSpPr>
                <p:cNvPr id="30803" name="未知">
                  <a:extLst>
                    <a:ext uri="{FF2B5EF4-FFF2-40B4-BE49-F238E27FC236}">
                      <a16:creationId xmlns:a16="http://schemas.microsoft.com/office/drawing/2014/main" id="{4EF3A5AB-CA90-42D5-8B0C-761AC56C3A82}"/>
                    </a:ext>
                  </a:extLst>
                </p:cNvPr>
                <p:cNvSpPr>
                  <a:spLocks/>
                </p:cNvSpPr>
                <p:nvPr/>
              </p:nvSpPr>
              <p:spPr bwMode="auto">
                <a:xfrm>
                  <a:off x="521" y="35"/>
                  <a:ext cx="10" cy="36"/>
                </a:xfrm>
                <a:custGeom>
                  <a:avLst/>
                  <a:gdLst>
                    <a:gd name="T0" fmla="*/ 1 w 20"/>
                    <a:gd name="T1" fmla="*/ 1 h 71"/>
                    <a:gd name="T2" fmla="*/ 1 w 20"/>
                    <a:gd name="T3" fmla="*/ 1 h 71"/>
                    <a:gd name="T4" fmla="*/ 1 w 20"/>
                    <a:gd name="T5" fmla="*/ 1 h 71"/>
                    <a:gd name="T6" fmla="*/ 1 w 20"/>
                    <a:gd name="T7" fmla="*/ 1 h 71"/>
                    <a:gd name="T8" fmla="*/ 0 w 20"/>
                    <a:gd name="T9" fmla="*/ 1 h 71"/>
                    <a:gd name="T10" fmla="*/ 0 w 20"/>
                    <a:gd name="T11" fmla="*/ 1 h 71"/>
                    <a:gd name="T12" fmla="*/ 1 w 20"/>
                    <a:gd name="T13" fmla="*/ 1 h 71"/>
                    <a:gd name="T14" fmla="*/ 1 w 20"/>
                    <a:gd name="T15" fmla="*/ 1 h 71"/>
                    <a:gd name="T16" fmla="*/ 1 w 20"/>
                    <a:gd name="T17" fmla="*/ 0 h 71"/>
                    <a:gd name="T18" fmla="*/ 1 w 20"/>
                    <a:gd name="T19" fmla="*/ 1 h 71"/>
                    <a:gd name="T20" fmla="*/ 1 w 20"/>
                    <a:gd name="T21" fmla="*/ 1 h 71"/>
                    <a:gd name="T22" fmla="*/ 1 w 20"/>
                    <a:gd name="T23" fmla="*/ 1 h 71"/>
                    <a:gd name="T24" fmla="*/ 1 w 20"/>
                    <a:gd name="T25" fmla="*/ 1 h 71"/>
                    <a:gd name="T26" fmla="*/ 1 w 20"/>
                    <a:gd name="T27" fmla="*/ 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71"/>
                    <a:gd name="T44" fmla="*/ 20 w 20"/>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71">
                      <a:moveTo>
                        <a:pt x="15" y="71"/>
                      </a:moveTo>
                      <a:lnTo>
                        <a:pt x="8" y="62"/>
                      </a:lnTo>
                      <a:lnTo>
                        <a:pt x="5" y="50"/>
                      </a:lnTo>
                      <a:lnTo>
                        <a:pt x="3" y="39"/>
                      </a:lnTo>
                      <a:lnTo>
                        <a:pt x="0" y="27"/>
                      </a:lnTo>
                      <a:lnTo>
                        <a:pt x="0" y="20"/>
                      </a:lnTo>
                      <a:lnTo>
                        <a:pt x="2" y="14"/>
                      </a:lnTo>
                      <a:lnTo>
                        <a:pt x="3" y="7"/>
                      </a:lnTo>
                      <a:lnTo>
                        <a:pt x="5" y="0"/>
                      </a:lnTo>
                      <a:lnTo>
                        <a:pt x="6" y="14"/>
                      </a:lnTo>
                      <a:lnTo>
                        <a:pt x="8" y="32"/>
                      </a:lnTo>
                      <a:lnTo>
                        <a:pt x="13" y="52"/>
                      </a:lnTo>
                      <a:lnTo>
                        <a:pt x="20" y="69"/>
                      </a:lnTo>
                      <a:lnTo>
                        <a:pt x="15" y="71"/>
                      </a:lnTo>
                      <a:close/>
                    </a:path>
                  </a:pathLst>
                </a:custGeom>
                <a:solidFill>
                  <a:srgbClr val="33CC33"/>
                </a:solidFill>
                <a:ln w="9525">
                  <a:solidFill>
                    <a:srgbClr val="008000"/>
                  </a:solidFill>
                  <a:round/>
                  <a:headEnd/>
                  <a:tailEnd/>
                </a:ln>
              </p:spPr>
              <p:txBody>
                <a:bodyPr/>
                <a:lstStyle/>
                <a:p>
                  <a:endParaRPr lang="zh-CN" altLang="en-US"/>
                </a:p>
              </p:txBody>
            </p:sp>
            <p:sp>
              <p:nvSpPr>
                <p:cNvPr id="30804" name="未知">
                  <a:extLst>
                    <a:ext uri="{FF2B5EF4-FFF2-40B4-BE49-F238E27FC236}">
                      <a16:creationId xmlns:a16="http://schemas.microsoft.com/office/drawing/2014/main" id="{25FFDF4B-044C-4950-A6F2-7D9BABDE023F}"/>
                    </a:ext>
                  </a:extLst>
                </p:cNvPr>
                <p:cNvSpPr>
                  <a:spLocks/>
                </p:cNvSpPr>
                <p:nvPr/>
              </p:nvSpPr>
              <p:spPr bwMode="auto">
                <a:xfrm>
                  <a:off x="525" y="19"/>
                  <a:ext cx="5" cy="11"/>
                </a:xfrm>
                <a:custGeom>
                  <a:avLst/>
                  <a:gdLst>
                    <a:gd name="T0" fmla="*/ 0 w 11"/>
                    <a:gd name="T1" fmla="*/ 1 h 21"/>
                    <a:gd name="T2" fmla="*/ 0 w 11"/>
                    <a:gd name="T3" fmla="*/ 1 h 21"/>
                    <a:gd name="T4" fmla="*/ 0 w 11"/>
                    <a:gd name="T5" fmla="*/ 1 h 21"/>
                    <a:gd name="T6" fmla="*/ 0 w 11"/>
                    <a:gd name="T7" fmla="*/ 1 h 21"/>
                    <a:gd name="T8" fmla="*/ 0 w 11"/>
                    <a:gd name="T9" fmla="*/ 0 h 21"/>
                    <a:gd name="T10" fmla="*/ 0 w 11"/>
                    <a:gd name="T11" fmla="*/ 1 h 21"/>
                    <a:gd name="T12" fmla="*/ 0 w 11"/>
                    <a:gd name="T13" fmla="*/ 1 h 21"/>
                    <a:gd name="T14" fmla="*/ 0 w 11"/>
                    <a:gd name="T15" fmla="*/ 1 h 21"/>
                    <a:gd name="T16" fmla="*/ 0 w 11"/>
                    <a:gd name="T17" fmla="*/ 1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21"/>
                    <a:gd name="T29" fmla="*/ 11 w 1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21">
                      <a:moveTo>
                        <a:pt x="0" y="21"/>
                      </a:moveTo>
                      <a:lnTo>
                        <a:pt x="4" y="17"/>
                      </a:lnTo>
                      <a:lnTo>
                        <a:pt x="6" y="10"/>
                      </a:lnTo>
                      <a:lnTo>
                        <a:pt x="8" y="4"/>
                      </a:lnTo>
                      <a:lnTo>
                        <a:pt x="11" y="0"/>
                      </a:lnTo>
                      <a:lnTo>
                        <a:pt x="11" y="5"/>
                      </a:lnTo>
                      <a:lnTo>
                        <a:pt x="8" y="12"/>
                      </a:lnTo>
                      <a:lnTo>
                        <a:pt x="5" y="19"/>
                      </a:lnTo>
                      <a:lnTo>
                        <a:pt x="0" y="21"/>
                      </a:lnTo>
                      <a:close/>
                    </a:path>
                  </a:pathLst>
                </a:custGeom>
                <a:solidFill>
                  <a:srgbClr val="33CC33"/>
                </a:solidFill>
                <a:ln w="9525">
                  <a:solidFill>
                    <a:srgbClr val="008000"/>
                  </a:solidFill>
                  <a:round/>
                  <a:headEnd/>
                  <a:tailEnd/>
                </a:ln>
              </p:spPr>
              <p:txBody>
                <a:bodyPr/>
                <a:lstStyle/>
                <a:p>
                  <a:endParaRPr lang="zh-CN" altLang="en-US"/>
                </a:p>
              </p:txBody>
            </p:sp>
            <p:sp>
              <p:nvSpPr>
                <p:cNvPr id="30805" name="未知">
                  <a:extLst>
                    <a:ext uri="{FF2B5EF4-FFF2-40B4-BE49-F238E27FC236}">
                      <a16:creationId xmlns:a16="http://schemas.microsoft.com/office/drawing/2014/main" id="{015DF042-5F42-4A31-AED8-8A845363472D}"/>
                    </a:ext>
                  </a:extLst>
                </p:cNvPr>
                <p:cNvSpPr>
                  <a:spLocks/>
                </p:cNvSpPr>
                <p:nvPr/>
              </p:nvSpPr>
              <p:spPr bwMode="auto">
                <a:xfrm>
                  <a:off x="494" y="90"/>
                  <a:ext cx="120" cy="136"/>
                </a:xfrm>
                <a:custGeom>
                  <a:avLst/>
                  <a:gdLst>
                    <a:gd name="T0" fmla="*/ 1 w 240"/>
                    <a:gd name="T1" fmla="*/ 1 h 272"/>
                    <a:gd name="T2" fmla="*/ 1 w 240"/>
                    <a:gd name="T3" fmla="*/ 1 h 272"/>
                    <a:gd name="T4" fmla="*/ 1 w 240"/>
                    <a:gd name="T5" fmla="*/ 1 h 272"/>
                    <a:gd name="T6" fmla="*/ 1 w 240"/>
                    <a:gd name="T7" fmla="*/ 1 h 272"/>
                    <a:gd name="T8" fmla="*/ 1 w 240"/>
                    <a:gd name="T9" fmla="*/ 1 h 272"/>
                    <a:gd name="T10" fmla="*/ 1 w 240"/>
                    <a:gd name="T11" fmla="*/ 1 h 272"/>
                    <a:gd name="T12" fmla="*/ 1 w 240"/>
                    <a:gd name="T13" fmla="*/ 1 h 272"/>
                    <a:gd name="T14" fmla="*/ 1 w 240"/>
                    <a:gd name="T15" fmla="*/ 1 h 272"/>
                    <a:gd name="T16" fmla="*/ 1 w 240"/>
                    <a:gd name="T17" fmla="*/ 1 h 272"/>
                    <a:gd name="T18" fmla="*/ 1 w 240"/>
                    <a:gd name="T19" fmla="*/ 1 h 272"/>
                    <a:gd name="T20" fmla="*/ 1 w 240"/>
                    <a:gd name="T21" fmla="*/ 1 h 272"/>
                    <a:gd name="T22" fmla="*/ 1 w 240"/>
                    <a:gd name="T23" fmla="*/ 1 h 272"/>
                    <a:gd name="T24" fmla="*/ 1 w 240"/>
                    <a:gd name="T25" fmla="*/ 1 h 272"/>
                    <a:gd name="T26" fmla="*/ 1 w 240"/>
                    <a:gd name="T27" fmla="*/ 1 h 272"/>
                    <a:gd name="T28" fmla="*/ 1 w 240"/>
                    <a:gd name="T29" fmla="*/ 1 h 272"/>
                    <a:gd name="T30" fmla="*/ 1 w 240"/>
                    <a:gd name="T31" fmla="*/ 1 h 272"/>
                    <a:gd name="T32" fmla="*/ 1 w 240"/>
                    <a:gd name="T33" fmla="*/ 1 h 272"/>
                    <a:gd name="T34" fmla="*/ 1 w 240"/>
                    <a:gd name="T35" fmla="*/ 1 h 272"/>
                    <a:gd name="T36" fmla="*/ 1 w 240"/>
                    <a:gd name="T37" fmla="*/ 1 h 272"/>
                    <a:gd name="T38" fmla="*/ 1 w 240"/>
                    <a:gd name="T39" fmla="*/ 1 h 272"/>
                    <a:gd name="T40" fmla="*/ 1 w 240"/>
                    <a:gd name="T41" fmla="*/ 1 h 272"/>
                    <a:gd name="T42" fmla="*/ 1 w 240"/>
                    <a:gd name="T43" fmla="*/ 1 h 272"/>
                    <a:gd name="T44" fmla="*/ 1 w 240"/>
                    <a:gd name="T45" fmla="*/ 1 h 272"/>
                    <a:gd name="T46" fmla="*/ 1 w 240"/>
                    <a:gd name="T47" fmla="*/ 1 h 272"/>
                    <a:gd name="T48" fmla="*/ 1 w 240"/>
                    <a:gd name="T49" fmla="*/ 1 h 272"/>
                    <a:gd name="T50" fmla="*/ 1 w 240"/>
                    <a:gd name="T51" fmla="*/ 1 h 272"/>
                    <a:gd name="T52" fmla="*/ 1 w 240"/>
                    <a:gd name="T53" fmla="*/ 1 h 272"/>
                    <a:gd name="T54" fmla="*/ 1 w 240"/>
                    <a:gd name="T55" fmla="*/ 1 h 272"/>
                    <a:gd name="T56" fmla="*/ 1 w 240"/>
                    <a:gd name="T57" fmla="*/ 2 h 272"/>
                    <a:gd name="T58" fmla="*/ 1 w 240"/>
                    <a:gd name="T59" fmla="*/ 2 h 272"/>
                    <a:gd name="T60" fmla="*/ 1 w 240"/>
                    <a:gd name="T61" fmla="*/ 1 h 272"/>
                    <a:gd name="T62" fmla="*/ 1 w 240"/>
                    <a:gd name="T63" fmla="*/ 1 h 272"/>
                    <a:gd name="T64" fmla="*/ 1 w 240"/>
                    <a:gd name="T65" fmla="*/ 1 h 272"/>
                    <a:gd name="T66" fmla="*/ 1 w 240"/>
                    <a:gd name="T67" fmla="*/ 1 h 272"/>
                    <a:gd name="T68" fmla="*/ 1 w 240"/>
                    <a:gd name="T69" fmla="*/ 1 h 272"/>
                    <a:gd name="T70" fmla="*/ 1 w 240"/>
                    <a:gd name="T71" fmla="*/ 1 h 272"/>
                    <a:gd name="T72" fmla="*/ 1 w 240"/>
                    <a:gd name="T73" fmla="*/ 1 h 272"/>
                    <a:gd name="T74" fmla="*/ 1 w 240"/>
                    <a:gd name="T75" fmla="*/ 1 h 272"/>
                    <a:gd name="T76" fmla="*/ 1 w 240"/>
                    <a:gd name="T77" fmla="*/ 1 h 272"/>
                    <a:gd name="T78" fmla="*/ 1 w 240"/>
                    <a:gd name="T79" fmla="*/ 1 h 272"/>
                    <a:gd name="T80" fmla="*/ 1 w 240"/>
                    <a:gd name="T81" fmla="*/ 1 h 272"/>
                    <a:gd name="T82" fmla="*/ 1 w 240"/>
                    <a:gd name="T83" fmla="*/ 1 h 272"/>
                    <a:gd name="T84" fmla="*/ 1 w 240"/>
                    <a:gd name="T85" fmla="*/ 1 h 272"/>
                    <a:gd name="T86" fmla="*/ 1 w 240"/>
                    <a:gd name="T87" fmla="*/ 1 h 272"/>
                    <a:gd name="T88" fmla="*/ 1 w 240"/>
                    <a:gd name="T89" fmla="*/ 1 h 272"/>
                    <a:gd name="T90" fmla="*/ 1 w 240"/>
                    <a:gd name="T91" fmla="*/ 1 h 272"/>
                    <a:gd name="T92" fmla="*/ 1 w 240"/>
                    <a:gd name="T93" fmla="*/ 1 h 272"/>
                    <a:gd name="T94" fmla="*/ 1 w 240"/>
                    <a:gd name="T95" fmla="*/ 1 h 272"/>
                    <a:gd name="T96" fmla="*/ 1 w 240"/>
                    <a:gd name="T97" fmla="*/ 1 h 272"/>
                    <a:gd name="T98" fmla="*/ 1 w 240"/>
                    <a:gd name="T99" fmla="*/ 1 h 272"/>
                    <a:gd name="T100" fmla="*/ 1 w 240"/>
                    <a:gd name="T101" fmla="*/ 1 h 272"/>
                    <a:gd name="T102" fmla="*/ 1 w 240"/>
                    <a:gd name="T103" fmla="*/ 1 h 272"/>
                    <a:gd name="T104" fmla="*/ 1 w 240"/>
                    <a:gd name="T105" fmla="*/ 1 h 272"/>
                    <a:gd name="T106" fmla="*/ 1 w 240"/>
                    <a:gd name="T107" fmla="*/ 1 h 272"/>
                    <a:gd name="T108" fmla="*/ 1 w 240"/>
                    <a:gd name="T109" fmla="*/ 1 h 272"/>
                    <a:gd name="T110" fmla="*/ 1 w 240"/>
                    <a:gd name="T111" fmla="*/ 1 h 2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272"/>
                    <a:gd name="T170" fmla="*/ 240 w 240"/>
                    <a:gd name="T171" fmla="*/ 272 h 2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272">
                      <a:moveTo>
                        <a:pt x="204" y="21"/>
                      </a:moveTo>
                      <a:lnTo>
                        <a:pt x="206" y="24"/>
                      </a:lnTo>
                      <a:lnTo>
                        <a:pt x="209" y="29"/>
                      </a:lnTo>
                      <a:lnTo>
                        <a:pt x="209" y="34"/>
                      </a:lnTo>
                      <a:lnTo>
                        <a:pt x="208" y="35"/>
                      </a:lnTo>
                      <a:lnTo>
                        <a:pt x="205" y="32"/>
                      </a:lnTo>
                      <a:lnTo>
                        <a:pt x="203" y="29"/>
                      </a:lnTo>
                      <a:lnTo>
                        <a:pt x="202" y="24"/>
                      </a:lnTo>
                      <a:lnTo>
                        <a:pt x="204" y="21"/>
                      </a:lnTo>
                      <a:lnTo>
                        <a:pt x="195" y="16"/>
                      </a:lnTo>
                      <a:lnTo>
                        <a:pt x="195" y="20"/>
                      </a:lnTo>
                      <a:lnTo>
                        <a:pt x="196" y="22"/>
                      </a:lnTo>
                      <a:lnTo>
                        <a:pt x="196" y="25"/>
                      </a:lnTo>
                      <a:lnTo>
                        <a:pt x="196" y="29"/>
                      </a:lnTo>
                      <a:lnTo>
                        <a:pt x="198" y="34"/>
                      </a:lnTo>
                      <a:lnTo>
                        <a:pt x="202" y="39"/>
                      </a:lnTo>
                      <a:lnTo>
                        <a:pt x="205" y="42"/>
                      </a:lnTo>
                      <a:lnTo>
                        <a:pt x="211" y="40"/>
                      </a:lnTo>
                      <a:lnTo>
                        <a:pt x="214" y="36"/>
                      </a:lnTo>
                      <a:lnTo>
                        <a:pt x="216" y="30"/>
                      </a:lnTo>
                      <a:lnTo>
                        <a:pt x="216" y="25"/>
                      </a:lnTo>
                      <a:lnTo>
                        <a:pt x="214" y="21"/>
                      </a:lnTo>
                      <a:lnTo>
                        <a:pt x="235" y="22"/>
                      </a:lnTo>
                      <a:lnTo>
                        <a:pt x="238" y="20"/>
                      </a:lnTo>
                      <a:lnTo>
                        <a:pt x="240" y="16"/>
                      </a:lnTo>
                      <a:lnTo>
                        <a:pt x="240" y="12"/>
                      </a:lnTo>
                      <a:lnTo>
                        <a:pt x="236" y="6"/>
                      </a:lnTo>
                      <a:lnTo>
                        <a:pt x="235" y="6"/>
                      </a:lnTo>
                      <a:lnTo>
                        <a:pt x="234" y="7"/>
                      </a:lnTo>
                      <a:lnTo>
                        <a:pt x="233" y="8"/>
                      </a:lnTo>
                      <a:lnTo>
                        <a:pt x="232" y="11"/>
                      </a:lnTo>
                      <a:lnTo>
                        <a:pt x="231" y="13"/>
                      </a:lnTo>
                      <a:lnTo>
                        <a:pt x="228" y="15"/>
                      </a:lnTo>
                      <a:lnTo>
                        <a:pt x="228" y="16"/>
                      </a:lnTo>
                      <a:lnTo>
                        <a:pt x="223" y="15"/>
                      </a:lnTo>
                      <a:lnTo>
                        <a:pt x="218" y="14"/>
                      </a:lnTo>
                      <a:lnTo>
                        <a:pt x="213" y="13"/>
                      </a:lnTo>
                      <a:lnTo>
                        <a:pt x="209" y="14"/>
                      </a:lnTo>
                      <a:lnTo>
                        <a:pt x="201" y="11"/>
                      </a:lnTo>
                      <a:lnTo>
                        <a:pt x="191" y="9"/>
                      </a:lnTo>
                      <a:lnTo>
                        <a:pt x="181" y="11"/>
                      </a:lnTo>
                      <a:lnTo>
                        <a:pt x="172" y="13"/>
                      </a:lnTo>
                      <a:lnTo>
                        <a:pt x="161" y="16"/>
                      </a:lnTo>
                      <a:lnTo>
                        <a:pt x="152" y="21"/>
                      </a:lnTo>
                      <a:lnTo>
                        <a:pt x="142" y="25"/>
                      </a:lnTo>
                      <a:lnTo>
                        <a:pt x="134" y="30"/>
                      </a:lnTo>
                      <a:lnTo>
                        <a:pt x="129" y="40"/>
                      </a:lnTo>
                      <a:lnTo>
                        <a:pt x="127" y="51"/>
                      </a:lnTo>
                      <a:lnTo>
                        <a:pt x="129" y="61"/>
                      </a:lnTo>
                      <a:lnTo>
                        <a:pt x="136" y="72"/>
                      </a:lnTo>
                      <a:lnTo>
                        <a:pt x="135" y="77"/>
                      </a:lnTo>
                      <a:lnTo>
                        <a:pt x="133" y="82"/>
                      </a:lnTo>
                      <a:lnTo>
                        <a:pt x="129" y="85"/>
                      </a:lnTo>
                      <a:lnTo>
                        <a:pt x="125" y="88"/>
                      </a:lnTo>
                      <a:lnTo>
                        <a:pt x="122" y="84"/>
                      </a:lnTo>
                      <a:lnTo>
                        <a:pt x="119" y="77"/>
                      </a:lnTo>
                      <a:lnTo>
                        <a:pt x="114" y="69"/>
                      </a:lnTo>
                      <a:lnTo>
                        <a:pt x="111" y="60"/>
                      </a:lnTo>
                      <a:lnTo>
                        <a:pt x="112" y="50"/>
                      </a:lnTo>
                      <a:lnTo>
                        <a:pt x="113" y="42"/>
                      </a:lnTo>
                      <a:lnTo>
                        <a:pt x="113" y="37"/>
                      </a:lnTo>
                      <a:lnTo>
                        <a:pt x="110" y="34"/>
                      </a:lnTo>
                      <a:lnTo>
                        <a:pt x="102" y="42"/>
                      </a:lnTo>
                      <a:lnTo>
                        <a:pt x="92" y="32"/>
                      </a:lnTo>
                      <a:lnTo>
                        <a:pt x="88" y="22"/>
                      </a:lnTo>
                      <a:lnTo>
                        <a:pt x="84" y="12"/>
                      </a:lnTo>
                      <a:lnTo>
                        <a:pt x="81" y="0"/>
                      </a:lnTo>
                      <a:lnTo>
                        <a:pt x="81" y="13"/>
                      </a:lnTo>
                      <a:lnTo>
                        <a:pt x="84" y="25"/>
                      </a:lnTo>
                      <a:lnTo>
                        <a:pt x="91" y="38"/>
                      </a:lnTo>
                      <a:lnTo>
                        <a:pt x="98" y="52"/>
                      </a:lnTo>
                      <a:lnTo>
                        <a:pt x="105" y="66"/>
                      </a:lnTo>
                      <a:lnTo>
                        <a:pt x="111" y="80"/>
                      </a:lnTo>
                      <a:lnTo>
                        <a:pt x="113" y="93"/>
                      </a:lnTo>
                      <a:lnTo>
                        <a:pt x="112" y="108"/>
                      </a:lnTo>
                      <a:lnTo>
                        <a:pt x="106" y="107"/>
                      </a:lnTo>
                      <a:lnTo>
                        <a:pt x="99" y="101"/>
                      </a:lnTo>
                      <a:lnTo>
                        <a:pt x="96" y="96"/>
                      </a:lnTo>
                      <a:lnTo>
                        <a:pt x="94" y="93"/>
                      </a:lnTo>
                      <a:lnTo>
                        <a:pt x="85" y="84"/>
                      </a:lnTo>
                      <a:lnTo>
                        <a:pt x="76" y="81"/>
                      </a:lnTo>
                      <a:lnTo>
                        <a:pt x="64" y="80"/>
                      </a:lnTo>
                      <a:lnTo>
                        <a:pt x="52" y="80"/>
                      </a:lnTo>
                      <a:lnTo>
                        <a:pt x="39" y="80"/>
                      </a:lnTo>
                      <a:lnTo>
                        <a:pt x="28" y="76"/>
                      </a:lnTo>
                      <a:lnTo>
                        <a:pt x="19" y="68"/>
                      </a:lnTo>
                      <a:lnTo>
                        <a:pt x="13" y="54"/>
                      </a:lnTo>
                      <a:lnTo>
                        <a:pt x="15" y="47"/>
                      </a:lnTo>
                      <a:lnTo>
                        <a:pt x="17" y="42"/>
                      </a:lnTo>
                      <a:lnTo>
                        <a:pt x="22" y="36"/>
                      </a:lnTo>
                      <a:lnTo>
                        <a:pt x="29" y="32"/>
                      </a:lnTo>
                      <a:lnTo>
                        <a:pt x="37" y="34"/>
                      </a:lnTo>
                      <a:lnTo>
                        <a:pt x="44" y="36"/>
                      </a:lnTo>
                      <a:lnTo>
                        <a:pt x="47" y="42"/>
                      </a:lnTo>
                      <a:lnTo>
                        <a:pt x="47" y="49"/>
                      </a:lnTo>
                      <a:lnTo>
                        <a:pt x="53" y="46"/>
                      </a:lnTo>
                      <a:lnTo>
                        <a:pt x="50" y="38"/>
                      </a:lnTo>
                      <a:lnTo>
                        <a:pt x="45" y="31"/>
                      </a:lnTo>
                      <a:lnTo>
                        <a:pt x="38" y="27"/>
                      </a:lnTo>
                      <a:lnTo>
                        <a:pt x="31" y="25"/>
                      </a:lnTo>
                      <a:lnTo>
                        <a:pt x="20" y="31"/>
                      </a:lnTo>
                      <a:lnTo>
                        <a:pt x="13" y="38"/>
                      </a:lnTo>
                      <a:lnTo>
                        <a:pt x="8" y="46"/>
                      </a:lnTo>
                      <a:lnTo>
                        <a:pt x="7" y="57"/>
                      </a:lnTo>
                      <a:lnTo>
                        <a:pt x="12" y="66"/>
                      </a:lnTo>
                      <a:lnTo>
                        <a:pt x="17" y="73"/>
                      </a:lnTo>
                      <a:lnTo>
                        <a:pt x="23" y="78"/>
                      </a:lnTo>
                      <a:lnTo>
                        <a:pt x="30" y="83"/>
                      </a:lnTo>
                      <a:lnTo>
                        <a:pt x="21" y="97"/>
                      </a:lnTo>
                      <a:lnTo>
                        <a:pt x="12" y="108"/>
                      </a:lnTo>
                      <a:lnTo>
                        <a:pt x="5" y="122"/>
                      </a:lnTo>
                      <a:lnTo>
                        <a:pt x="0" y="138"/>
                      </a:lnTo>
                      <a:lnTo>
                        <a:pt x="5" y="142"/>
                      </a:lnTo>
                      <a:lnTo>
                        <a:pt x="9" y="131"/>
                      </a:lnTo>
                      <a:lnTo>
                        <a:pt x="14" y="121"/>
                      </a:lnTo>
                      <a:lnTo>
                        <a:pt x="19" y="111"/>
                      </a:lnTo>
                      <a:lnTo>
                        <a:pt x="27" y="100"/>
                      </a:lnTo>
                      <a:lnTo>
                        <a:pt x="30" y="97"/>
                      </a:lnTo>
                      <a:lnTo>
                        <a:pt x="35" y="93"/>
                      </a:lnTo>
                      <a:lnTo>
                        <a:pt x="39" y="90"/>
                      </a:lnTo>
                      <a:lnTo>
                        <a:pt x="44" y="89"/>
                      </a:lnTo>
                      <a:lnTo>
                        <a:pt x="49" y="88"/>
                      </a:lnTo>
                      <a:lnTo>
                        <a:pt x="54" y="87"/>
                      </a:lnTo>
                      <a:lnTo>
                        <a:pt x="59" y="87"/>
                      </a:lnTo>
                      <a:lnTo>
                        <a:pt x="64" y="88"/>
                      </a:lnTo>
                      <a:lnTo>
                        <a:pt x="56" y="96"/>
                      </a:lnTo>
                      <a:lnTo>
                        <a:pt x="51" y="104"/>
                      </a:lnTo>
                      <a:lnTo>
                        <a:pt x="50" y="112"/>
                      </a:lnTo>
                      <a:lnTo>
                        <a:pt x="51" y="118"/>
                      </a:lnTo>
                      <a:lnTo>
                        <a:pt x="54" y="123"/>
                      </a:lnTo>
                      <a:lnTo>
                        <a:pt x="59" y="127"/>
                      </a:lnTo>
                      <a:lnTo>
                        <a:pt x="64" y="129"/>
                      </a:lnTo>
                      <a:lnTo>
                        <a:pt x="69" y="130"/>
                      </a:lnTo>
                      <a:lnTo>
                        <a:pt x="73" y="130"/>
                      </a:lnTo>
                      <a:lnTo>
                        <a:pt x="76" y="128"/>
                      </a:lnTo>
                      <a:lnTo>
                        <a:pt x="79" y="126"/>
                      </a:lnTo>
                      <a:lnTo>
                        <a:pt x="80" y="122"/>
                      </a:lnTo>
                      <a:lnTo>
                        <a:pt x="80" y="118"/>
                      </a:lnTo>
                      <a:lnTo>
                        <a:pt x="79" y="114"/>
                      </a:lnTo>
                      <a:lnTo>
                        <a:pt x="75" y="111"/>
                      </a:lnTo>
                      <a:lnTo>
                        <a:pt x="72" y="110"/>
                      </a:lnTo>
                      <a:lnTo>
                        <a:pt x="68" y="113"/>
                      </a:lnTo>
                      <a:lnTo>
                        <a:pt x="70" y="116"/>
                      </a:lnTo>
                      <a:lnTo>
                        <a:pt x="73" y="121"/>
                      </a:lnTo>
                      <a:lnTo>
                        <a:pt x="73" y="125"/>
                      </a:lnTo>
                      <a:lnTo>
                        <a:pt x="68" y="128"/>
                      </a:lnTo>
                      <a:lnTo>
                        <a:pt x="64" y="126"/>
                      </a:lnTo>
                      <a:lnTo>
                        <a:pt x="59" y="123"/>
                      </a:lnTo>
                      <a:lnTo>
                        <a:pt x="56" y="120"/>
                      </a:lnTo>
                      <a:lnTo>
                        <a:pt x="54" y="114"/>
                      </a:lnTo>
                      <a:lnTo>
                        <a:pt x="56" y="110"/>
                      </a:lnTo>
                      <a:lnTo>
                        <a:pt x="59" y="104"/>
                      </a:lnTo>
                      <a:lnTo>
                        <a:pt x="64" y="99"/>
                      </a:lnTo>
                      <a:lnTo>
                        <a:pt x="72" y="97"/>
                      </a:lnTo>
                      <a:lnTo>
                        <a:pt x="81" y="99"/>
                      </a:lnTo>
                      <a:lnTo>
                        <a:pt x="88" y="103"/>
                      </a:lnTo>
                      <a:lnTo>
                        <a:pt x="95" y="107"/>
                      </a:lnTo>
                      <a:lnTo>
                        <a:pt x="100" y="115"/>
                      </a:lnTo>
                      <a:lnTo>
                        <a:pt x="104" y="128"/>
                      </a:lnTo>
                      <a:lnTo>
                        <a:pt x="102" y="139"/>
                      </a:lnTo>
                      <a:lnTo>
                        <a:pt x="97" y="151"/>
                      </a:lnTo>
                      <a:lnTo>
                        <a:pt x="92" y="161"/>
                      </a:lnTo>
                      <a:lnTo>
                        <a:pt x="94" y="176"/>
                      </a:lnTo>
                      <a:lnTo>
                        <a:pt x="91" y="189"/>
                      </a:lnTo>
                      <a:lnTo>
                        <a:pt x="85" y="201"/>
                      </a:lnTo>
                      <a:lnTo>
                        <a:pt x="79" y="214"/>
                      </a:lnTo>
                      <a:lnTo>
                        <a:pt x="72" y="221"/>
                      </a:lnTo>
                      <a:lnTo>
                        <a:pt x="64" y="228"/>
                      </a:lnTo>
                      <a:lnTo>
                        <a:pt x="54" y="234"/>
                      </a:lnTo>
                      <a:lnTo>
                        <a:pt x="46" y="241"/>
                      </a:lnTo>
                      <a:lnTo>
                        <a:pt x="38" y="247"/>
                      </a:lnTo>
                      <a:lnTo>
                        <a:pt x="32" y="255"/>
                      </a:lnTo>
                      <a:lnTo>
                        <a:pt x="28" y="263"/>
                      </a:lnTo>
                      <a:lnTo>
                        <a:pt x="26" y="272"/>
                      </a:lnTo>
                      <a:lnTo>
                        <a:pt x="31" y="272"/>
                      </a:lnTo>
                      <a:lnTo>
                        <a:pt x="36" y="268"/>
                      </a:lnTo>
                      <a:lnTo>
                        <a:pt x="42" y="264"/>
                      </a:lnTo>
                      <a:lnTo>
                        <a:pt x="47" y="262"/>
                      </a:lnTo>
                      <a:lnTo>
                        <a:pt x="60" y="263"/>
                      </a:lnTo>
                      <a:lnTo>
                        <a:pt x="69" y="260"/>
                      </a:lnTo>
                      <a:lnTo>
                        <a:pt x="76" y="255"/>
                      </a:lnTo>
                      <a:lnTo>
                        <a:pt x="82" y="247"/>
                      </a:lnTo>
                      <a:lnTo>
                        <a:pt x="87" y="237"/>
                      </a:lnTo>
                      <a:lnTo>
                        <a:pt x="92" y="228"/>
                      </a:lnTo>
                      <a:lnTo>
                        <a:pt x="97" y="219"/>
                      </a:lnTo>
                      <a:lnTo>
                        <a:pt x="104" y="212"/>
                      </a:lnTo>
                      <a:lnTo>
                        <a:pt x="112" y="214"/>
                      </a:lnTo>
                      <a:lnTo>
                        <a:pt x="118" y="213"/>
                      </a:lnTo>
                      <a:lnTo>
                        <a:pt x="121" y="210"/>
                      </a:lnTo>
                      <a:lnTo>
                        <a:pt x="125" y="205"/>
                      </a:lnTo>
                      <a:lnTo>
                        <a:pt x="127" y="199"/>
                      </a:lnTo>
                      <a:lnTo>
                        <a:pt x="129" y="192"/>
                      </a:lnTo>
                      <a:lnTo>
                        <a:pt x="133" y="187"/>
                      </a:lnTo>
                      <a:lnTo>
                        <a:pt x="138" y="183"/>
                      </a:lnTo>
                      <a:lnTo>
                        <a:pt x="153" y="184"/>
                      </a:lnTo>
                      <a:lnTo>
                        <a:pt x="159" y="187"/>
                      </a:lnTo>
                      <a:lnTo>
                        <a:pt x="158" y="190"/>
                      </a:lnTo>
                      <a:lnTo>
                        <a:pt x="152" y="194"/>
                      </a:lnTo>
                      <a:lnTo>
                        <a:pt x="145" y="199"/>
                      </a:lnTo>
                      <a:lnTo>
                        <a:pt x="138" y="205"/>
                      </a:lnTo>
                      <a:lnTo>
                        <a:pt x="134" y="212"/>
                      </a:lnTo>
                      <a:lnTo>
                        <a:pt x="135" y="219"/>
                      </a:lnTo>
                      <a:lnTo>
                        <a:pt x="137" y="225"/>
                      </a:lnTo>
                      <a:lnTo>
                        <a:pt x="140" y="228"/>
                      </a:lnTo>
                      <a:lnTo>
                        <a:pt x="143" y="232"/>
                      </a:lnTo>
                      <a:lnTo>
                        <a:pt x="150" y="233"/>
                      </a:lnTo>
                      <a:lnTo>
                        <a:pt x="160" y="229"/>
                      </a:lnTo>
                      <a:lnTo>
                        <a:pt x="165" y="220"/>
                      </a:lnTo>
                      <a:lnTo>
                        <a:pt x="168" y="210"/>
                      </a:lnTo>
                      <a:lnTo>
                        <a:pt x="170" y="202"/>
                      </a:lnTo>
                      <a:lnTo>
                        <a:pt x="160" y="199"/>
                      </a:lnTo>
                      <a:lnTo>
                        <a:pt x="160" y="206"/>
                      </a:lnTo>
                      <a:lnTo>
                        <a:pt x="160" y="212"/>
                      </a:lnTo>
                      <a:lnTo>
                        <a:pt x="159" y="218"/>
                      </a:lnTo>
                      <a:lnTo>
                        <a:pt x="155" y="224"/>
                      </a:lnTo>
                      <a:lnTo>
                        <a:pt x="151" y="226"/>
                      </a:lnTo>
                      <a:lnTo>
                        <a:pt x="148" y="224"/>
                      </a:lnTo>
                      <a:lnTo>
                        <a:pt x="145" y="221"/>
                      </a:lnTo>
                      <a:lnTo>
                        <a:pt x="143" y="220"/>
                      </a:lnTo>
                      <a:lnTo>
                        <a:pt x="143" y="213"/>
                      </a:lnTo>
                      <a:lnTo>
                        <a:pt x="148" y="207"/>
                      </a:lnTo>
                      <a:lnTo>
                        <a:pt x="153" y="203"/>
                      </a:lnTo>
                      <a:lnTo>
                        <a:pt x="160" y="199"/>
                      </a:lnTo>
                      <a:lnTo>
                        <a:pt x="170" y="202"/>
                      </a:lnTo>
                      <a:lnTo>
                        <a:pt x="179" y="206"/>
                      </a:lnTo>
                      <a:lnTo>
                        <a:pt x="182" y="212"/>
                      </a:lnTo>
                      <a:lnTo>
                        <a:pt x="181" y="218"/>
                      </a:lnTo>
                      <a:lnTo>
                        <a:pt x="179" y="224"/>
                      </a:lnTo>
                      <a:lnTo>
                        <a:pt x="174" y="230"/>
                      </a:lnTo>
                      <a:lnTo>
                        <a:pt x="171" y="236"/>
                      </a:lnTo>
                      <a:lnTo>
                        <a:pt x="170" y="243"/>
                      </a:lnTo>
                      <a:lnTo>
                        <a:pt x="173" y="250"/>
                      </a:lnTo>
                      <a:lnTo>
                        <a:pt x="178" y="252"/>
                      </a:lnTo>
                      <a:lnTo>
                        <a:pt x="183" y="256"/>
                      </a:lnTo>
                      <a:lnTo>
                        <a:pt x="190" y="257"/>
                      </a:lnTo>
                      <a:lnTo>
                        <a:pt x="196" y="252"/>
                      </a:lnTo>
                      <a:lnTo>
                        <a:pt x="195" y="248"/>
                      </a:lnTo>
                      <a:lnTo>
                        <a:pt x="197" y="244"/>
                      </a:lnTo>
                      <a:lnTo>
                        <a:pt x="201" y="242"/>
                      </a:lnTo>
                      <a:lnTo>
                        <a:pt x="201" y="237"/>
                      </a:lnTo>
                      <a:lnTo>
                        <a:pt x="194" y="239"/>
                      </a:lnTo>
                      <a:lnTo>
                        <a:pt x="190" y="244"/>
                      </a:lnTo>
                      <a:lnTo>
                        <a:pt x="187" y="249"/>
                      </a:lnTo>
                      <a:lnTo>
                        <a:pt x="180" y="248"/>
                      </a:lnTo>
                      <a:lnTo>
                        <a:pt x="180" y="235"/>
                      </a:lnTo>
                      <a:lnTo>
                        <a:pt x="185" y="222"/>
                      </a:lnTo>
                      <a:lnTo>
                        <a:pt x="187" y="211"/>
                      </a:lnTo>
                      <a:lnTo>
                        <a:pt x="181" y="197"/>
                      </a:lnTo>
                      <a:lnTo>
                        <a:pt x="174" y="196"/>
                      </a:lnTo>
                      <a:lnTo>
                        <a:pt x="171" y="195"/>
                      </a:lnTo>
                      <a:lnTo>
                        <a:pt x="168" y="191"/>
                      </a:lnTo>
                      <a:lnTo>
                        <a:pt x="166" y="188"/>
                      </a:lnTo>
                      <a:lnTo>
                        <a:pt x="164" y="184"/>
                      </a:lnTo>
                      <a:lnTo>
                        <a:pt x="160" y="181"/>
                      </a:lnTo>
                      <a:lnTo>
                        <a:pt x="155" y="178"/>
                      </a:lnTo>
                      <a:lnTo>
                        <a:pt x="147" y="174"/>
                      </a:lnTo>
                      <a:lnTo>
                        <a:pt x="135" y="179"/>
                      </a:lnTo>
                      <a:lnTo>
                        <a:pt x="127" y="186"/>
                      </a:lnTo>
                      <a:lnTo>
                        <a:pt x="121" y="194"/>
                      </a:lnTo>
                      <a:lnTo>
                        <a:pt x="118" y="204"/>
                      </a:lnTo>
                      <a:lnTo>
                        <a:pt x="110" y="199"/>
                      </a:lnTo>
                      <a:lnTo>
                        <a:pt x="110" y="192"/>
                      </a:lnTo>
                      <a:lnTo>
                        <a:pt x="113" y="184"/>
                      </a:lnTo>
                      <a:lnTo>
                        <a:pt x="115" y="176"/>
                      </a:lnTo>
                      <a:lnTo>
                        <a:pt x="125" y="172"/>
                      </a:lnTo>
                      <a:lnTo>
                        <a:pt x="132" y="166"/>
                      </a:lnTo>
                      <a:lnTo>
                        <a:pt x="136" y="158"/>
                      </a:lnTo>
                      <a:lnTo>
                        <a:pt x="141" y="150"/>
                      </a:lnTo>
                      <a:lnTo>
                        <a:pt x="144" y="142"/>
                      </a:lnTo>
                      <a:lnTo>
                        <a:pt x="149" y="134"/>
                      </a:lnTo>
                      <a:lnTo>
                        <a:pt x="155" y="127"/>
                      </a:lnTo>
                      <a:lnTo>
                        <a:pt x="163" y="122"/>
                      </a:lnTo>
                      <a:lnTo>
                        <a:pt x="173" y="120"/>
                      </a:lnTo>
                      <a:lnTo>
                        <a:pt x="185" y="119"/>
                      </a:lnTo>
                      <a:lnTo>
                        <a:pt x="191" y="119"/>
                      </a:lnTo>
                      <a:lnTo>
                        <a:pt x="195" y="119"/>
                      </a:lnTo>
                      <a:lnTo>
                        <a:pt x="195" y="116"/>
                      </a:lnTo>
                      <a:lnTo>
                        <a:pt x="188" y="114"/>
                      </a:lnTo>
                      <a:lnTo>
                        <a:pt x="181" y="113"/>
                      </a:lnTo>
                      <a:lnTo>
                        <a:pt x="173" y="114"/>
                      </a:lnTo>
                      <a:lnTo>
                        <a:pt x="166" y="116"/>
                      </a:lnTo>
                      <a:lnTo>
                        <a:pt x="159" y="119"/>
                      </a:lnTo>
                      <a:lnTo>
                        <a:pt x="152" y="123"/>
                      </a:lnTo>
                      <a:lnTo>
                        <a:pt x="145" y="127"/>
                      </a:lnTo>
                      <a:lnTo>
                        <a:pt x="140" y="131"/>
                      </a:lnTo>
                      <a:lnTo>
                        <a:pt x="134" y="139"/>
                      </a:lnTo>
                      <a:lnTo>
                        <a:pt x="130" y="150"/>
                      </a:lnTo>
                      <a:lnTo>
                        <a:pt x="126" y="157"/>
                      </a:lnTo>
                      <a:lnTo>
                        <a:pt x="117" y="158"/>
                      </a:lnTo>
                      <a:lnTo>
                        <a:pt x="119" y="141"/>
                      </a:lnTo>
                      <a:lnTo>
                        <a:pt x="120" y="122"/>
                      </a:lnTo>
                      <a:lnTo>
                        <a:pt x="127" y="105"/>
                      </a:lnTo>
                      <a:lnTo>
                        <a:pt x="142" y="93"/>
                      </a:lnTo>
                      <a:lnTo>
                        <a:pt x="143" y="89"/>
                      </a:lnTo>
                      <a:lnTo>
                        <a:pt x="145" y="78"/>
                      </a:lnTo>
                      <a:lnTo>
                        <a:pt x="147" y="68"/>
                      </a:lnTo>
                      <a:lnTo>
                        <a:pt x="142" y="63"/>
                      </a:lnTo>
                      <a:lnTo>
                        <a:pt x="137" y="58"/>
                      </a:lnTo>
                      <a:lnTo>
                        <a:pt x="135" y="51"/>
                      </a:lnTo>
                      <a:lnTo>
                        <a:pt x="135" y="44"/>
                      </a:lnTo>
                      <a:lnTo>
                        <a:pt x="137" y="36"/>
                      </a:lnTo>
                      <a:lnTo>
                        <a:pt x="142" y="31"/>
                      </a:lnTo>
                      <a:lnTo>
                        <a:pt x="147" y="27"/>
                      </a:lnTo>
                      <a:lnTo>
                        <a:pt x="152" y="24"/>
                      </a:lnTo>
                      <a:lnTo>
                        <a:pt x="158" y="27"/>
                      </a:lnTo>
                      <a:lnTo>
                        <a:pt x="165" y="29"/>
                      </a:lnTo>
                      <a:lnTo>
                        <a:pt x="170" y="27"/>
                      </a:lnTo>
                      <a:lnTo>
                        <a:pt x="174" y="28"/>
                      </a:lnTo>
                      <a:lnTo>
                        <a:pt x="178" y="30"/>
                      </a:lnTo>
                      <a:lnTo>
                        <a:pt x="181" y="34"/>
                      </a:lnTo>
                      <a:lnTo>
                        <a:pt x="183" y="40"/>
                      </a:lnTo>
                      <a:lnTo>
                        <a:pt x="181" y="47"/>
                      </a:lnTo>
                      <a:lnTo>
                        <a:pt x="174" y="51"/>
                      </a:lnTo>
                      <a:lnTo>
                        <a:pt x="167" y="52"/>
                      </a:lnTo>
                      <a:lnTo>
                        <a:pt x="164" y="46"/>
                      </a:lnTo>
                      <a:lnTo>
                        <a:pt x="163" y="40"/>
                      </a:lnTo>
                      <a:lnTo>
                        <a:pt x="164" y="35"/>
                      </a:lnTo>
                      <a:lnTo>
                        <a:pt x="165" y="29"/>
                      </a:lnTo>
                      <a:lnTo>
                        <a:pt x="158" y="27"/>
                      </a:lnTo>
                      <a:lnTo>
                        <a:pt x="157" y="31"/>
                      </a:lnTo>
                      <a:lnTo>
                        <a:pt x="156" y="37"/>
                      </a:lnTo>
                      <a:lnTo>
                        <a:pt x="157" y="44"/>
                      </a:lnTo>
                      <a:lnTo>
                        <a:pt x="157" y="50"/>
                      </a:lnTo>
                      <a:lnTo>
                        <a:pt x="161" y="53"/>
                      </a:lnTo>
                      <a:lnTo>
                        <a:pt x="166" y="57"/>
                      </a:lnTo>
                      <a:lnTo>
                        <a:pt x="172" y="58"/>
                      </a:lnTo>
                      <a:lnTo>
                        <a:pt x="178" y="58"/>
                      </a:lnTo>
                      <a:lnTo>
                        <a:pt x="183" y="54"/>
                      </a:lnTo>
                      <a:lnTo>
                        <a:pt x="188" y="50"/>
                      </a:lnTo>
                      <a:lnTo>
                        <a:pt x="190" y="44"/>
                      </a:lnTo>
                      <a:lnTo>
                        <a:pt x="190" y="38"/>
                      </a:lnTo>
                      <a:lnTo>
                        <a:pt x="189" y="32"/>
                      </a:lnTo>
                      <a:lnTo>
                        <a:pt x="186" y="27"/>
                      </a:lnTo>
                      <a:lnTo>
                        <a:pt x="181" y="22"/>
                      </a:lnTo>
                      <a:lnTo>
                        <a:pt x="176" y="19"/>
                      </a:lnTo>
                      <a:lnTo>
                        <a:pt x="181" y="16"/>
                      </a:lnTo>
                      <a:lnTo>
                        <a:pt x="186" y="15"/>
                      </a:lnTo>
                      <a:lnTo>
                        <a:pt x="190" y="15"/>
                      </a:lnTo>
                      <a:lnTo>
                        <a:pt x="195" y="16"/>
                      </a:lnTo>
                      <a:lnTo>
                        <a:pt x="204" y="21"/>
                      </a:lnTo>
                      <a:close/>
                    </a:path>
                  </a:pathLst>
                </a:custGeom>
                <a:solidFill>
                  <a:srgbClr val="33CC33"/>
                </a:solidFill>
                <a:ln w="9525">
                  <a:solidFill>
                    <a:srgbClr val="008000"/>
                  </a:solidFill>
                  <a:round/>
                  <a:headEnd/>
                  <a:tailEnd/>
                </a:ln>
              </p:spPr>
              <p:txBody>
                <a:bodyPr/>
                <a:lstStyle/>
                <a:p>
                  <a:endParaRPr lang="zh-CN" altLang="en-US"/>
                </a:p>
              </p:txBody>
            </p:sp>
            <p:sp>
              <p:nvSpPr>
                <p:cNvPr id="30806" name="未知">
                  <a:extLst>
                    <a:ext uri="{FF2B5EF4-FFF2-40B4-BE49-F238E27FC236}">
                      <a16:creationId xmlns:a16="http://schemas.microsoft.com/office/drawing/2014/main" id="{6E85CCAE-3970-4803-9367-2A0DD3CF8503}"/>
                    </a:ext>
                  </a:extLst>
                </p:cNvPr>
                <p:cNvSpPr>
                  <a:spLocks/>
                </p:cNvSpPr>
                <p:nvPr/>
              </p:nvSpPr>
              <p:spPr bwMode="auto">
                <a:xfrm>
                  <a:off x="773" y="64"/>
                  <a:ext cx="108" cy="66"/>
                </a:xfrm>
                <a:custGeom>
                  <a:avLst/>
                  <a:gdLst>
                    <a:gd name="T0" fmla="*/ 1 w 216"/>
                    <a:gd name="T1" fmla="*/ 0 h 134"/>
                    <a:gd name="T2" fmla="*/ 1 w 216"/>
                    <a:gd name="T3" fmla="*/ 0 h 134"/>
                    <a:gd name="T4" fmla="*/ 1 w 216"/>
                    <a:gd name="T5" fmla="*/ 0 h 134"/>
                    <a:gd name="T6" fmla="*/ 1 w 216"/>
                    <a:gd name="T7" fmla="*/ 0 h 134"/>
                    <a:gd name="T8" fmla="*/ 1 w 216"/>
                    <a:gd name="T9" fmla="*/ 0 h 134"/>
                    <a:gd name="T10" fmla="*/ 1 w 216"/>
                    <a:gd name="T11" fmla="*/ 0 h 134"/>
                    <a:gd name="T12" fmla="*/ 1 w 216"/>
                    <a:gd name="T13" fmla="*/ 0 h 134"/>
                    <a:gd name="T14" fmla="*/ 1 w 216"/>
                    <a:gd name="T15" fmla="*/ 0 h 134"/>
                    <a:gd name="T16" fmla="*/ 1 w 216"/>
                    <a:gd name="T17" fmla="*/ 0 h 134"/>
                    <a:gd name="T18" fmla="*/ 1 w 216"/>
                    <a:gd name="T19" fmla="*/ 0 h 134"/>
                    <a:gd name="T20" fmla="*/ 1 w 216"/>
                    <a:gd name="T21" fmla="*/ 0 h 134"/>
                    <a:gd name="T22" fmla="*/ 1 w 216"/>
                    <a:gd name="T23" fmla="*/ 0 h 134"/>
                    <a:gd name="T24" fmla="*/ 1 w 216"/>
                    <a:gd name="T25" fmla="*/ 0 h 134"/>
                    <a:gd name="T26" fmla="*/ 1 w 216"/>
                    <a:gd name="T27" fmla="*/ 0 h 134"/>
                    <a:gd name="T28" fmla="*/ 1 w 216"/>
                    <a:gd name="T29" fmla="*/ 0 h 134"/>
                    <a:gd name="T30" fmla="*/ 1 w 216"/>
                    <a:gd name="T31" fmla="*/ 0 h 134"/>
                    <a:gd name="T32" fmla="*/ 1 w 216"/>
                    <a:gd name="T33" fmla="*/ 0 h 134"/>
                    <a:gd name="T34" fmla="*/ 1 w 216"/>
                    <a:gd name="T35" fmla="*/ 0 h 134"/>
                    <a:gd name="T36" fmla="*/ 1 w 216"/>
                    <a:gd name="T37" fmla="*/ 0 h 134"/>
                    <a:gd name="T38" fmla="*/ 1 w 216"/>
                    <a:gd name="T39" fmla="*/ 0 h 134"/>
                    <a:gd name="T40" fmla="*/ 1 w 216"/>
                    <a:gd name="T41" fmla="*/ 0 h 134"/>
                    <a:gd name="T42" fmla="*/ 1 w 216"/>
                    <a:gd name="T43" fmla="*/ 0 h 134"/>
                    <a:gd name="T44" fmla="*/ 1 w 216"/>
                    <a:gd name="T45" fmla="*/ 0 h 134"/>
                    <a:gd name="T46" fmla="*/ 1 w 216"/>
                    <a:gd name="T47" fmla="*/ 0 h 134"/>
                    <a:gd name="T48" fmla="*/ 1 w 216"/>
                    <a:gd name="T49" fmla="*/ 0 h 134"/>
                    <a:gd name="T50" fmla="*/ 1 w 216"/>
                    <a:gd name="T51" fmla="*/ 0 h 134"/>
                    <a:gd name="T52" fmla="*/ 1 w 216"/>
                    <a:gd name="T53" fmla="*/ 0 h 134"/>
                    <a:gd name="T54" fmla="*/ 1 w 216"/>
                    <a:gd name="T55" fmla="*/ 0 h 134"/>
                    <a:gd name="T56" fmla="*/ 1 w 216"/>
                    <a:gd name="T57" fmla="*/ 0 h 134"/>
                    <a:gd name="T58" fmla="*/ 1 w 216"/>
                    <a:gd name="T59" fmla="*/ 0 h 134"/>
                    <a:gd name="T60" fmla="*/ 1 w 216"/>
                    <a:gd name="T61" fmla="*/ 0 h 134"/>
                    <a:gd name="T62" fmla="*/ 1 w 216"/>
                    <a:gd name="T63" fmla="*/ 0 h 134"/>
                    <a:gd name="T64" fmla="*/ 1 w 216"/>
                    <a:gd name="T65" fmla="*/ 0 h 134"/>
                    <a:gd name="T66" fmla="*/ 1 w 216"/>
                    <a:gd name="T67" fmla="*/ 0 h 134"/>
                    <a:gd name="T68" fmla="*/ 1 w 216"/>
                    <a:gd name="T69" fmla="*/ 0 h 134"/>
                    <a:gd name="T70" fmla="*/ 1 w 216"/>
                    <a:gd name="T71" fmla="*/ 0 h 134"/>
                    <a:gd name="T72" fmla="*/ 1 w 216"/>
                    <a:gd name="T73" fmla="*/ 0 h 134"/>
                    <a:gd name="T74" fmla="*/ 1 w 216"/>
                    <a:gd name="T75" fmla="*/ 0 h 134"/>
                    <a:gd name="T76" fmla="*/ 1 w 216"/>
                    <a:gd name="T77" fmla="*/ 0 h 134"/>
                    <a:gd name="T78" fmla="*/ 1 w 216"/>
                    <a:gd name="T79" fmla="*/ 0 h 134"/>
                    <a:gd name="T80" fmla="*/ 1 w 216"/>
                    <a:gd name="T81" fmla="*/ 0 h 134"/>
                    <a:gd name="T82" fmla="*/ 1 w 216"/>
                    <a:gd name="T83" fmla="*/ 0 h 134"/>
                    <a:gd name="T84" fmla="*/ 1 w 216"/>
                    <a:gd name="T85" fmla="*/ 0 h 134"/>
                    <a:gd name="T86" fmla="*/ 1 w 216"/>
                    <a:gd name="T87" fmla="*/ 0 h 134"/>
                    <a:gd name="T88" fmla="*/ 1 w 216"/>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6"/>
                    <a:gd name="T136" fmla="*/ 0 h 134"/>
                    <a:gd name="T137" fmla="*/ 216 w 216"/>
                    <a:gd name="T138" fmla="*/ 134 h 13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6" h="134">
                      <a:moveTo>
                        <a:pt x="190" y="134"/>
                      </a:moveTo>
                      <a:lnTo>
                        <a:pt x="179" y="133"/>
                      </a:lnTo>
                      <a:lnTo>
                        <a:pt x="174" y="129"/>
                      </a:lnTo>
                      <a:lnTo>
                        <a:pt x="168" y="125"/>
                      </a:lnTo>
                      <a:lnTo>
                        <a:pt x="162" y="119"/>
                      </a:lnTo>
                      <a:lnTo>
                        <a:pt x="161" y="111"/>
                      </a:lnTo>
                      <a:lnTo>
                        <a:pt x="162" y="104"/>
                      </a:lnTo>
                      <a:lnTo>
                        <a:pt x="166" y="98"/>
                      </a:lnTo>
                      <a:lnTo>
                        <a:pt x="169" y="92"/>
                      </a:lnTo>
                      <a:lnTo>
                        <a:pt x="175" y="91"/>
                      </a:lnTo>
                      <a:lnTo>
                        <a:pt x="181" y="89"/>
                      </a:lnTo>
                      <a:lnTo>
                        <a:pt x="184" y="90"/>
                      </a:lnTo>
                      <a:lnTo>
                        <a:pt x="188" y="93"/>
                      </a:lnTo>
                      <a:lnTo>
                        <a:pt x="190" y="99"/>
                      </a:lnTo>
                      <a:lnTo>
                        <a:pt x="189" y="105"/>
                      </a:lnTo>
                      <a:lnTo>
                        <a:pt x="186" y="110"/>
                      </a:lnTo>
                      <a:lnTo>
                        <a:pt x="183" y="113"/>
                      </a:lnTo>
                      <a:lnTo>
                        <a:pt x="170" y="111"/>
                      </a:lnTo>
                      <a:lnTo>
                        <a:pt x="170" y="115"/>
                      </a:lnTo>
                      <a:lnTo>
                        <a:pt x="173" y="119"/>
                      </a:lnTo>
                      <a:lnTo>
                        <a:pt x="176" y="122"/>
                      </a:lnTo>
                      <a:lnTo>
                        <a:pt x="181" y="125"/>
                      </a:lnTo>
                      <a:lnTo>
                        <a:pt x="186" y="126"/>
                      </a:lnTo>
                      <a:lnTo>
                        <a:pt x="192" y="122"/>
                      </a:lnTo>
                      <a:lnTo>
                        <a:pt x="197" y="118"/>
                      </a:lnTo>
                      <a:lnTo>
                        <a:pt x="201" y="113"/>
                      </a:lnTo>
                      <a:lnTo>
                        <a:pt x="205" y="103"/>
                      </a:lnTo>
                      <a:lnTo>
                        <a:pt x="204" y="93"/>
                      </a:lnTo>
                      <a:lnTo>
                        <a:pt x="199" y="84"/>
                      </a:lnTo>
                      <a:lnTo>
                        <a:pt x="194" y="75"/>
                      </a:lnTo>
                      <a:lnTo>
                        <a:pt x="192" y="70"/>
                      </a:lnTo>
                      <a:lnTo>
                        <a:pt x="189" y="68"/>
                      </a:lnTo>
                      <a:lnTo>
                        <a:pt x="184" y="66"/>
                      </a:lnTo>
                      <a:lnTo>
                        <a:pt x="179" y="64"/>
                      </a:lnTo>
                      <a:lnTo>
                        <a:pt x="174" y="64"/>
                      </a:lnTo>
                      <a:lnTo>
                        <a:pt x="169" y="64"/>
                      </a:lnTo>
                      <a:lnTo>
                        <a:pt x="163" y="64"/>
                      </a:lnTo>
                      <a:lnTo>
                        <a:pt x="159" y="64"/>
                      </a:lnTo>
                      <a:lnTo>
                        <a:pt x="146" y="72"/>
                      </a:lnTo>
                      <a:lnTo>
                        <a:pt x="136" y="81"/>
                      </a:lnTo>
                      <a:lnTo>
                        <a:pt x="127" y="91"/>
                      </a:lnTo>
                      <a:lnTo>
                        <a:pt x="118" y="102"/>
                      </a:lnTo>
                      <a:lnTo>
                        <a:pt x="108" y="111"/>
                      </a:lnTo>
                      <a:lnTo>
                        <a:pt x="97" y="118"/>
                      </a:lnTo>
                      <a:lnTo>
                        <a:pt x="84" y="120"/>
                      </a:lnTo>
                      <a:lnTo>
                        <a:pt x="67" y="118"/>
                      </a:lnTo>
                      <a:lnTo>
                        <a:pt x="60" y="113"/>
                      </a:lnTo>
                      <a:lnTo>
                        <a:pt x="55" y="106"/>
                      </a:lnTo>
                      <a:lnTo>
                        <a:pt x="52" y="99"/>
                      </a:lnTo>
                      <a:lnTo>
                        <a:pt x="48" y="92"/>
                      </a:lnTo>
                      <a:lnTo>
                        <a:pt x="50" y="84"/>
                      </a:lnTo>
                      <a:lnTo>
                        <a:pt x="56" y="77"/>
                      </a:lnTo>
                      <a:lnTo>
                        <a:pt x="61" y="70"/>
                      </a:lnTo>
                      <a:lnTo>
                        <a:pt x="60" y="62"/>
                      </a:lnTo>
                      <a:lnTo>
                        <a:pt x="57" y="59"/>
                      </a:lnTo>
                      <a:lnTo>
                        <a:pt x="53" y="57"/>
                      </a:lnTo>
                      <a:lnTo>
                        <a:pt x="47" y="55"/>
                      </a:lnTo>
                      <a:lnTo>
                        <a:pt x="42" y="55"/>
                      </a:lnTo>
                      <a:lnTo>
                        <a:pt x="37" y="64"/>
                      </a:lnTo>
                      <a:lnTo>
                        <a:pt x="31" y="70"/>
                      </a:lnTo>
                      <a:lnTo>
                        <a:pt x="23" y="75"/>
                      </a:lnTo>
                      <a:lnTo>
                        <a:pt x="12" y="73"/>
                      </a:lnTo>
                      <a:lnTo>
                        <a:pt x="6" y="69"/>
                      </a:lnTo>
                      <a:lnTo>
                        <a:pt x="2" y="61"/>
                      </a:lnTo>
                      <a:lnTo>
                        <a:pt x="0" y="53"/>
                      </a:lnTo>
                      <a:lnTo>
                        <a:pt x="1" y="45"/>
                      </a:lnTo>
                      <a:lnTo>
                        <a:pt x="6" y="32"/>
                      </a:lnTo>
                      <a:lnTo>
                        <a:pt x="12" y="23"/>
                      </a:lnTo>
                      <a:lnTo>
                        <a:pt x="19" y="15"/>
                      </a:lnTo>
                      <a:lnTo>
                        <a:pt x="29" y="11"/>
                      </a:lnTo>
                      <a:lnTo>
                        <a:pt x="39" y="6"/>
                      </a:lnTo>
                      <a:lnTo>
                        <a:pt x="49" y="4"/>
                      </a:lnTo>
                      <a:lnTo>
                        <a:pt x="62" y="1"/>
                      </a:lnTo>
                      <a:lnTo>
                        <a:pt x="75" y="0"/>
                      </a:lnTo>
                      <a:lnTo>
                        <a:pt x="90" y="1"/>
                      </a:lnTo>
                      <a:lnTo>
                        <a:pt x="107" y="4"/>
                      </a:lnTo>
                      <a:lnTo>
                        <a:pt x="124" y="9"/>
                      </a:lnTo>
                      <a:lnTo>
                        <a:pt x="143" y="15"/>
                      </a:lnTo>
                      <a:lnTo>
                        <a:pt x="160" y="24"/>
                      </a:lnTo>
                      <a:lnTo>
                        <a:pt x="176" y="35"/>
                      </a:lnTo>
                      <a:lnTo>
                        <a:pt x="190" y="46"/>
                      </a:lnTo>
                      <a:lnTo>
                        <a:pt x="200" y="59"/>
                      </a:lnTo>
                      <a:lnTo>
                        <a:pt x="206" y="67"/>
                      </a:lnTo>
                      <a:lnTo>
                        <a:pt x="212" y="77"/>
                      </a:lnTo>
                      <a:lnTo>
                        <a:pt x="215" y="89"/>
                      </a:lnTo>
                      <a:lnTo>
                        <a:pt x="216" y="102"/>
                      </a:lnTo>
                      <a:lnTo>
                        <a:pt x="213" y="112"/>
                      </a:lnTo>
                      <a:lnTo>
                        <a:pt x="207" y="121"/>
                      </a:lnTo>
                      <a:lnTo>
                        <a:pt x="199" y="129"/>
                      </a:lnTo>
                      <a:lnTo>
                        <a:pt x="190" y="134"/>
                      </a:lnTo>
                      <a:close/>
                    </a:path>
                  </a:pathLst>
                </a:custGeom>
                <a:solidFill>
                  <a:srgbClr val="33CC33"/>
                </a:solidFill>
                <a:ln w="9525">
                  <a:solidFill>
                    <a:srgbClr val="008000"/>
                  </a:solidFill>
                  <a:round/>
                  <a:headEnd/>
                  <a:tailEnd/>
                </a:ln>
              </p:spPr>
              <p:txBody>
                <a:bodyPr/>
                <a:lstStyle/>
                <a:p>
                  <a:endParaRPr lang="zh-CN" altLang="en-US"/>
                </a:p>
              </p:txBody>
            </p:sp>
            <p:sp>
              <p:nvSpPr>
                <p:cNvPr id="30807" name="未知">
                  <a:extLst>
                    <a:ext uri="{FF2B5EF4-FFF2-40B4-BE49-F238E27FC236}">
                      <a16:creationId xmlns:a16="http://schemas.microsoft.com/office/drawing/2014/main" id="{D71A8FCC-F3AD-4B12-8AC5-563D9687A257}"/>
                    </a:ext>
                  </a:extLst>
                </p:cNvPr>
                <p:cNvSpPr>
                  <a:spLocks/>
                </p:cNvSpPr>
                <p:nvPr/>
              </p:nvSpPr>
              <p:spPr bwMode="auto">
                <a:xfrm>
                  <a:off x="809" y="81"/>
                  <a:ext cx="45" cy="11"/>
                </a:xfrm>
                <a:custGeom>
                  <a:avLst/>
                  <a:gdLst>
                    <a:gd name="T0" fmla="*/ 1 w 90"/>
                    <a:gd name="T1" fmla="*/ 1 h 22"/>
                    <a:gd name="T2" fmla="*/ 0 w 90"/>
                    <a:gd name="T3" fmla="*/ 1 h 22"/>
                    <a:gd name="T4" fmla="*/ 1 w 90"/>
                    <a:gd name="T5" fmla="*/ 1 h 22"/>
                    <a:gd name="T6" fmla="*/ 1 w 90"/>
                    <a:gd name="T7" fmla="*/ 1 h 22"/>
                    <a:gd name="T8" fmla="*/ 1 w 90"/>
                    <a:gd name="T9" fmla="*/ 1 h 22"/>
                    <a:gd name="T10" fmla="*/ 1 w 90"/>
                    <a:gd name="T11" fmla="*/ 1 h 22"/>
                    <a:gd name="T12" fmla="*/ 1 w 90"/>
                    <a:gd name="T13" fmla="*/ 1 h 22"/>
                    <a:gd name="T14" fmla="*/ 1 w 90"/>
                    <a:gd name="T15" fmla="*/ 0 h 22"/>
                    <a:gd name="T16" fmla="*/ 1 w 90"/>
                    <a:gd name="T17" fmla="*/ 0 h 22"/>
                    <a:gd name="T18" fmla="*/ 1 w 90"/>
                    <a:gd name="T19" fmla="*/ 0 h 22"/>
                    <a:gd name="T20" fmla="*/ 1 w 90"/>
                    <a:gd name="T21" fmla="*/ 0 h 22"/>
                    <a:gd name="T22" fmla="*/ 1 w 90"/>
                    <a:gd name="T23" fmla="*/ 1 h 22"/>
                    <a:gd name="T24" fmla="*/ 1 w 90"/>
                    <a:gd name="T25" fmla="*/ 1 h 22"/>
                    <a:gd name="T26" fmla="*/ 1 w 90"/>
                    <a:gd name="T27" fmla="*/ 1 h 22"/>
                    <a:gd name="T28" fmla="*/ 1 w 90"/>
                    <a:gd name="T29" fmla="*/ 1 h 22"/>
                    <a:gd name="T30" fmla="*/ 1 w 90"/>
                    <a:gd name="T31" fmla="*/ 1 h 22"/>
                    <a:gd name="T32" fmla="*/ 1 w 90"/>
                    <a:gd name="T33" fmla="*/ 1 h 22"/>
                    <a:gd name="T34" fmla="*/ 1 w 90"/>
                    <a:gd name="T35" fmla="*/ 1 h 22"/>
                    <a:gd name="T36" fmla="*/ 1 w 90"/>
                    <a:gd name="T37" fmla="*/ 1 h 22"/>
                    <a:gd name="T38" fmla="*/ 1 w 90"/>
                    <a:gd name="T39" fmla="*/ 1 h 22"/>
                    <a:gd name="T40" fmla="*/ 1 w 90"/>
                    <a:gd name="T41" fmla="*/ 1 h 22"/>
                    <a:gd name="T42" fmla="*/ 1 w 90"/>
                    <a:gd name="T43" fmla="*/ 1 h 22"/>
                    <a:gd name="T44" fmla="*/ 1 w 90"/>
                    <a:gd name="T45" fmla="*/ 1 h 22"/>
                    <a:gd name="T46" fmla="*/ 1 w 90"/>
                    <a:gd name="T47" fmla="*/ 1 h 22"/>
                    <a:gd name="T48" fmla="*/ 1 w 90"/>
                    <a:gd name="T49" fmla="*/ 1 h 22"/>
                    <a:gd name="T50" fmla="*/ 1 w 90"/>
                    <a:gd name="T51" fmla="*/ 1 h 22"/>
                    <a:gd name="T52" fmla="*/ 1 w 90"/>
                    <a:gd name="T53" fmla="*/ 1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0"/>
                    <a:gd name="T82" fmla="*/ 0 h 22"/>
                    <a:gd name="T83" fmla="*/ 90 w 90"/>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0" h="22">
                      <a:moveTo>
                        <a:pt x="4" y="22"/>
                      </a:moveTo>
                      <a:lnTo>
                        <a:pt x="0" y="22"/>
                      </a:lnTo>
                      <a:lnTo>
                        <a:pt x="1" y="14"/>
                      </a:lnTo>
                      <a:lnTo>
                        <a:pt x="7" y="8"/>
                      </a:lnTo>
                      <a:lnTo>
                        <a:pt x="16" y="6"/>
                      </a:lnTo>
                      <a:lnTo>
                        <a:pt x="23" y="1"/>
                      </a:lnTo>
                      <a:lnTo>
                        <a:pt x="28" y="1"/>
                      </a:lnTo>
                      <a:lnTo>
                        <a:pt x="32" y="0"/>
                      </a:lnTo>
                      <a:lnTo>
                        <a:pt x="38" y="0"/>
                      </a:lnTo>
                      <a:lnTo>
                        <a:pt x="44" y="0"/>
                      </a:lnTo>
                      <a:lnTo>
                        <a:pt x="50" y="0"/>
                      </a:lnTo>
                      <a:lnTo>
                        <a:pt x="57" y="1"/>
                      </a:lnTo>
                      <a:lnTo>
                        <a:pt x="64" y="2"/>
                      </a:lnTo>
                      <a:lnTo>
                        <a:pt x="70" y="3"/>
                      </a:lnTo>
                      <a:lnTo>
                        <a:pt x="75" y="3"/>
                      </a:lnTo>
                      <a:lnTo>
                        <a:pt x="80" y="4"/>
                      </a:lnTo>
                      <a:lnTo>
                        <a:pt x="84" y="6"/>
                      </a:lnTo>
                      <a:lnTo>
                        <a:pt x="88" y="7"/>
                      </a:lnTo>
                      <a:lnTo>
                        <a:pt x="90" y="9"/>
                      </a:lnTo>
                      <a:lnTo>
                        <a:pt x="79" y="8"/>
                      </a:lnTo>
                      <a:lnTo>
                        <a:pt x="67" y="7"/>
                      </a:lnTo>
                      <a:lnTo>
                        <a:pt x="56" y="7"/>
                      </a:lnTo>
                      <a:lnTo>
                        <a:pt x="43" y="7"/>
                      </a:lnTo>
                      <a:lnTo>
                        <a:pt x="31" y="8"/>
                      </a:lnTo>
                      <a:lnTo>
                        <a:pt x="21" y="11"/>
                      </a:lnTo>
                      <a:lnTo>
                        <a:pt x="12" y="16"/>
                      </a:lnTo>
                      <a:lnTo>
                        <a:pt x="4" y="22"/>
                      </a:lnTo>
                      <a:close/>
                    </a:path>
                  </a:pathLst>
                </a:custGeom>
                <a:solidFill>
                  <a:srgbClr val="33CC33"/>
                </a:solidFill>
                <a:ln w="9525">
                  <a:solidFill>
                    <a:srgbClr val="008000"/>
                  </a:solidFill>
                  <a:round/>
                  <a:headEnd/>
                  <a:tailEnd/>
                </a:ln>
              </p:spPr>
              <p:txBody>
                <a:bodyPr/>
                <a:lstStyle/>
                <a:p>
                  <a:endParaRPr lang="zh-CN" altLang="en-US"/>
                </a:p>
              </p:txBody>
            </p:sp>
            <p:sp>
              <p:nvSpPr>
                <p:cNvPr id="30808" name="未知">
                  <a:extLst>
                    <a:ext uri="{FF2B5EF4-FFF2-40B4-BE49-F238E27FC236}">
                      <a16:creationId xmlns:a16="http://schemas.microsoft.com/office/drawing/2014/main" id="{AB58C33A-5B0B-4A4C-97BA-D4ECCB55E772}"/>
                    </a:ext>
                  </a:extLst>
                </p:cNvPr>
                <p:cNvSpPr>
                  <a:spLocks/>
                </p:cNvSpPr>
                <p:nvPr/>
              </p:nvSpPr>
              <p:spPr bwMode="auto">
                <a:xfrm>
                  <a:off x="809" y="196"/>
                  <a:ext cx="2" cy="8"/>
                </a:xfrm>
                <a:custGeom>
                  <a:avLst/>
                  <a:gdLst>
                    <a:gd name="T0" fmla="*/ 0 w 6"/>
                    <a:gd name="T1" fmla="*/ 1 h 15"/>
                    <a:gd name="T2" fmla="*/ 0 w 6"/>
                    <a:gd name="T3" fmla="*/ 1 h 15"/>
                    <a:gd name="T4" fmla="*/ 0 w 6"/>
                    <a:gd name="T5" fmla="*/ 1 h 15"/>
                    <a:gd name="T6" fmla="*/ 0 w 6"/>
                    <a:gd name="T7" fmla="*/ 1 h 15"/>
                    <a:gd name="T8" fmla="*/ 0 w 6"/>
                    <a:gd name="T9" fmla="*/ 0 h 15"/>
                    <a:gd name="T10" fmla="*/ 0 w 6"/>
                    <a:gd name="T11" fmla="*/ 0 h 15"/>
                    <a:gd name="T12" fmla="*/ 0 w 6"/>
                    <a:gd name="T13" fmla="*/ 1 h 15"/>
                    <a:gd name="T14" fmla="*/ 0 w 6"/>
                    <a:gd name="T15" fmla="*/ 1 h 15"/>
                    <a:gd name="T16" fmla="*/ 0 w 6"/>
                    <a:gd name="T17" fmla="*/ 1 h 15"/>
                    <a:gd name="T18" fmla="*/ 0 w 6"/>
                    <a:gd name="T19" fmla="*/ 1 h 15"/>
                    <a:gd name="T20" fmla="*/ 0 w 6"/>
                    <a:gd name="T21" fmla="*/ 1 h 15"/>
                    <a:gd name="T22" fmla="*/ 0 w 6"/>
                    <a:gd name="T23" fmla="*/ 1 h 15"/>
                    <a:gd name="T24" fmla="*/ 0 w 6"/>
                    <a:gd name="T25" fmla="*/ 1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15"/>
                    <a:gd name="T41" fmla="*/ 6 w 6"/>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15">
                      <a:moveTo>
                        <a:pt x="3" y="15"/>
                      </a:moveTo>
                      <a:lnTo>
                        <a:pt x="1" y="13"/>
                      </a:lnTo>
                      <a:lnTo>
                        <a:pt x="1" y="8"/>
                      </a:lnTo>
                      <a:lnTo>
                        <a:pt x="1" y="4"/>
                      </a:lnTo>
                      <a:lnTo>
                        <a:pt x="0" y="0"/>
                      </a:lnTo>
                      <a:lnTo>
                        <a:pt x="5" y="0"/>
                      </a:lnTo>
                      <a:lnTo>
                        <a:pt x="6" y="4"/>
                      </a:lnTo>
                      <a:lnTo>
                        <a:pt x="6" y="8"/>
                      </a:lnTo>
                      <a:lnTo>
                        <a:pt x="5" y="13"/>
                      </a:lnTo>
                      <a:lnTo>
                        <a:pt x="5" y="14"/>
                      </a:lnTo>
                      <a:lnTo>
                        <a:pt x="4" y="14"/>
                      </a:lnTo>
                      <a:lnTo>
                        <a:pt x="3" y="15"/>
                      </a:lnTo>
                      <a:close/>
                    </a:path>
                  </a:pathLst>
                </a:custGeom>
                <a:solidFill>
                  <a:srgbClr val="33CC33"/>
                </a:solidFill>
                <a:ln w="9525">
                  <a:solidFill>
                    <a:srgbClr val="008000"/>
                  </a:solidFill>
                  <a:round/>
                  <a:headEnd/>
                  <a:tailEnd/>
                </a:ln>
              </p:spPr>
              <p:txBody>
                <a:bodyPr/>
                <a:lstStyle/>
                <a:p>
                  <a:endParaRPr lang="zh-CN" altLang="en-US"/>
                </a:p>
              </p:txBody>
            </p:sp>
            <p:sp>
              <p:nvSpPr>
                <p:cNvPr id="30809" name="未知">
                  <a:extLst>
                    <a:ext uri="{FF2B5EF4-FFF2-40B4-BE49-F238E27FC236}">
                      <a16:creationId xmlns:a16="http://schemas.microsoft.com/office/drawing/2014/main" id="{7108143B-CBB2-4055-BD40-E3CD99916B98}"/>
                    </a:ext>
                  </a:extLst>
                </p:cNvPr>
                <p:cNvSpPr>
                  <a:spLocks/>
                </p:cNvSpPr>
                <p:nvPr/>
              </p:nvSpPr>
              <p:spPr bwMode="auto">
                <a:xfrm>
                  <a:off x="719" y="174"/>
                  <a:ext cx="72" cy="93"/>
                </a:xfrm>
                <a:custGeom>
                  <a:avLst/>
                  <a:gdLst>
                    <a:gd name="T0" fmla="*/ 0 w 146"/>
                    <a:gd name="T1" fmla="*/ 0 h 187"/>
                    <a:gd name="T2" fmla="*/ 0 w 146"/>
                    <a:gd name="T3" fmla="*/ 0 h 187"/>
                    <a:gd name="T4" fmla="*/ 0 w 146"/>
                    <a:gd name="T5" fmla="*/ 0 h 187"/>
                    <a:gd name="T6" fmla="*/ 0 w 146"/>
                    <a:gd name="T7" fmla="*/ 0 h 187"/>
                    <a:gd name="T8" fmla="*/ 0 w 146"/>
                    <a:gd name="T9" fmla="*/ 0 h 187"/>
                    <a:gd name="T10" fmla="*/ 0 w 146"/>
                    <a:gd name="T11" fmla="*/ 0 h 187"/>
                    <a:gd name="T12" fmla="*/ 0 w 146"/>
                    <a:gd name="T13" fmla="*/ 0 h 187"/>
                    <a:gd name="T14" fmla="*/ 0 w 146"/>
                    <a:gd name="T15" fmla="*/ 0 h 187"/>
                    <a:gd name="T16" fmla="*/ 0 w 146"/>
                    <a:gd name="T17" fmla="*/ 0 h 187"/>
                    <a:gd name="T18" fmla="*/ 0 w 146"/>
                    <a:gd name="T19" fmla="*/ 0 h 187"/>
                    <a:gd name="T20" fmla="*/ 0 w 146"/>
                    <a:gd name="T21" fmla="*/ 0 h 187"/>
                    <a:gd name="T22" fmla="*/ 0 w 146"/>
                    <a:gd name="T23" fmla="*/ 0 h 187"/>
                    <a:gd name="T24" fmla="*/ 0 w 146"/>
                    <a:gd name="T25" fmla="*/ 0 h 187"/>
                    <a:gd name="T26" fmla="*/ 0 w 146"/>
                    <a:gd name="T27" fmla="*/ 0 h 187"/>
                    <a:gd name="T28" fmla="*/ 0 w 146"/>
                    <a:gd name="T29" fmla="*/ 0 h 187"/>
                    <a:gd name="T30" fmla="*/ 0 w 146"/>
                    <a:gd name="T31" fmla="*/ 0 h 187"/>
                    <a:gd name="T32" fmla="*/ 0 w 146"/>
                    <a:gd name="T33" fmla="*/ 0 h 187"/>
                    <a:gd name="T34" fmla="*/ 0 w 146"/>
                    <a:gd name="T35" fmla="*/ 0 h 187"/>
                    <a:gd name="T36" fmla="*/ 0 w 146"/>
                    <a:gd name="T37" fmla="*/ 0 h 187"/>
                    <a:gd name="T38" fmla="*/ 0 w 146"/>
                    <a:gd name="T39" fmla="*/ 0 h 187"/>
                    <a:gd name="T40" fmla="*/ 0 w 146"/>
                    <a:gd name="T41" fmla="*/ 0 h 187"/>
                    <a:gd name="T42" fmla="*/ 0 w 146"/>
                    <a:gd name="T43" fmla="*/ 0 h 187"/>
                    <a:gd name="T44" fmla="*/ 0 w 146"/>
                    <a:gd name="T45" fmla="*/ 0 h 187"/>
                    <a:gd name="T46" fmla="*/ 0 w 146"/>
                    <a:gd name="T47" fmla="*/ 0 h 187"/>
                    <a:gd name="T48" fmla="*/ 0 w 146"/>
                    <a:gd name="T49" fmla="*/ 0 h 187"/>
                    <a:gd name="T50" fmla="*/ 0 w 146"/>
                    <a:gd name="T51" fmla="*/ 0 h 187"/>
                    <a:gd name="T52" fmla="*/ 0 w 146"/>
                    <a:gd name="T53" fmla="*/ 0 h 187"/>
                    <a:gd name="T54" fmla="*/ 0 w 146"/>
                    <a:gd name="T55" fmla="*/ 0 h 187"/>
                    <a:gd name="T56" fmla="*/ 0 w 146"/>
                    <a:gd name="T57" fmla="*/ 0 h 187"/>
                    <a:gd name="T58" fmla="*/ 0 w 146"/>
                    <a:gd name="T59" fmla="*/ 0 h 187"/>
                    <a:gd name="T60" fmla="*/ 0 w 146"/>
                    <a:gd name="T61" fmla="*/ 0 h 187"/>
                    <a:gd name="T62" fmla="*/ 0 w 146"/>
                    <a:gd name="T63" fmla="*/ 0 h 187"/>
                    <a:gd name="T64" fmla="*/ 0 w 146"/>
                    <a:gd name="T65" fmla="*/ 0 h 187"/>
                    <a:gd name="T66" fmla="*/ 0 w 146"/>
                    <a:gd name="T67" fmla="*/ 0 h 187"/>
                    <a:gd name="T68" fmla="*/ 0 w 146"/>
                    <a:gd name="T69" fmla="*/ 0 h 187"/>
                    <a:gd name="T70" fmla="*/ 0 w 146"/>
                    <a:gd name="T71" fmla="*/ 0 h 187"/>
                    <a:gd name="T72" fmla="*/ 0 w 146"/>
                    <a:gd name="T73" fmla="*/ 0 h 187"/>
                    <a:gd name="T74" fmla="*/ 0 w 146"/>
                    <a:gd name="T75" fmla="*/ 0 h 187"/>
                    <a:gd name="T76" fmla="*/ 0 w 146"/>
                    <a:gd name="T77" fmla="*/ 0 h 187"/>
                    <a:gd name="T78" fmla="*/ 0 w 146"/>
                    <a:gd name="T79" fmla="*/ 0 h 187"/>
                    <a:gd name="T80" fmla="*/ 0 w 146"/>
                    <a:gd name="T81" fmla="*/ 0 h 187"/>
                    <a:gd name="T82" fmla="*/ 0 w 146"/>
                    <a:gd name="T83" fmla="*/ 0 h 187"/>
                    <a:gd name="T84" fmla="*/ 0 w 146"/>
                    <a:gd name="T85" fmla="*/ 0 h 187"/>
                    <a:gd name="T86" fmla="*/ 0 w 146"/>
                    <a:gd name="T87" fmla="*/ 0 h 187"/>
                    <a:gd name="T88" fmla="*/ 0 w 146"/>
                    <a:gd name="T89" fmla="*/ 0 h 187"/>
                    <a:gd name="T90" fmla="*/ 0 w 146"/>
                    <a:gd name="T91" fmla="*/ 0 h 187"/>
                    <a:gd name="T92" fmla="*/ 0 w 146"/>
                    <a:gd name="T93" fmla="*/ 0 h 187"/>
                    <a:gd name="T94" fmla="*/ 0 w 146"/>
                    <a:gd name="T95" fmla="*/ 0 h 1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187"/>
                    <a:gd name="T146" fmla="*/ 146 w 146"/>
                    <a:gd name="T147" fmla="*/ 187 h 1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187">
                      <a:moveTo>
                        <a:pt x="86" y="180"/>
                      </a:moveTo>
                      <a:lnTo>
                        <a:pt x="75" y="183"/>
                      </a:lnTo>
                      <a:lnTo>
                        <a:pt x="66" y="186"/>
                      </a:lnTo>
                      <a:lnTo>
                        <a:pt x="58" y="187"/>
                      </a:lnTo>
                      <a:lnTo>
                        <a:pt x="56" y="187"/>
                      </a:lnTo>
                      <a:lnTo>
                        <a:pt x="45" y="186"/>
                      </a:lnTo>
                      <a:lnTo>
                        <a:pt x="35" y="181"/>
                      </a:lnTo>
                      <a:lnTo>
                        <a:pt x="28" y="174"/>
                      </a:lnTo>
                      <a:lnTo>
                        <a:pt x="24" y="166"/>
                      </a:lnTo>
                      <a:lnTo>
                        <a:pt x="20" y="156"/>
                      </a:lnTo>
                      <a:lnTo>
                        <a:pt x="20" y="148"/>
                      </a:lnTo>
                      <a:lnTo>
                        <a:pt x="24" y="141"/>
                      </a:lnTo>
                      <a:lnTo>
                        <a:pt x="29" y="136"/>
                      </a:lnTo>
                      <a:lnTo>
                        <a:pt x="35" y="135"/>
                      </a:lnTo>
                      <a:lnTo>
                        <a:pt x="42" y="135"/>
                      </a:lnTo>
                      <a:lnTo>
                        <a:pt x="45" y="137"/>
                      </a:lnTo>
                      <a:lnTo>
                        <a:pt x="48" y="138"/>
                      </a:lnTo>
                      <a:lnTo>
                        <a:pt x="48" y="144"/>
                      </a:lnTo>
                      <a:lnTo>
                        <a:pt x="47" y="150"/>
                      </a:lnTo>
                      <a:lnTo>
                        <a:pt x="43" y="153"/>
                      </a:lnTo>
                      <a:lnTo>
                        <a:pt x="39" y="156"/>
                      </a:lnTo>
                      <a:lnTo>
                        <a:pt x="30" y="156"/>
                      </a:lnTo>
                      <a:lnTo>
                        <a:pt x="29" y="163"/>
                      </a:lnTo>
                      <a:lnTo>
                        <a:pt x="33" y="168"/>
                      </a:lnTo>
                      <a:lnTo>
                        <a:pt x="37" y="173"/>
                      </a:lnTo>
                      <a:lnTo>
                        <a:pt x="44" y="176"/>
                      </a:lnTo>
                      <a:lnTo>
                        <a:pt x="51" y="177"/>
                      </a:lnTo>
                      <a:lnTo>
                        <a:pt x="58" y="179"/>
                      </a:lnTo>
                      <a:lnTo>
                        <a:pt x="62" y="179"/>
                      </a:lnTo>
                      <a:lnTo>
                        <a:pt x="64" y="179"/>
                      </a:lnTo>
                      <a:lnTo>
                        <a:pt x="71" y="175"/>
                      </a:lnTo>
                      <a:lnTo>
                        <a:pt x="79" y="171"/>
                      </a:lnTo>
                      <a:lnTo>
                        <a:pt x="86" y="165"/>
                      </a:lnTo>
                      <a:lnTo>
                        <a:pt x="91" y="157"/>
                      </a:lnTo>
                      <a:lnTo>
                        <a:pt x="93" y="149"/>
                      </a:lnTo>
                      <a:lnTo>
                        <a:pt x="96" y="142"/>
                      </a:lnTo>
                      <a:lnTo>
                        <a:pt x="97" y="134"/>
                      </a:lnTo>
                      <a:lnTo>
                        <a:pt x="96" y="126"/>
                      </a:lnTo>
                      <a:lnTo>
                        <a:pt x="91" y="118"/>
                      </a:lnTo>
                      <a:lnTo>
                        <a:pt x="85" y="111"/>
                      </a:lnTo>
                      <a:lnTo>
                        <a:pt x="78" y="107"/>
                      </a:lnTo>
                      <a:lnTo>
                        <a:pt x="70" y="105"/>
                      </a:lnTo>
                      <a:lnTo>
                        <a:pt x="60" y="103"/>
                      </a:lnTo>
                      <a:lnTo>
                        <a:pt x="51" y="101"/>
                      </a:lnTo>
                      <a:lnTo>
                        <a:pt x="41" y="100"/>
                      </a:lnTo>
                      <a:lnTo>
                        <a:pt x="29" y="98"/>
                      </a:lnTo>
                      <a:lnTo>
                        <a:pt x="28" y="98"/>
                      </a:lnTo>
                      <a:lnTo>
                        <a:pt x="22" y="97"/>
                      </a:lnTo>
                      <a:lnTo>
                        <a:pt x="18" y="93"/>
                      </a:lnTo>
                      <a:lnTo>
                        <a:pt x="12" y="89"/>
                      </a:lnTo>
                      <a:lnTo>
                        <a:pt x="5" y="84"/>
                      </a:lnTo>
                      <a:lnTo>
                        <a:pt x="2" y="74"/>
                      </a:lnTo>
                      <a:lnTo>
                        <a:pt x="0" y="63"/>
                      </a:lnTo>
                      <a:lnTo>
                        <a:pt x="0" y="53"/>
                      </a:lnTo>
                      <a:lnTo>
                        <a:pt x="5" y="42"/>
                      </a:lnTo>
                      <a:lnTo>
                        <a:pt x="11" y="39"/>
                      </a:lnTo>
                      <a:lnTo>
                        <a:pt x="15" y="36"/>
                      </a:lnTo>
                      <a:lnTo>
                        <a:pt x="20" y="34"/>
                      </a:lnTo>
                      <a:lnTo>
                        <a:pt x="25" y="31"/>
                      </a:lnTo>
                      <a:lnTo>
                        <a:pt x="24" y="32"/>
                      </a:lnTo>
                      <a:lnTo>
                        <a:pt x="32" y="32"/>
                      </a:lnTo>
                      <a:lnTo>
                        <a:pt x="41" y="34"/>
                      </a:lnTo>
                      <a:lnTo>
                        <a:pt x="50" y="37"/>
                      </a:lnTo>
                      <a:lnTo>
                        <a:pt x="57" y="42"/>
                      </a:lnTo>
                      <a:lnTo>
                        <a:pt x="59" y="47"/>
                      </a:lnTo>
                      <a:lnTo>
                        <a:pt x="63" y="53"/>
                      </a:lnTo>
                      <a:lnTo>
                        <a:pt x="68" y="57"/>
                      </a:lnTo>
                      <a:lnTo>
                        <a:pt x="74" y="58"/>
                      </a:lnTo>
                      <a:lnTo>
                        <a:pt x="80" y="58"/>
                      </a:lnTo>
                      <a:lnTo>
                        <a:pt x="83" y="53"/>
                      </a:lnTo>
                      <a:lnTo>
                        <a:pt x="87" y="49"/>
                      </a:lnTo>
                      <a:lnTo>
                        <a:pt x="90" y="44"/>
                      </a:lnTo>
                      <a:lnTo>
                        <a:pt x="87" y="35"/>
                      </a:lnTo>
                      <a:lnTo>
                        <a:pt x="79" y="28"/>
                      </a:lnTo>
                      <a:lnTo>
                        <a:pt x="72" y="22"/>
                      </a:lnTo>
                      <a:lnTo>
                        <a:pt x="74" y="11"/>
                      </a:lnTo>
                      <a:lnTo>
                        <a:pt x="79" y="6"/>
                      </a:lnTo>
                      <a:lnTo>
                        <a:pt x="85" y="4"/>
                      </a:lnTo>
                      <a:lnTo>
                        <a:pt x="90" y="2"/>
                      </a:lnTo>
                      <a:lnTo>
                        <a:pt x="96" y="0"/>
                      </a:lnTo>
                      <a:lnTo>
                        <a:pt x="104" y="2"/>
                      </a:lnTo>
                      <a:lnTo>
                        <a:pt x="111" y="7"/>
                      </a:lnTo>
                      <a:lnTo>
                        <a:pt x="118" y="12"/>
                      </a:lnTo>
                      <a:lnTo>
                        <a:pt x="125" y="19"/>
                      </a:lnTo>
                      <a:lnTo>
                        <a:pt x="131" y="25"/>
                      </a:lnTo>
                      <a:lnTo>
                        <a:pt x="135" y="34"/>
                      </a:lnTo>
                      <a:lnTo>
                        <a:pt x="140" y="42"/>
                      </a:lnTo>
                      <a:lnTo>
                        <a:pt x="143" y="50"/>
                      </a:lnTo>
                      <a:lnTo>
                        <a:pt x="146" y="69"/>
                      </a:lnTo>
                      <a:lnTo>
                        <a:pt x="144" y="89"/>
                      </a:lnTo>
                      <a:lnTo>
                        <a:pt x="140" y="108"/>
                      </a:lnTo>
                      <a:lnTo>
                        <a:pt x="134" y="127"/>
                      </a:lnTo>
                      <a:lnTo>
                        <a:pt x="125" y="143"/>
                      </a:lnTo>
                      <a:lnTo>
                        <a:pt x="113" y="158"/>
                      </a:lnTo>
                      <a:lnTo>
                        <a:pt x="101" y="171"/>
                      </a:lnTo>
                      <a:lnTo>
                        <a:pt x="86" y="180"/>
                      </a:lnTo>
                      <a:close/>
                    </a:path>
                  </a:pathLst>
                </a:custGeom>
                <a:solidFill>
                  <a:srgbClr val="33CC33"/>
                </a:solidFill>
                <a:ln w="9525">
                  <a:solidFill>
                    <a:srgbClr val="008000"/>
                  </a:solidFill>
                  <a:round/>
                  <a:headEnd/>
                  <a:tailEnd/>
                </a:ln>
              </p:spPr>
              <p:txBody>
                <a:bodyPr/>
                <a:lstStyle/>
                <a:p>
                  <a:endParaRPr lang="zh-CN" altLang="en-US"/>
                </a:p>
              </p:txBody>
            </p:sp>
            <p:sp>
              <p:nvSpPr>
                <p:cNvPr id="30810" name="未知">
                  <a:extLst>
                    <a:ext uri="{FF2B5EF4-FFF2-40B4-BE49-F238E27FC236}">
                      <a16:creationId xmlns:a16="http://schemas.microsoft.com/office/drawing/2014/main" id="{1C4DE9C2-0931-45F2-8E5F-894D3ED0C802}"/>
                    </a:ext>
                  </a:extLst>
                </p:cNvPr>
                <p:cNvSpPr>
                  <a:spLocks/>
                </p:cNvSpPr>
                <p:nvPr/>
              </p:nvSpPr>
              <p:spPr bwMode="auto">
                <a:xfrm>
                  <a:off x="763" y="201"/>
                  <a:ext cx="14" cy="40"/>
                </a:xfrm>
                <a:custGeom>
                  <a:avLst/>
                  <a:gdLst>
                    <a:gd name="T0" fmla="*/ 0 w 29"/>
                    <a:gd name="T1" fmla="*/ 0 h 81"/>
                    <a:gd name="T2" fmla="*/ 0 w 29"/>
                    <a:gd name="T3" fmla="*/ 0 h 81"/>
                    <a:gd name="T4" fmla="*/ 0 w 29"/>
                    <a:gd name="T5" fmla="*/ 0 h 81"/>
                    <a:gd name="T6" fmla="*/ 0 w 29"/>
                    <a:gd name="T7" fmla="*/ 0 h 81"/>
                    <a:gd name="T8" fmla="*/ 0 w 29"/>
                    <a:gd name="T9" fmla="*/ 0 h 81"/>
                    <a:gd name="T10" fmla="*/ 0 w 29"/>
                    <a:gd name="T11" fmla="*/ 0 h 81"/>
                    <a:gd name="T12" fmla="*/ 0 w 29"/>
                    <a:gd name="T13" fmla="*/ 0 h 81"/>
                    <a:gd name="T14" fmla="*/ 0 w 29"/>
                    <a:gd name="T15" fmla="*/ 0 h 81"/>
                    <a:gd name="T16" fmla="*/ 0 w 29"/>
                    <a:gd name="T17" fmla="*/ 0 h 81"/>
                    <a:gd name="T18" fmla="*/ 0 w 29"/>
                    <a:gd name="T19" fmla="*/ 0 h 81"/>
                    <a:gd name="T20" fmla="*/ 0 w 29"/>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81"/>
                    <a:gd name="T35" fmla="*/ 29 w 29"/>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81">
                      <a:moveTo>
                        <a:pt x="24" y="81"/>
                      </a:moveTo>
                      <a:lnTo>
                        <a:pt x="24" y="60"/>
                      </a:lnTo>
                      <a:lnTo>
                        <a:pt x="20" y="39"/>
                      </a:lnTo>
                      <a:lnTo>
                        <a:pt x="12" y="21"/>
                      </a:lnTo>
                      <a:lnTo>
                        <a:pt x="0" y="6"/>
                      </a:lnTo>
                      <a:lnTo>
                        <a:pt x="5" y="0"/>
                      </a:lnTo>
                      <a:lnTo>
                        <a:pt x="16" y="8"/>
                      </a:lnTo>
                      <a:lnTo>
                        <a:pt x="23" y="22"/>
                      </a:lnTo>
                      <a:lnTo>
                        <a:pt x="27" y="38"/>
                      </a:lnTo>
                      <a:lnTo>
                        <a:pt x="29" y="54"/>
                      </a:lnTo>
                      <a:lnTo>
                        <a:pt x="24" y="81"/>
                      </a:lnTo>
                      <a:close/>
                    </a:path>
                  </a:pathLst>
                </a:custGeom>
                <a:solidFill>
                  <a:srgbClr val="33CC33"/>
                </a:solidFill>
                <a:ln w="9525">
                  <a:solidFill>
                    <a:srgbClr val="008000"/>
                  </a:solidFill>
                  <a:round/>
                  <a:headEnd/>
                  <a:tailEnd/>
                </a:ln>
              </p:spPr>
              <p:txBody>
                <a:bodyPr/>
                <a:lstStyle/>
                <a:p>
                  <a:endParaRPr lang="zh-CN" altLang="en-US"/>
                </a:p>
              </p:txBody>
            </p:sp>
            <p:sp>
              <p:nvSpPr>
                <p:cNvPr id="30811" name="未知">
                  <a:extLst>
                    <a:ext uri="{FF2B5EF4-FFF2-40B4-BE49-F238E27FC236}">
                      <a16:creationId xmlns:a16="http://schemas.microsoft.com/office/drawing/2014/main" id="{AB4AF82F-F14E-411F-BC6D-5D866699D30B}"/>
                    </a:ext>
                  </a:extLst>
                </p:cNvPr>
                <p:cNvSpPr>
                  <a:spLocks/>
                </p:cNvSpPr>
                <p:nvPr/>
              </p:nvSpPr>
              <p:spPr bwMode="auto">
                <a:xfrm>
                  <a:off x="642" y="45"/>
                  <a:ext cx="83" cy="99"/>
                </a:xfrm>
                <a:custGeom>
                  <a:avLst/>
                  <a:gdLst>
                    <a:gd name="T0" fmla="*/ 1 w 166"/>
                    <a:gd name="T1" fmla="*/ 0 h 199"/>
                    <a:gd name="T2" fmla="*/ 1 w 166"/>
                    <a:gd name="T3" fmla="*/ 0 h 199"/>
                    <a:gd name="T4" fmla="*/ 1 w 166"/>
                    <a:gd name="T5" fmla="*/ 0 h 199"/>
                    <a:gd name="T6" fmla="*/ 1 w 166"/>
                    <a:gd name="T7" fmla="*/ 0 h 199"/>
                    <a:gd name="T8" fmla="*/ 1 w 166"/>
                    <a:gd name="T9" fmla="*/ 0 h 199"/>
                    <a:gd name="T10" fmla="*/ 1 w 166"/>
                    <a:gd name="T11" fmla="*/ 0 h 199"/>
                    <a:gd name="T12" fmla="*/ 1 w 166"/>
                    <a:gd name="T13" fmla="*/ 0 h 199"/>
                    <a:gd name="T14" fmla="*/ 1 w 166"/>
                    <a:gd name="T15" fmla="*/ 0 h 199"/>
                    <a:gd name="T16" fmla="*/ 1 w 166"/>
                    <a:gd name="T17" fmla="*/ 0 h 199"/>
                    <a:gd name="T18" fmla="*/ 1 w 166"/>
                    <a:gd name="T19" fmla="*/ 0 h 199"/>
                    <a:gd name="T20" fmla="*/ 1 w 166"/>
                    <a:gd name="T21" fmla="*/ 0 h 199"/>
                    <a:gd name="T22" fmla="*/ 1 w 166"/>
                    <a:gd name="T23" fmla="*/ 0 h 199"/>
                    <a:gd name="T24" fmla="*/ 1 w 166"/>
                    <a:gd name="T25" fmla="*/ 0 h 199"/>
                    <a:gd name="T26" fmla="*/ 1 w 166"/>
                    <a:gd name="T27" fmla="*/ 0 h 199"/>
                    <a:gd name="T28" fmla="*/ 0 w 166"/>
                    <a:gd name="T29" fmla="*/ 0 h 199"/>
                    <a:gd name="T30" fmla="*/ 1 w 166"/>
                    <a:gd name="T31" fmla="*/ 0 h 199"/>
                    <a:gd name="T32" fmla="*/ 1 w 166"/>
                    <a:gd name="T33" fmla="*/ 0 h 199"/>
                    <a:gd name="T34" fmla="*/ 1 w 166"/>
                    <a:gd name="T35" fmla="*/ 0 h 199"/>
                    <a:gd name="T36" fmla="*/ 1 w 166"/>
                    <a:gd name="T37" fmla="*/ 0 h 199"/>
                    <a:gd name="T38" fmla="*/ 1 w 166"/>
                    <a:gd name="T39" fmla="*/ 0 h 199"/>
                    <a:gd name="T40" fmla="*/ 1 w 166"/>
                    <a:gd name="T41" fmla="*/ 0 h 199"/>
                    <a:gd name="T42" fmla="*/ 1 w 166"/>
                    <a:gd name="T43" fmla="*/ 0 h 199"/>
                    <a:gd name="T44" fmla="*/ 1 w 166"/>
                    <a:gd name="T45" fmla="*/ 0 h 199"/>
                    <a:gd name="T46" fmla="*/ 1 w 166"/>
                    <a:gd name="T47" fmla="*/ 0 h 199"/>
                    <a:gd name="T48" fmla="*/ 1 w 166"/>
                    <a:gd name="T49" fmla="*/ 0 h 199"/>
                    <a:gd name="T50" fmla="*/ 1 w 166"/>
                    <a:gd name="T51" fmla="*/ 0 h 199"/>
                    <a:gd name="T52" fmla="*/ 1 w 166"/>
                    <a:gd name="T53" fmla="*/ 0 h 199"/>
                    <a:gd name="T54" fmla="*/ 1 w 166"/>
                    <a:gd name="T55" fmla="*/ 0 h 199"/>
                    <a:gd name="T56" fmla="*/ 1 w 166"/>
                    <a:gd name="T57" fmla="*/ 0 h 199"/>
                    <a:gd name="T58" fmla="*/ 1 w 166"/>
                    <a:gd name="T59" fmla="*/ 0 h 199"/>
                    <a:gd name="T60" fmla="*/ 1 w 166"/>
                    <a:gd name="T61" fmla="*/ 0 h 199"/>
                    <a:gd name="T62" fmla="*/ 1 w 166"/>
                    <a:gd name="T63" fmla="*/ 0 h 199"/>
                    <a:gd name="T64" fmla="*/ 1 w 166"/>
                    <a:gd name="T65" fmla="*/ 0 h 199"/>
                    <a:gd name="T66" fmla="*/ 1 w 166"/>
                    <a:gd name="T67" fmla="*/ 0 h 199"/>
                    <a:gd name="T68" fmla="*/ 1 w 166"/>
                    <a:gd name="T69" fmla="*/ 0 h 199"/>
                    <a:gd name="T70" fmla="*/ 1 w 166"/>
                    <a:gd name="T71" fmla="*/ 0 h 199"/>
                    <a:gd name="T72" fmla="*/ 1 w 166"/>
                    <a:gd name="T73" fmla="*/ 0 h 199"/>
                    <a:gd name="T74" fmla="*/ 1 w 166"/>
                    <a:gd name="T75" fmla="*/ 0 h 199"/>
                    <a:gd name="T76" fmla="*/ 1 w 166"/>
                    <a:gd name="T77" fmla="*/ 0 h 199"/>
                    <a:gd name="T78" fmla="*/ 1 w 166"/>
                    <a:gd name="T79" fmla="*/ 0 h 199"/>
                    <a:gd name="T80" fmla="*/ 1 w 166"/>
                    <a:gd name="T81" fmla="*/ 0 h 199"/>
                    <a:gd name="T82" fmla="*/ 1 w 166"/>
                    <a:gd name="T83" fmla="*/ 0 h 199"/>
                    <a:gd name="T84" fmla="*/ 1 w 166"/>
                    <a:gd name="T85" fmla="*/ 0 h 199"/>
                    <a:gd name="T86" fmla="*/ 1 w 166"/>
                    <a:gd name="T87" fmla="*/ 0 h 199"/>
                    <a:gd name="T88" fmla="*/ 1 w 166"/>
                    <a:gd name="T89" fmla="*/ 0 h 199"/>
                    <a:gd name="T90" fmla="*/ 1 w 166"/>
                    <a:gd name="T91" fmla="*/ 0 h 19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6"/>
                    <a:gd name="T139" fmla="*/ 0 h 199"/>
                    <a:gd name="T140" fmla="*/ 166 w 166"/>
                    <a:gd name="T141" fmla="*/ 199 h 19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6" h="199">
                      <a:moveTo>
                        <a:pt x="143" y="143"/>
                      </a:moveTo>
                      <a:lnTo>
                        <a:pt x="136" y="143"/>
                      </a:lnTo>
                      <a:lnTo>
                        <a:pt x="130" y="140"/>
                      </a:lnTo>
                      <a:lnTo>
                        <a:pt x="126" y="136"/>
                      </a:lnTo>
                      <a:lnTo>
                        <a:pt x="119" y="137"/>
                      </a:lnTo>
                      <a:lnTo>
                        <a:pt x="114" y="140"/>
                      </a:lnTo>
                      <a:lnTo>
                        <a:pt x="111" y="143"/>
                      </a:lnTo>
                      <a:lnTo>
                        <a:pt x="110" y="148"/>
                      </a:lnTo>
                      <a:lnTo>
                        <a:pt x="111" y="153"/>
                      </a:lnTo>
                      <a:lnTo>
                        <a:pt x="115" y="161"/>
                      </a:lnTo>
                      <a:lnTo>
                        <a:pt x="123" y="164"/>
                      </a:lnTo>
                      <a:lnTo>
                        <a:pt x="131" y="166"/>
                      </a:lnTo>
                      <a:lnTo>
                        <a:pt x="134" y="174"/>
                      </a:lnTo>
                      <a:lnTo>
                        <a:pt x="130" y="182"/>
                      </a:lnTo>
                      <a:lnTo>
                        <a:pt x="127" y="188"/>
                      </a:lnTo>
                      <a:lnTo>
                        <a:pt x="123" y="191"/>
                      </a:lnTo>
                      <a:lnTo>
                        <a:pt x="119" y="195"/>
                      </a:lnTo>
                      <a:lnTo>
                        <a:pt x="114" y="196"/>
                      </a:lnTo>
                      <a:lnTo>
                        <a:pt x="108" y="198"/>
                      </a:lnTo>
                      <a:lnTo>
                        <a:pt x="103" y="198"/>
                      </a:lnTo>
                      <a:lnTo>
                        <a:pt x="96" y="199"/>
                      </a:lnTo>
                      <a:lnTo>
                        <a:pt x="85" y="198"/>
                      </a:lnTo>
                      <a:lnTo>
                        <a:pt x="70" y="191"/>
                      </a:lnTo>
                      <a:lnTo>
                        <a:pt x="55" y="182"/>
                      </a:lnTo>
                      <a:lnTo>
                        <a:pt x="43" y="171"/>
                      </a:lnTo>
                      <a:lnTo>
                        <a:pt x="31" y="157"/>
                      </a:lnTo>
                      <a:lnTo>
                        <a:pt x="21" y="142"/>
                      </a:lnTo>
                      <a:lnTo>
                        <a:pt x="13" y="126"/>
                      </a:lnTo>
                      <a:lnTo>
                        <a:pt x="6" y="110"/>
                      </a:lnTo>
                      <a:lnTo>
                        <a:pt x="0" y="91"/>
                      </a:lnTo>
                      <a:lnTo>
                        <a:pt x="0" y="67"/>
                      </a:lnTo>
                      <a:lnTo>
                        <a:pt x="4" y="42"/>
                      </a:lnTo>
                      <a:lnTo>
                        <a:pt x="12" y="20"/>
                      </a:lnTo>
                      <a:lnTo>
                        <a:pt x="27" y="5"/>
                      </a:lnTo>
                      <a:lnTo>
                        <a:pt x="32" y="2"/>
                      </a:lnTo>
                      <a:lnTo>
                        <a:pt x="38" y="1"/>
                      </a:lnTo>
                      <a:lnTo>
                        <a:pt x="44" y="0"/>
                      </a:lnTo>
                      <a:lnTo>
                        <a:pt x="50" y="0"/>
                      </a:lnTo>
                      <a:lnTo>
                        <a:pt x="55" y="1"/>
                      </a:lnTo>
                      <a:lnTo>
                        <a:pt x="60" y="2"/>
                      </a:lnTo>
                      <a:lnTo>
                        <a:pt x="65" y="5"/>
                      </a:lnTo>
                      <a:lnTo>
                        <a:pt x="68" y="7"/>
                      </a:lnTo>
                      <a:lnTo>
                        <a:pt x="72" y="13"/>
                      </a:lnTo>
                      <a:lnTo>
                        <a:pt x="75" y="17"/>
                      </a:lnTo>
                      <a:lnTo>
                        <a:pt x="76" y="24"/>
                      </a:lnTo>
                      <a:lnTo>
                        <a:pt x="75" y="31"/>
                      </a:lnTo>
                      <a:lnTo>
                        <a:pt x="70" y="36"/>
                      </a:lnTo>
                      <a:lnTo>
                        <a:pt x="66" y="38"/>
                      </a:lnTo>
                      <a:lnTo>
                        <a:pt x="60" y="39"/>
                      </a:lnTo>
                      <a:lnTo>
                        <a:pt x="55" y="43"/>
                      </a:lnTo>
                      <a:lnTo>
                        <a:pt x="53" y="40"/>
                      </a:lnTo>
                      <a:lnTo>
                        <a:pt x="51" y="35"/>
                      </a:lnTo>
                      <a:lnTo>
                        <a:pt x="51" y="30"/>
                      </a:lnTo>
                      <a:lnTo>
                        <a:pt x="53" y="28"/>
                      </a:lnTo>
                      <a:lnTo>
                        <a:pt x="67" y="28"/>
                      </a:lnTo>
                      <a:lnTo>
                        <a:pt x="68" y="20"/>
                      </a:lnTo>
                      <a:lnTo>
                        <a:pt x="66" y="15"/>
                      </a:lnTo>
                      <a:lnTo>
                        <a:pt x="61" y="12"/>
                      </a:lnTo>
                      <a:lnTo>
                        <a:pt x="55" y="9"/>
                      </a:lnTo>
                      <a:lnTo>
                        <a:pt x="52" y="9"/>
                      </a:lnTo>
                      <a:lnTo>
                        <a:pt x="49" y="8"/>
                      </a:lnTo>
                      <a:lnTo>
                        <a:pt x="44" y="8"/>
                      </a:lnTo>
                      <a:lnTo>
                        <a:pt x="43" y="8"/>
                      </a:lnTo>
                      <a:lnTo>
                        <a:pt x="34" y="12"/>
                      </a:lnTo>
                      <a:lnTo>
                        <a:pt x="27" y="17"/>
                      </a:lnTo>
                      <a:lnTo>
                        <a:pt x="21" y="27"/>
                      </a:lnTo>
                      <a:lnTo>
                        <a:pt x="17" y="37"/>
                      </a:lnTo>
                      <a:lnTo>
                        <a:pt x="16" y="47"/>
                      </a:lnTo>
                      <a:lnTo>
                        <a:pt x="20" y="58"/>
                      </a:lnTo>
                      <a:lnTo>
                        <a:pt x="27" y="66"/>
                      </a:lnTo>
                      <a:lnTo>
                        <a:pt x="34" y="73"/>
                      </a:lnTo>
                      <a:lnTo>
                        <a:pt x="44" y="77"/>
                      </a:lnTo>
                      <a:lnTo>
                        <a:pt x="55" y="80"/>
                      </a:lnTo>
                      <a:lnTo>
                        <a:pt x="68" y="81"/>
                      </a:lnTo>
                      <a:lnTo>
                        <a:pt x="80" y="81"/>
                      </a:lnTo>
                      <a:lnTo>
                        <a:pt x="92" y="80"/>
                      </a:lnTo>
                      <a:lnTo>
                        <a:pt x="104" y="78"/>
                      </a:lnTo>
                      <a:lnTo>
                        <a:pt x="115" y="77"/>
                      </a:lnTo>
                      <a:lnTo>
                        <a:pt x="127" y="75"/>
                      </a:lnTo>
                      <a:lnTo>
                        <a:pt x="136" y="74"/>
                      </a:lnTo>
                      <a:lnTo>
                        <a:pt x="144" y="76"/>
                      </a:lnTo>
                      <a:lnTo>
                        <a:pt x="151" y="80"/>
                      </a:lnTo>
                      <a:lnTo>
                        <a:pt x="156" y="85"/>
                      </a:lnTo>
                      <a:lnTo>
                        <a:pt x="159" y="91"/>
                      </a:lnTo>
                      <a:lnTo>
                        <a:pt x="163" y="97"/>
                      </a:lnTo>
                      <a:lnTo>
                        <a:pt x="164" y="104"/>
                      </a:lnTo>
                      <a:lnTo>
                        <a:pt x="166" y="111"/>
                      </a:lnTo>
                      <a:lnTo>
                        <a:pt x="165" y="122"/>
                      </a:lnTo>
                      <a:lnTo>
                        <a:pt x="159" y="130"/>
                      </a:lnTo>
                      <a:lnTo>
                        <a:pt x="151" y="137"/>
                      </a:lnTo>
                      <a:lnTo>
                        <a:pt x="143" y="143"/>
                      </a:lnTo>
                      <a:close/>
                    </a:path>
                  </a:pathLst>
                </a:custGeom>
                <a:solidFill>
                  <a:srgbClr val="33CC33"/>
                </a:solidFill>
                <a:ln w="9525">
                  <a:solidFill>
                    <a:srgbClr val="008000"/>
                  </a:solidFill>
                  <a:round/>
                  <a:headEnd/>
                  <a:tailEnd/>
                </a:ln>
              </p:spPr>
              <p:txBody>
                <a:bodyPr/>
                <a:lstStyle/>
                <a:p>
                  <a:endParaRPr lang="zh-CN" altLang="en-US"/>
                </a:p>
              </p:txBody>
            </p:sp>
            <p:sp>
              <p:nvSpPr>
                <p:cNvPr id="30812" name="未知">
                  <a:extLst>
                    <a:ext uri="{FF2B5EF4-FFF2-40B4-BE49-F238E27FC236}">
                      <a16:creationId xmlns:a16="http://schemas.microsoft.com/office/drawing/2014/main" id="{E98E61DE-E3E0-4ED7-96AD-156583ED3F7F}"/>
                    </a:ext>
                  </a:extLst>
                </p:cNvPr>
                <p:cNvSpPr>
                  <a:spLocks/>
                </p:cNvSpPr>
                <p:nvPr/>
              </p:nvSpPr>
              <p:spPr bwMode="auto">
                <a:xfrm>
                  <a:off x="660" y="100"/>
                  <a:ext cx="32" cy="16"/>
                </a:xfrm>
                <a:custGeom>
                  <a:avLst/>
                  <a:gdLst>
                    <a:gd name="T0" fmla="*/ 1 w 64"/>
                    <a:gd name="T1" fmla="*/ 1 h 31"/>
                    <a:gd name="T2" fmla="*/ 1 w 64"/>
                    <a:gd name="T3" fmla="*/ 1 h 31"/>
                    <a:gd name="T4" fmla="*/ 1 w 64"/>
                    <a:gd name="T5" fmla="*/ 1 h 31"/>
                    <a:gd name="T6" fmla="*/ 1 w 64"/>
                    <a:gd name="T7" fmla="*/ 1 h 31"/>
                    <a:gd name="T8" fmla="*/ 1 w 64"/>
                    <a:gd name="T9" fmla="*/ 1 h 31"/>
                    <a:gd name="T10" fmla="*/ 1 w 64"/>
                    <a:gd name="T11" fmla="*/ 1 h 31"/>
                    <a:gd name="T12" fmla="*/ 1 w 64"/>
                    <a:gd name="T13" fmla="*/ 1 h 31"/>
                    <a:gd name="T14" fmla="*/ 1 w 64"/>
                    <a:gd name="T15" fmla="*/ 1 h 31"/>
                    <a:gd name="T16" fmla="*/ 1 w 64"/>
                    <a:gd name="T17" fmla="*/ 1 h 31"/>
                    <a:gd name="T18" fmla="*/ 1 w 64"/>
                    <a:gd name="T19" fmla="*/ 1 h 31"/>
                    <a:gd name="T20" fmla="*/ 1 w 64"/>
                    <a:gd name="T21" fmla="*/ 1 h 31"/>
                    <a:gd name="T22" fmla="*/ 1 w 64"/>
                    <a:gd name="T23" fmla="*/ 1 h 31"/>
                    <a:gd name="T24" fmla="*/ 0 w 64"/>
                    <a:gd name="T25" fmla="*/ 0 h 31"/>
                    <a:gd name="T26" fmla="*/ 1 w 64"/>
                    <a:gd name="T27" fmla="*/ 1 h 31"/>
                    <a:gd name="T28" fmla="*/ 1 w 64"/>
                    <a:gd name="T29" fmla="*/ 1 h 31"/>
                    <a:gd name="T30" fmla="*/ 1 w 64"/>
                    <a:gd name="T31" fmla="*/ 1 h 31"/>
                    <a:gd name="T32" fmla="*/ 1 w 64"/>
                    <a:gd name="T33" fmla="*/ 1 h 31"/>
                    <a:gd name="T34" fmla="*/ 1 w 64"/>
                    <a:gd name="T35" fmla="*/ 1 h 31"/>
                    <a:gd name="T36" fmla="*/ 1 w 64"/>
                    <a:gd name="T37" fmla="*/ 1 h 31"/>
                    <a:gd name="T38" fmla="*/ 1 w 64"/>
                    <a:gd name="T39" fmla="*/ 1 h 31"/>
                    <a:gd name="T40" fmla="*/ 1 w 64"/>
                    <a:gd name="T41" fmla="*/ 1 h 31"/>
                    <a:gd name="T42" fmla="*/ 1 w 64"/>
                    <a:gd name="T43" fmla="*/ 1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31"/>
                    <a:gd name="T68" fmla="*/ 64 w 64"/>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31">
                      <a:moveTo>
                        <a:pt x="64" y="30"/>
                      </a:moveTo>
                      <a:lnTo>
                        <a:pt x="58" y="31"/>
                      </a:lnTo>
                      <a:lnTo>
                        <a:pt x="52" y="31"/>
                      </a:lnTo>
                      <a:lnTo>
                        <a:pt x="46" y="30"/>
                      </a:lnTo>
                      <a:lnTo>
                        <a:pt x="40" y="28"/>
                      </a:lnTo>
                      <a:lnTo>
                        <a:pt x="35" y="25"/>
                      </a:lnTo>
                      <a:lnTo>
                        <a:pt x="30" y="23"/>
                      </a:lnTo>
                      <a:lnTo>
                        <a:pt x="24" y="21"/>
                      </a:lnTo>
                      <a:lnTo>
                        <a:pt x="20" y="19"/>
                      </a:lnTo>
                      <a:lnTo>
                        <a:pt x="14" y="15"/>
                      </a:lnTo>
                      <a:lnTo>
                        <a:pt x="8" y="10"/>
                      </a:lnTo>
                      <a:lnTo>
                        <a:pt x="3" y="6"/>
                      </a:lnTo>
                      <a:lnTo>
                        <a:pt x="0" y="0"/>
                      </a:lnTo>
                      <a:lnTo>
                        <a:pt x="6" y="3"/>
                      </a:lnTo>
                      <a:lnTo>
                        <a:pt x="13" y="7"/>
                      </a:lnTo>
                      <a:lnTo>
                        <a:pt x="20" y="10"/>
                      </a:lnTo>
                      <a:lnTo>
                        <a:pt x="29" y="14"/>
                      </a:lnTo>
                      <a:lnTo>
                        <a:pt x="37" y="17"/>
                      </a:lnTo>
                      <a:lnTo>
                        <a:pt x="46" y="21"/>
                      </a:lnTo>
                      <a:lnTo>
                        <a:pt x="55" y="23"/>
                      </a:lnTo>
                      <a:lnTo>
                        <a:pt x="64" y="24"/>
                      </a:lnTo>
                      <a:lnTo>
                        <a:pt x="64" y="30"/>
                      </a:lnTo>
                      <a:close/>
                    </a:path>
                  </a:pathLst>
                </a:custGeom>
                <a:solidFill>
                  <a:srgbClr val="33CC33"/>
                </a:solidFill>
                <a:ln w="9525">
                  <a:solidFill>
                    <a:srgbClr val="008000"/>
                  </a:solidFill>
                  <a:round/>
                  <a:headEnd/>
                  <a:tailEnd/>
                </a:ln>
              </p:spPr>
              <p:txBody>
                <a:bodyPr/>
                <a:lstStyle/>
                <a:p>
                  <a:endParaRPr lang="zh-CN" altLang="en-US"/>
                </a:p>
              </p:txBody>
            </p:sp>
            <p:sp>
              <p:nvSpPr>
                <p:cNvPr id="30813" name="未知">
                  <a:extLst>
                    <a:ext uri="{FF2B5EF4-FFF2-40B4-BE49-F238E27FC236}">
                      <a16:creationId xmlns:a16="http://schemas.microsoft.com/office/drawing/2014/main" id="{8F614F57-1413-4DD1-9BE8-15FC16AC2625}"/>
                    </a:ext>
                  </a:extLst>
                </p:cNvPr>
                <p:cNvSpPr>
                  <a:spLocks/>
                </p:cNvSpPr>
                <p:nvPr/>
              </p:nvSpPr>
              <p:spPr bwMode="auto">
                <a:xfrm>
                  <a:off x="650" y="86"/>
                  <a:ext cx="6" cy="11"/>
                </a:xfrm>
                <a:custGeom>
                  <a:avLst/>
                  <a:gdLst>
                    <a:gd name="T0" fmla="*/ 0 w 13"/>
                    <a:gd name="T1" fmla="*/ 1 h 22"/>
                    <a:gd name="T2" fmla="*/ 0 w 13"/>
                    <a:gd name="T3" fmla="*/ 1 h 22"/>
                    <a:gd name="T4" fmla="*/ 0 w 13"/>
                    <a:gd name="T5" fmla="*/ 1 h 22"/>
                    <a:gd name="T6" fmla="*/ 0 w 13"/>
                    <a:gd name="T7" fmla="*/ 1 h 22"/>
                    <a:gd name="T8" fmla="*/ 0 w 13"/>
                    <a:gd name="T9" fmla="*/ 0 h 22"/>
                    <a:gd name="T10" fmla="*/ 0 w 13"/>
                    <a:gd name="T11" fmla="*/ 1 h 22"/>
                    <a:gd name="T12" fmla="*/ 0 w 13"/>
                    <a:gd name="T13" fmla="*/ 1 h 22"/>
                    <a:gd name="T14" fmla="*/ 0 w 13"/>
                    <a:gd name="T15" fmla="*/ 1 h 22"/>
                    <a:gd name="T16" fmla="*/ 0 w 13"/>
                    <a:gd name="T17" fmla="*/ 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22"/>
                    <a:gd name="T29" fmla="*/ 13 w 13"/>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22">
                      <a:moveTo>
                        <a:pt x="13" y="22"/>
                      </a:moveTo>
                      <a:lnTo>
                        <a:pt x="11" y="16"/>
                      </a:lnTo>
                      <a:lnTo>
                        <a:pt x="7" y="10"/>
                      </a:lnTo>
                      <a:lnTo>
                        <a:pt x="3" y="6"/>
                      </a:lnTo>
                      <a:lnTo>
                        <a:pt x="0" y="0"/>
                      </a:lnTo>
                      <a:lnTo>
                        <a:pt x="6" y="4"/>
                      </a:lnTo>
                      <a:lnTo>
                        <a:pt x="11" y="9"/>
                      </a:lnTo>
                      <a:lnTo>
                        <a:pt x="13" y="16"/>
                      </a:lnTo>
                      <a:lnTo>
                        <a:pt x="13" y="22"/>
                      </a:lnTo>
                      <a:close/>
                    </a:path>
                  </a:pathLst>
                </a:custGeom>
                <a:solidFill>
                  <a:srgbClr val="33CC33"/>
                </a:solidFill>
                <a:ln w="9525">
                  <a:solidFill>
                    <a:srgbClr val="008000"/>
                  </a:solidFill>
                  <a:round/>
                  <a:headEnd/>
                  <a:tailEnd/>
                </a:ln>
              </p:spPr>
              <p:txBody>
                <a:bodyPr/>
                <a:lstStyle/>
                <a:p>
                  <a:endParaRPr lang="zh-CN" altLang="en-US"/>
                </a:p>
              </p:txBody>
            </p:sp>
            <p:sp>
              <p:nvSpPr>
                <p:cNvPr id="30814" name="未知">
                  <a:extLst>
                    <a:ext uri="{FF2B5EF4-FFF2-40B4-BE49-F238E27FC236}">
                      <a16:creationId xmlns:a16="http://schemas.microsoft.com/office/drawing/2014/main" id="{444748C2-103E-4082-97C2-0BD186E66CE2}"/>
                    </a:ext>
                  </a:extLst>
                </p:cNvPr>
                <p:cNvSpPr>
                  <a:spLocks/>
                </p:cNvSpPr>
                <p:nvPr/>
              </p:nvSpPr>
              <p:spPr bwMode="auto">
                <a:xfrm>
                  <a:off x="708" y="56"/>
                  <a:ext cx="141" cy="161"/>
                </a:xfrm>
                <a:custGeom>
                  <a:avLst/>
                  <a:gdLst>
                    <a:gd name="T0" fmla="*/ 1 w 281"/>
                    <a:gd name="T1" fmla="*/ 1 h 322"/>
                    <a:gd name="T2" fmla="*/ 1 w 281"/>
                    <a:gd name="T3" fmla="*/ 1 h 322"/>
                    <a:gd name="T4" fmla="*/ 1 w 281"/>
                    <a:gd name="T5" fmla="*/ 1 h 322"/>
                    <a:gd name="T6" fmla="*/ 1 w 281"/>
                    <a:gd name="T7" fmla="*/ 1 h 322"/>
                    <a:gd name="T8" fmla="*/ 1 w 281"/>
                    <a:gd name="T9" fmla="*/ 1 h 322"/>
                    <a:gd name="T10" fmla="*/ 1 w 281"/>
                    <a:gd name="T11" fmla="*/ 1 h 322"/>
                    <a:gd name="T12" fmla="*/ 1 w 281"/>
                    <a:gd name="T13" fmla="*/ 1 h 322"/>
                    <a:gd name="T14" fmla="*/ 1 w 281"/>
                    <a:gd name="T15" fmla="*/ 1 h 322"/>
                    <a:gd name="T16" fmla="*/ 1 w 281"/>
                    <a:gd name="T17" fmla="*/ 1 h 322"/>
                    <a:gd name="T18" fmla="*/ 1 w 281"/>
                    <a:gd name="T19" fmla="*/ 1 h 322"/>
                    <a:gd name="T20" fmla="*/ 1 w 281"/>
                    <a:gd name="T21" fmla="*/ 1 h 322"/>
                    <a:gd name="T22" fmla="*/ 1 w 281"/>
                    <a:gd name="T23" fmla="*/ 1 h 322"/>
                    <a:gd name="T24" fmla="*/ 1 w 281"/>
                    <a:gd name="T25" fmla="*/ 1 h 322"/>
                    <a:gd name="T26" fmla="*/ 1 w 281"/>
                    <a:gd name="T27" fmla="*/ 1 h 322"/>
                    <a:gd name="T28" fmla="*/ 1 w 281"/>
                    <a:gd name="T29" fmla="*/ 1 h 322"/>
                    <a:gd name="T30" fmla="*/ 1 w 281"/>
                    <a:gd name="T31" fmla="*/ 1 h 322"/>
                    <a:gd name="T32" fmla="*/ 1 w 281"/>
                    <a:gd name="T33" fmla="*/ 1 h 322"/>
                    <a:gd name="T34" fmla="*/ 1 w 281"/>
                    <a:gd name="T35" fmla="*/ 1 h 322"/>
                    <a:gd name="T36" fmla="*/ 1 w 281"/>
                    <a:gd name="T37" fmla="*/ 1 h 322"/>
                    <a:gd name="T38" fmla="*/ 1 w 281"/>
                    <a:gd name="T39" fmla="*/ 1 h 322"/>
                    <a:gd name="T40" fmla="*/ 1 w 281"/>
                    <a:gd name="T41" fmla="*/ 1 h 322"/>
                    <a:gd name="T42" fmla="*/ 1 w 281"/>
                    <a:gd name="T43" fmla="*/ 1 h 322"/>
                    <a:gd name="T44" fmla="*/ 1 w 281"/>
                    <a:gd name="T45" fmla="*/ 1 h 322"/>
                    <a:gd name="T46" fmla="*/ 1 w 281"/>
                    <a:gd name="T47" fmla="*/ 1 h 322"/>
                    <a:gd name="T48" fmla="*/ 1 w 281"/>
                    <a:gd name="T49" fmla="*/ 1 h 322"/>
                    <a:gd name="T50" fmla="*/ 1 w 281"/>
                    <a:gd name="T51" fmla="*/ 1 h 322"/>
                    <a:gd name="T52" fmla="*/ 1 w 281"/>
                    <a:gd name="T53" fmla="*/ 1 h 322"/>
                    <a:gd name="T54" fmla="*/ 1 w 281"/>
                    <a:gd name="T55" fmla="*/ 1 h 322"/>
                    <a:gd name="T56" fmla="*/ 1 w 281"/>
                    <a:gd name="T57" fmla="*/ 1 h 322"/>
                    <a:gd name="T58" fmla="*/ 1 w 281"/>
                    <a:gd name="T59" fmla="*/ 2 h 322"/>
                    <a:gd name="T60" fmla="*/ 1 w 281"/>
                    <a:gd name="T61" fmla="*/ 2 h 322"/>
                    <a:gd name="T62" fmla="*/ 1 w 281"/>
                    <a:gd name="T63" fmla="*/ 1 h 322"/>
                    <a:gd name="T64" fmla="*/ 1 w 281"/>
                    <a:gd name="T65" fmla="*/ 1 h 322"/>
                    <a:gd name="T66" fmla="*/ 1 w 281"/>
                    <a:gd name="T67" fmla="*/ 1 h 322"/>
                    <a:gd name="T68" fmla="*/ 1 w 281"/>
                    <a:gd name="T69" fmla="*/ 1 h 322"/>
                    <a:gd name="T70" fmla="*/ 1 w 281"/>
                    <a:gd name="T71" fmla="*/ 1 h 322"/>
                    <a:gd name="T72" fmla="*/ 1 w 281"/>
                    <a:gd name="T73" fmla="*/ 1 h 322"/>
                    <a:gd name="T74" fmla="*/ 2 w 281"/>
                    <a:gd name="T75" fmla="*/ 1 h 322"/>
                    <a:gd name="T76" fmla="*/ 2 w 281"/>
                    <a:gd name="T77" fmla="*/ 1 h 322"/>
                    <a:gd name="T78" fmla="*/ 2 w 281"/>
                    <a:gd name="T79" fmla="*/ 1 h 322"/>
                    <a:gd name="T80" fmla="*/ 1 w 281"/>
                    <a:gd name="T81" fmla="*/ 1 h 322"/>
                    <a:gd name="T82" fmla="*/ 1 w 281"/>
                    <a:gd name="T83" fmla="*/ 1 h 322"/>
                    <a:gd name="T84" fmla="*/ 1 w 281"/>
                    <a:gd name="T85" fmla="*/ 1 h 322"/>
                    <a:gd name="T86" fmla="*/ 1 w 281"/>
                    <a:gd name="T87" fmla="*/ 1 h 322"/>
                    <a:gd name="T88" fmla="*/ 1 w 281"/>
                    <a:gd name="T89" fmla="*/ 1 h 322"/>
                    <a:gd name="T90" fmla="*/ 1 w 281"/>
                    <a:gd name="T91" fmla="*/ 1 h 322"/>
                    <a:gd name="T92" fmla="*/ 1 w 281"/>
                    <a:gd name="T93" fmla="*/ 1 h 322"/>
                    <a:gd name="T94" fmla="*/ 1 w 281"/>
                    <a:gd name="T95" fmla="*/ 1 h 322"/>
                    <a:gd name="T96" fmla="*/ 1 w 281"/>
                    <a:gd name="T97" fmla="*/ 1 h 322"/>
                    <a:gd name="T98" fmla="*/ 1 w 281"/>
                    <a:gd name="T99" fmla="*/ 1 h 322"/>
                    <a:gd name="T100" fmla="*/ 1 w 281"/>
                    <a:gd name="T101" fmla="*/ 1 h 322"/>
                    <a:gd name="T102" fmla="*/ 1 w 281"/>
                    <a:gd name="T103" fmla="*/ 1 h 322"/>
                    <a:gd name="T104" fmla="*/ 1 w 281"/>
                    <a:gd name="T105" fmla="*/ 1 h 322"/>
                    <a:gd name="T106" fmla="*/ 1 w 281"/>
                    <a:gd name="T107" fmla="*/ 1 h 322"/>
                    <a:gd name="T108" fmla="*/ 1 w 281"/>
                    <a:gd name="T109" fmla="*/ 1 h 322"/>
                    <a:gd name="T110" fmla="*/ 1 w 281"/>
                    <a:gd name="T111" fmla="*/ 1 h 3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1"/>
                    <a:gd name="T169" fmla="*/ 0 h 322"/>
                    <a:gd name="T170" fmla="*/ 281 w 281"/>
                    <a:gd name="T171" fmla="*/ 322 h 3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1" h="322">
                      <a:moveTo>
                        <a:pt x="90" y="36"/>
                      </a:moveTo>
                      <a:lnTo>
                        <a:pt x="93" y="35"/>
                      </a:lnTo>
                      <a:lnTo>
                        <a:pt x="98" y="36"/>
                      </a:lnTo>
                      <a:lnTo>
                        <a:pt x="102" y="38"/>
                      </a:lnTo>
                      <a:lnTo>
                        <a:pt x="102" y="41"/>
                      </a:lnTo>
                      <a:lnTo>
                        <a:pt x="99" y="42"/>
                      </a:lnTo>
                      <a:lnTo>
                        <a:pt x="94" y="42"/>
                      </a:lnTo>
                      <a:lnTo>
                        <a:pt x="91" y="39"/>
                      </a:lnTo>
                      <a:lnTo>
                        <a:pt x="90" y="36"/>
                      </a:lnTo>
                      <a:lnTo>
                        <a:pt x="80" y="42"/>
                      </a:lnTo>
                      <a:lnTo>
                        <a:pt x="83" y="43"/>
                      </a:lnTo>
                      <a:lnTo>
                        <a:pt x="85" y="44"/>
                      </a:lnTo>
                      <a:lnTo>
                        <a:pt x="87" y="46"/>
                      </a:lnTo>
                      <a:lnTo>
                        <a:pt x="91" y="47"/>
                      </a:lnTo>
                      <a:lnTo>
                        <a:pt x="97" y="47"/>
                      </a:lnTo>
                      <a:lnTo>
                        <a:pt x="102" y="47"/>
                      </a:lnTo>
                      <a:lnTo>
                        <a:pt x="107" y="46"/>
                      </a:lnTo>
                      <a:lnTo>
                        <a:pt x="109" y="41"/>
                      </a:lnTo>
                      <a:lnTo>
                        <a:pt x="107" y="35"/>
                      </a:lnTo>
                      <a:lnTo>
                        <a:pt x="103" y="31"/>
                      </a:lnTo>
                      <a:lnTo>
                        <a:pt x="100" y="29"/>
                      </a:lnTo>
                      <a:lnTo>
                        <a:pt x="95" y="27"/>
                      </a:lnTo>
                      <a:lnTo>
                        <a:pt x="107" y="11"/>
                      </a:lnTo>
                      <a:lnTo>
                        <a:pt x="106" y="7"/>
                      </a:lnTo>
                      <a:lnTo>
                        <a:pt x="105" y="3"/>
                      </a:lnTo>
                      <a:lnTo>
                        <a:pt x="101" y="0"/>
                      </a:lnTo>
                      <a:lnTo>
                        <a:pt x="94" y="0"/>
                      </a:lnTo>
                      <a:lnTo>
                        <a:pt x="94" y="1"/>
                      </a:lnTo>
                      <a:lnTo>
                        <a:pt x="93" y="4"/>
                      </a:lnTo>
                      <a:lnTo>
                        <a:pt x="93" y="5"/>
                      </a:lnTo>
                      <a:lnTo>
                        <a:pt x="94" y="7"/>
                      </a:lnTo>
                      <a:lnTo>
                        <a:pt x="97" y="9"/>
                      </a:lnTo>
                      <a:lnTo>
                        <a:pt x="98" y="12"/>
                      </a:lnTo>
                      <a:lnTo>
                        <a:pt x="99" y="13"/>
                      </a:lnTo>
                      <a:lnTo>
                        <a:pt x="94" y="16"/>
                      </a:lnTo>
                      <a:lnTo>
                        <a:pt x="91" y="20"/>
                      </a:lnTo>
                      <a:lnTo>
                        <a:pt x="87" y="24"/>
                      </a:lnTo>
                      <a:lnTo>
                        <a:pt x="86" y="29"/>
                      </a:lnTo>
                      <a:lnTo>
                        <a:pt x="72" y="42"/>
                      </a:lnTo>
                      <a:lnTo>
                        <a:pt x="64" y="60"/>
                      </a:lnTo>
                      <a:lnTo>
                        <a:pt x="61" y="81"/>
                      </a:lnTo>
                      <a:lnTo>
                        <a:pt x="59" y="100"/>
                      </a:lnTo>
                      <a:lnTo>
                        <a:pt x="61" y="105"/>
                      </a:lnTo>
                      <a:lnTo>
                        <a:pt x="64" y="110"/>
                      </a:lnTo>
                      <a:lnTo>
                        <a:pt x="69" y="113"/>
                      </a:lnTo>
                      <a:lnTo>
                        <a:pt x="73" y="117"/>
                      </a:lnTo>
                      <a:lnTo>
                        <a:pt x="78" y="119"/>
                      </a:lnTo>
                      <a:lnTo>
                        <a:pt x="84" y="121"/>
                      </a:lnTo>
                      <a:lnTo>
                        <a:pt x="90" y="121"/>
                      </a:lnTo>
                      <a:lnTo>
                        <a:pt x="95" y="120"/>
                      </a:lnTo>
                      <a:lnTo>
                        <a:pt x="100" y="123"/>
                      </a:lnTo>
                      <a:lnTo>
                        <a:pt x="102" y="128"/>
                      </a:lnTo>
                      <a:lnTo>
                        <a:pt x="103" y="134"/>
                      </a:lnTo>
                      <a:lnTo>
                        <a:pt x="102" y="138"/>
                      </a:lnTo>
                      <a:lnTo>
                        <a:pt x="98" y="138"/>
                      </a:lnTo>
                      <a:lnTo>
                        <a:pt x="91" y="138"/>
                      </a:lnTo>
                      <a:lnTo>
                        <a:pt x="83" y="137"/>
                      </a:lnTo>
                      <a:lnTo>
                        <a:pt x="72" y="136"/>
                      </a:lnTo>
                      <a:lnTo>
                        <a:pt x="63" y="129"/>
                      </a:lnTo>
                      <a:lnTo>
                        <a:pt x="57" y="125"/>
                      </a:lnTo>
                      <a:lnTo>
                        <a:pt x="54" y="122"/>
                      </a:lnTo>
                      <a:lnTo>
                        <a:pt x="49" y="123"/>
                      </a:lnTo>
                      <a:lnTo>
                        <a:pt x="52" y="133"/>
                      </a:lnTo>
                      <a:lnTo>
                        <a:pt x="45" y="135"/>
                      </a:lnTo>
                      <a:lnTo>
                        <a:pt x="39" y="136"/>
                      </a:lnTo>
                      <a:lnTo>
                        <a:pt x="34" y="136"/>
                      </a:lnTo>
                      <a:lnTo>
                        <a:pt x="29" y="135"/>
                      </a:lnTo>
                      <a:lnTo>
                        <a:pt x="23" y="134"/>
                      </a:lnTo>
                      <a:lnTo>
                        <a:pt x="18" y="131"/>
                      </a:lnTo>
                      <a:lnTo>
                        <a:pt x="12" y="130"/>
                      </a:lnTo>
                      <a:lnTo>
                        <a:pt x="6" y="129"/>
                      </a:lnTo>
                      <a:lnTo>
                        <a:pt x="16" y="135"/>
                      </a:lnTo>
                      <a:lnTo>
                        <a:pt x="29" y="138"/>
                      </a:lnTo>
                      <a:lnTo>
                        <a:pt x="44" y="141"/>
                      </a:lnTo>
                      <a:lnTo>
                        <a:pt x="59" y="141"/>
                      </a:lnTo>
                      <a:lnTo>
                        <a:pt x="73" y="143"/>
                      </a:lnTo>
                      <a:lnTo>
                        <a:pt x="88" y="145"/>
                      </a:lnTo>
                      <a:lnTo>
                        <a:pt x="102" y="151"/>
                      </a:lnTo>
                      <a:lnTo>
                        <a:pt x="114" y="160"/>
                      </a:lnTo>
                      <a:lnTo>
                        <a:pt x="109" y="165"/>
                      </a:lnTo>
                      <a:lnTo>
                        <a:pt x="101" y="167"/>
                      </a:lnTo>
                      <a:lnTo>
                        <a:pt x="94" y="168"/>
                      </a:lnTo>
                      <a:lnTo>
                        <a:pt x="91" y="168"/>
                      </a:lnTo>
                      <a:lnTo>
                        <a:pt x="79" y="169"/>
                      </a:lnTo>
                      <a:lnTo>
                        <a:pt x="71" y="176"/>
                      </a:lnTo>
                      <a:lnTo>
                        <a:pt x="63" y="186"/>
                      </a:lnTo>
                      <a:lnTo>
                        <a:pt x="57" y="196"/>
                      </a:lnTo>
                      <a:lnTo>
                        <a:pt x="50" y="206"/>
                      </a:lnTo>
                      <a:lnTo>
                        <a:pt x="41" y="214"/>
                      </a:lnTo>
                      <a:lnTo>
                        <a:pt x="30" y="218"/>
                      </a:lnTo>
                      <a:lnTo>
                        <a:pt x="15" y="216"/>
                      </a:lnTo>
                      <a:lnTo>
                        <a:pt x="10" y="210"/>
                      </a:lnTo>
                      <a:lnTo>
                        <a:pt x="7" y="204"/>
                      </a:lnTo>
                      <a:lnTo>
                        <a:pt x="6" y="197"/>
                      </a:lnTo>
                      <a:lnTo>
                        <a:pt x="4" y="189"/>
                      </a:lnTo>
                      <a:lnTo>
                        <a:pt x="10" y="182"/>
                      </a:lnTo>
                      <a:lnTo>
                        <a:pt x="16" y="179"/>
                      </a:lnTo>
                      <a:lnTo>
                        <a:pt x="22" y="180"/>
                      </a:lnTo>
                      <a:lnTo>
                        <a:pt x="29" y="183"/>
                      </a:lnTo>
                      <a:lnTo>
                        <a:pt x="30" y="176"/>
                      </a:lnTo>
                      <a:lnTo>
                        <a:pt x="22" y="174"/>
                      </a:lnTo>
                      <a:lnTo>
                        <a:pt x="14" y="175"/>
                      </a:lnTo>
                      <a:lnTo>
                        <a:pt x="7" y="179"/>
                      </a:lnTo>
                      <a:lnTo>
                        <a:pt x="1" y="184"/>
                      </a:lnTo>
                      <a:lnTo>
                        <a:pt x="0" y="198"/>
                      </a:lnTo>
                      <a:lnTo>
                        <a:pt x="2" y="207"/>
                      </a:lnTo>
                      <a:lnTo>
                        <a:pt x="7" y="216"/>
                      </a:lnTo>
                      <a:lnTo>
                        <a:pt x="15" y="221"/>
                      </a:lnTo>
                      <a:lnTo>
                        <a:pt x="25" y="222"/>
                      </a:lnTo>
                      <a:lnTo>
                        <a:pt x="33" y="222"/>
                      </a:lnTo>
                      <a:lnTo>
                        <a:pt x="41" y="220"/>
                      </a:lnTo>
                      <a:lnTo>
                        <a:pt x="48" y="216"/>
                      </a:lnTo>
                      <a:lnTo>
                        <a:pt x="56" y="231"/>
                      </a:lnTo>
                      <a:lnTo>
                        <a:pt x="62" y="244"/>
                      </a:lnTo>
                      <a:lnTo>
                        <a:pt x="69" y="258"/>
                      </a:lnTo>
                      <a:lnTo>
                        <a:pt x="79" y="271"/>
                      </a:lnTo>
                      <a:lnTo>
                        <a:pt x="85" y="269"/>
                      </a:lnTo>
                      <a:lnTo>
                        <a:pt x="79" y="259"/>
                      </a:lnTo>
                      <a:lnTo>
                        <a:pt x="72" y="250"/>
                      </a:lnTo>
                      <a:lnTo>
                        <a:pt x="65" y="240"/>
                      </a:lnTo>
                      <a:lnTo>
                        <a:pt x="61" y="228"/>
                      </a:lnTo>
                      <a:lnTo>
                        <a:pt x="59" y="218"/>
                      </a:lnTo>
                      <a:lnTo>
                        <a:pt x="61" y="207"/>
                      </a:lnTo>
                      <a:lnTo>
                        <a:pt x="64" y="198"/>
                      </a:lnTo>
                      <a:lnTo>
                        <a:pt x="71" y="190"/>
                      </a:lnTo>
                      <a:lnTo>
                        <a:pt x="72" y="202"/>
                      </a:lnTo>
                      <a:lnTo>
                        <a:pt x="78" y="209"/>
                      </a:lnTo>
                      <a:lnTo>
                        <a:pt x="84" y="214"/>
                      </a:lnTo>
                      <a:lnTo>
                        <a:pt x="88" y="217"/>
                      </a:lnTo>
                      <a:lnTo>
                        <a:pt x="95" y="217"/>
                      </a:lnTo>
                      <a:lnTo>
                        <a:pt x="101" y="216"/>
                      </a:lnTo>
                      <a:lnTo>
                        <a:pt x="107" y="212"/>
                      </a:lnTo>
                      <a:lnTo>
                        <a:pt x="110" y="207"/>
                      </a:lnTo>
                      <a:lnTo>
                        <a:pt x="111" y="205"/>
                      </a:lnTo>
                      <a:lnTo>
                        <a:pt x="111" y="201"/>
                      </a:lnTo>
                      <a:lnTo>
                        <a:pt x="110" y="197"/>
                      </a:lnTo>
                      <a:lnTo>
                        <a:pt x="108" y="195"/>
                      </a:lnTo>
                      <a:lnTo>
                        <a:pt x="105" y="194"/>
                      </a:lnTo>
                      <a:lnTo>
                        <a:pt x="100" y="193"/>
                      </a:lnTo>
                      <a:lnTo>
                        <a:pt x="97" y="193"/>
                      </a:lnTo>
                      <a:lnTo>
                        <a:pt x="94" y="195"/>
                      </a:lnTo>
                      <a:lnTo>
                        <a:pt x="95" y="199"/>
                      </a:lnTo>
                      <a:lnTo>
                        <a:pt x="99" y="201"/>
                      </a:lnTo>
                      <a:lnTo>
                        <a:pt x="103" y="201"/>
                      </a:lnTo>
                      <a:lnTo>
                        <a:pt x="107" y="202"/>
                      </a:lnTo>
                      <a:lnTo>
                        <a:pt x="107" y="207"/>
                      </a:lnTo>
                      <a:lnTo>
                        <a:pt x="102" y="211"/>
                      </a:lnTo>
                      <a:lnTo>
                        <a:pt x="98" y="213"/>
                      </a:lnTo>
                      <a:lnTo>
                        <a:pt x="93" y="213"/>
                      </a:lnTo>
                      <a:lnTo>
                        <a:pt x="88" y="212"/>
                      </a:lnTo>
                      <a:lnTo>
                        <a:pt x="85" y="209"/>
                      </a:lnTo>
                      <a:lnTo>
                        <a:pt x="83" y="203"/>
                      </a:lnTo>
                      <a:lnTo>
                        <a:pt x="80" y="196"/>
                      </a:lnTo>
                      <a:lnTo>
                        <a:pt x="83" y="189"/>
                      </a:lnTo>
                      <a:lnTo>
                        <a:pt x="88" y="182"/>
                      </a:lnTo>
                      <a:lnTo>
                        <a:pt x="95" y="178"/>
                      </a:lnTo>
                      <a:lnTo>
                        <a:pt x="105" y="174"/>
                      </a:lnTo>
                      <a:lnTo>
                        <a:pt x="114" y="174"/>
                      </a:lnTo>
                      <a:lnTo>
                        <a:pt x="121" y="175"/>
                      </a:lnTo>
                      <a:lnTo>
                        <a:pt x="126" y="179"/>
                      </a:lnTo>
                      <a:lnTo>
                        <a:pt x="131" y="182"/>
                      </a:lnTo>
                      <a:lnTo>
                        <a:pt x="135" y="186"/>
                      </a:lnTo>
                      <a:lnTo>
                        <a:pt x="138" y="190"/>
                      </a:lnTo>
                      <a:lnTo>
                        <a:pt x="141" y="195"/>
                      </a:lnTo>
                      <a:lnTo>
                        <a:pt x="145" y="201"/>
                      </a:lnTo>
                      <a:lnTo>
                        <a:pt x="148" y="205"/>
                      </a:lnTo>
                      <a:lnTo>
                        <a:pt x="155" y="209"/>
                      </a:lnTo>
                      <a:lnTo>
                        <a:pt x="161" y="212"/>
                      </a:lnTo>
                      <a:lnTo>
                        <a:pt x="167" y="217"/>
                      </a:lnTo>
                      <a:lnTo>
                        <a:pt x="170" y="221"/>
                      </a:lnTo>
                      <a:lnTo>
                        <a:pt x="175" y="226"/>
                      </a:lnTo>
                      <a:lnTo>
                        <a:pt x="178" y="232"/>
                      </a:lnTo>
                      <a:lnTo>
                        <a:pt x="182" y="239"/>
                      </a:lnTo>
                      <a:lnTo>
                        <a:pt x="185" y="246"/>
                      </a:lnTo>
                      <a:lnTo>
                        <a:pt x="190" y="265"/>
                      </a:lnTo>
                      <a:lnTo>
                        <a:pt x="191" y="287"/>
                      </a:lnTo>
                      <a:lnTo>
                        <a:pt x="194" y="305"/>
                      </a:lnTo>
                      <a:lnTo>
                        <a:pt x="206" y="322"/>
                      </a:lnTo>
                      <a:lnTo>
                        <a:pt x="209" y="316"/>
                      </a:lnTo>
                      <a:lnTo>
                        <a:pt x="208" y="310"/>
                      </a:lnTo>
                      <a:lnTo>
                        <a:pt x="207" y="303"/>
                      </a:lnTo>
                      <a:lnTo>
                        <a:pt x="208" y="296"/>
                      </a:lnTo>
                      <a:lnTo>
                        <a:pt x="216" y="287"/>
                      </a:lnTo>
                      <a:lnTo>
                        <a:pt x="219" y="277"/>
                      </a:lnTo>
                      <a:lnTo>
                        <a:pt x="219" y="267"/>
                      </a:lnTo>
                      <a:lnTo>
                        <a:pt x="215" y="259"/>
                      </a:lnTo>
                      <a:lnTo>
                        <a:pt x="209" y="250"/>
                      </a:lnTo>
                      <a:lnTo>
                        <a:pt x="204" y="241"/>
                      </a:lnTo>
                      <a:lnTo>
                        <a:pt x="199" y="232"/>
                      </a:lnTo>
                      <a:lnTo>
                        <a:pt x="197" y="222"/>
                      </a:lnTo>
                      <a:lnTo>
                        <a:pt x="206" y="211"/>
                      </a:lnTo>
                      <a:lnTo>
                        <a:pt x="203" y="202"/>
                      </a:lnTo>
                      <a:lnTo>
                        <a:pt x="194" y="190"/>
                      </a:lnTo>
                      <a:lnTo>
                        <a:pt x="191" y="178"/>
                      </a:lnTo>
                      <a:lnTo>
                        <a:pt x="205" y="163"/>
                      </a:lnTo>
                      <a:lnTo>
                        <a:pt x="208" y="172"/>
                      </a:lnTo>
                      <a:lnTo>
                        <a:pt x="209" y="190"/>
                      </a:lnTo>
                      <a:lnTo>
                        <a:pt x="220" y="201"/>
                      </a:lnTo>
                      <a:lnTo>
                        <a:pt x="226" y="202"/>
                      </a:lnTo>
                      <a:lnTo>
                        <a:pt x="230" y="201"/>
                      </a:lnTo>
                      <a:lnTo>
                        <a:pt x="235" y="199"/>
                      </a:lnTo>
                      <a:lnTo>
                        <a:pt x="239" y="195"/>
                      </a:lnTo>
                      <a:lnTo>
                        <a:pt x="242" y="184"/>
                      </a:lnTo>
                      <a:lnTo>
                        <a:pt x="237" y="175"/>
                      </a:lnTo>
                      <a:lnTo>
                        <a:pt x="229" y="167"/>
                      </a:lnTo>
                      <a:lnTo>
                        <a:pt x="223" y="161"/>
                      </a:lnTo>
                      <a:lnTo>
                        <a:pt x="216" y="168"/>
                      </a:lnTo>
                      <a:lnTo>
                        <a:pt x="223" y="172"/>
                      </a:lnTo>
                      <a:lnTo>
                        <a:pt x="228" y="175"/>
                      </a:lnTo>
                      <a:lnTo>
                        <a:pt x="232" y="179"/>
                      </a:lnTo>
                      <a:lnTo>
                        <a:pt x="235" y="186"/>
                      </a:lnTo>
                      <a:lnTo>
                        <a:pt x="234" y="190"/>
                      </a:lnTo>
                      <a:lnTo>
                        <a:pt x="230" y="191"/>
                      </a:lnTo>
                      <a:lnTo>
                        <a:pt x="227" y="193"/>
                      </a:lnTo>
                      <a:lnTo>
                        <a:pt x="224" y="194"/>
                      </a:lnTo>
                      <a:lnTo>
                        <a:pt x="220" y="189"/>
                      </a:lnTo>
                      <a:lnTo>
                        <a:pt x="217" y="183"/>
                      </a:lnTo>
                      <a:lnTo>
                        <a:pt x="216" y="176"/>
                      </a:lnTo>
                      <a:lnTo>
                        <a:pt x="216" y="168"/>
                      </a:lnTo>
                      <a:lnTo>
                        <a:pt x="223" y="161"/>
                      </a:lnTo>
                      <a:lnTo>
                        <a:pt x="232" y="157"/>
                      </a:lnTo>
                      <a:lnTo>
                        <a:pt x="238" y="157"/>
                      </a:lnTo>
                      <a:lnTo>
                        <a:pt x="243" y="160"/>
                      </a:lnTo>
                      <a:lnTo>
                        <a:pt x="246" y="166"/>
                      </a:lnTo>
                      <a:lnTo>
                        <a:pt x="250" y="173"/>
                      </a:lnTo>
                      <a:lnTo>
                        <a:pt x="253" y="180"/>
                      </a:lnTo>
                      <a:lnTo>
                        <a:pt x="259" y="184"/>
                      </a:lnTo>
                      <a:lnTo>
                        <a:pt x="267" y="184"/>
                      </a:lnTo>
                      <a:lnTo>
                        <a:pt x="270" y="181"/>
                      </a:lnTo>
                      <a:lnTo>
                        <a:pt x="276" y="179"/>
                      </a:lnTo>
                      <a:lnTo>
                        <a:pt x="281" y="174"/>
                      </a:lnTo>
                      <a:lnTo>
                        <a:pt x="281" y="166"/>
                      </a:lnTo>
                      <a:lnTo>
                        <a:pt x="276" y="165"/>
                      </a:lnTo>
                      <a:lnTo>
                        <a:pt x="275" y="160"/>
                      </a:lnTo>
                      <a:lnTo>
                        <a:pt x="274" y="157"/>
                      </a:lnTo>
                      <a:lnTo>
                        <a:pt x="270" y="155"/>
                      </a:lnTo>
                      <a:lnTo>
                        <a:pt x="268" y="160"/>
                      </a:lnTo>
                      <a:lnTo>
                        <a:pt x="270" y="166"/>
                      </a:lnTo>
                      <a:lnTo>
                        <a:pt x="273" y="172"/>
                      </a:lnTo>
                      <a:lnTo>
                        <a:pt x="267" y="178"/>
                      </a:lnTo>
                      <a:lnTo>
                        <a:pt x="261" y="175"/>
                      </a:lnTo>
                      <a:lnTo>
                        <a:pt x="257" y="171"/>
                      </a:lnTo>
                      <a:lnTo>
                        <a:pt x="252" y="165"/>
                      </a:lnTo>
                      <a:lnTo>
                        <a:pt x="249" y="159"/>
                      </a:lnTo>
                      <a:lnTo>
                        <a:pt x="245" y="155"/>
                      </a:lnTo>
                      <a:lnTo>
                        <a:pt x="241" y="151"/>
                      </a:lnTo>
                      <a:lnTo>
                        <a:pt x="234" y="149"/>
                      </a:lnTo>
                      <a:lnTo>
                        <a:pt x="226" y="149"/>
                      </a:lnTo>
                      <a:lnTo>
                        <a:pt x="221" y="155"/>
                      </a:lnTo>
                      <a:lnTo>
                        <a:pt x="217" y="157"/>
                      </a:lnTo>
                      <a:lnTo>
                        <a:pt x="214" y="158"/>
                      </a:lnTo>
                      <a:lnTo>
                        <a:pt x="209" y="157"/>
                      </a:lnTo>
                      <a:lnTo>
                        <a:pt x="205" y="157"/>
                      </a:lnTo>
                      <a:lnTo>
                        <a:pt x="200" y="158"/>
                      </a:lnTo>
                      <a:lnTo>
                        <a:pt x="194" y="160"/>
                      </a:lnTo>
                      <a:lnTo>
                        <a:pt x="188" y="166"/>
                      </a:lnTo>
                      <a:lnTo>
                        <a:pt x="185" y="178"/>
                      </a:lnTo>
                      <a:lnTo>
                        <a:pt x="186" y="188"/>
                      </a:lnTo>
                      <a:lnTo>
                        <a:pt x="191" y="198"/>
                      </a:lnTo>
                      <a:lnTo>
                        <a:pt x="198" y="207"/>
                      </a:lnTo>
                      <a:lnTo>
                        <a:pt x="189" y="211"/>
                      </a:lnTo>
                      <a:lnTo>
                        <a:pt x="184" y="207"/>
                      </a:lnTo>
                      <a:lnTo>
                        <a:pt x="178" y="201"/>
                      </a:lnTo>
                      <a:lnTo>
                        <a:pt x="173" y="194"/>
                      </a:lnTo>
                      <a:lnTo>
                        <a:pt x="173" y="174"/>
                      </a:lnTo>
                      <a:lnTo>
                        <a:pt x="164" y="159"/>
                      </a:lnTo>
                      <a:lnTo>
                        <a:pt x="155" y="143"/>
                      </a:lnTo>
                      <a:lnTo>
                        <a:pt x="153" y="125"/>
                      </a:lnTo>
                      <a:lnTo>
                        <a:pt x="158" y="114"/>
                      </a:lnTo>
                      <a:lnTo>
                        <a:pt x="162" y="105"/>
                      </a:lnTo>
                      <a:lnTo>
                        <a:pt x="166" y="98"/>
                      </a:lnTo>
                      <a:lnTo>
                        <a:pt x="167" y="96"/>
                      </a:lnTo>
                      <a:lnTo>
                        <a:pt x="164" y="96"/>
                      </a:lnTo>
                      <a:lnTo>
                        <a:pt x="154" y="105"/>
                      </a:lnTo>
                      <a:lnTo>
                        <a:pt x="150" y="119"/>
                      </a:lnTo>
                      <a:lnTo>
                        <a:pt x="147" y="134"/>
                      </a:lnTo>
                      <a:lnTo>
                        <a:pt x="147" y="149"/>
                      </a:lnTo>
                      <a:lnTo>
                        <a:pt x="151" y="159"/>
                      </a:lnTo>
                      <a:lnTo>
                        <a:pt x="158" y="167"/>
                      </a:lnTo>
                      <a:lnTo>
                        <a:pt x="162" y="175"/>
                      </a:lnTo>
                      <a:lnTo>
                        <a:pt x="158" y="183"/>
                      </a:lnTo>
                      <a:lnTo>
                        <a:pt x="152" y="178"/>
                      </a:lnTo>
                      <a:lnTo>
                        <a:pt x="145" y="173"/>
                      </a:lnTo>
                      <a:lnTo>
                        <a:pt x="137" y="167"/>
                      </a:lnTo>
                      <a:lnTo>
                        <a:pt x="130" y="160"/>
                      </a:lnTo>
                      <a:lnTo>
                        <a:pt x="123" y="155"/>
                      </a:lnTo>
                      <a:lnTo>
                        <a:pt x="118" y="146"/>
                      </a:lnTo>
                      <a:lnTo>
                        <a:pt x="116" y="137"/>
                      </a:lnTo>
                      <a:lnTo>
                        <a:pt x="117" y="127"/>
                      </a:lnTo>
                      <a:lnTo>
                        <a:pt x="114" y="123"/>
                      </a:lnTo>
                      <a:lnTo>
                        <a:pt x="107" y="115"/>
                      </a:lnTo>
                      <a:lnTo>
                        <a:pt x="99" y="110"/>
                      </a:lnTo>
                      <a:lnTo>
                        <a:pt x="92" y="111"/>
                      </a:lnTo>
                      <a:lnTo>
                        <a:pt x="84" y="111"/>
                      </a:lnTo>
                      <a:lnTo>
                        <a:pt x="77" y="110"/>
                      </a:lnTo>
                      <a:lnTo>
                        <a:pt x="71" y="105"/>
                      </a:lnTo>
                      <a:lnTo>
                        <a:pt x="65" y="99"/>
                      </a:lnTo>
                      <a:lnTo>
                        <a:pt x="64" y="93"/>
                      </a:lnTo>
                      <a:lnTo>
                        <a:pt x="63" y="87"/>
                      </a:lnTo>
                      <a:lnTo>
                        <a:pt x="64" y="81"/>
                      </a:lnTo>
                      <a:lnTo>
                        <a:pt x="69" y="77"/>
                      </a:lnTo>
                      <a:lnTo>
                        <a:pt x="75" y="74"/>
                      </a:lnTo>
                      <a:lnTo>
                        <a:pt x="76" y="68"/>
                      </a:lnTo>
                      <a:lnTo>
                        <a:pt x="79" y="65"/>
                      </a:lnTo>
                      <a:lnTo>
                        <a:pt x="83" y="62"/>
                      </a:lnTo>
                      <a:lnTo>
                        <a:pt x="87" y="61"/>
                      </a:lnTo>
                      <a:lnTo>
                        <a:pt x="95" y="64"/>
                      </a:lnTo>
                      <a:lnTo>
                        <a:pt x="99" y="69"/>
                      </a:lnTo>
                      <a:lnTo>
                        <a:pt x="99" y="77"/>
                      </a:lnTo>
                      <a:lnTo>
                        <a:pt x="95" y="83"/>
                      </a:lnTo>
                      <a:lnTo>
                        <a:pt x="88" y="83"/>
                      </a:lnTo>
                      <a:lnTo>
                        <a:pt x="84" y="81"/>
                      </a:lnTo>
                      <a:lnTo>
                        <a:pt x="79" y="77"/>
                      </a:lnTo>
                      <a:lnTo>
                        <a:pt x="75" y="74"/>
                      </a:lnTo>
                      <a:lnTo>
                        <a:pt x="69" y="77"/>
                      </a:lnTo>
                      <a:lnTo>
                        <a:pt x="72" y="81"/>
                      </a:lnTo>
                      <a:lnTo>
                        <a:pt x="77" y="84"/>
                      </a:lnTo>
                      <a:lnTo>
                        <a:pt x="83" y="88"/>
                      </a:lnTo>
                      <a:lnTo>
                        <a:pt x="88" y="90"/>
                      </a:lnTo>
                      <a:lnTo>
                        <a:pt x="94" y="89"/>
                      </a:lnTo>
                      <a:lnTo>
                        <a:pt x="99" y="87"/>
                      </a:lnTo>
                      <a:lnTo>
                        <a:pt x="103" y="83"/>
                      </a:lnTo>
                      <a:lnTo>
                        <a:pt x="106" y="77"/>
                      </a:lnTo>
                      <a:lnTo>
                        <a:pt x="106" y="72"/>
                      </a:lnTo>
                      <a:lnTo>
                        <a:pt x="105" y="65"/>
                      </a:lnTo>
                      <a:lnTo>
                        <a:pt x="102" y="60"/>
                      </a:lnTo>
                      <a:lnTo>
                        <a:pt x="97" y="57"/>
                      </a:lnTo>
                      <a:lnTo>
                        <a:pt x="91" y="54"/>
                      </a:lnTo>
                      <a:lnTo>
                        <a:pt x="84" y="54"/>
                      </a:lnTo>
                      <a:lnTo>
                        <a:pt x="77" y="55"/>
                      </a:lnTo>
                      <a:lnTo>
                        <a:pt x="72" y="58"/>
                      </a:lnTo>
                      <a:lnTo>
                        <a:pt x="73" y="53"/>
                      </a:lnTo>
                      <a:lnTo>
                        <a:pt x="75" y="49"/>
                      </a:lnTo>
                      <a:lnTo>
                        <a:pt x="77" y="45"/>
                      </a:lnTo>
                      <a:lnTo>
                        <a:pt x="80" y="42"/>
                      </a:lnTo>
                      <a:lnTo>
                        <a:pt x="90" y="36"/>
                      </a:lnTo>
                      <a:close/>
                    </a:path>
                  </a:pathLst>
                </a:custGeom>
                <a:solidFill>
                  <a:srgbClr val="33CC33"/>
                </a:solidFill>
                <a:ln w="9525">
                  <a:solidFill>
                    <a:srgbClr val="008000"/>
                  </a:solidFill>
                  <a:round/>
                  <a:headEnd/>
                  <a:tailEnd/>
                </a:ln>
              </p:spPr>
              <p:txBody>
                <a:bodyPr/>
                <a:lstStyle/>
                <a:p>
                  <a:endParaRPr lang="zh-CN" altLang="en-US"/>
                </a:p>
              </p:txBody>
            </p:sp>
            <p:sp>
              <p:nvSpPr>
                <p:cNvPr id="30815" name="未知">
                  <a:extLst>
                    <a:ext uri="{FF2B5EF4-FFF2-40B4-BE49-F238E27FC236}">
                      <a16:creationId xmlns:a16="http://schemas.microsoft.com/office/drawing/2014/main" id="{4C5B4D33-F87E-4280-A1E3-53955E85B0EA}"/>
                    </a:ext>
                  </a:extLst>
                </p:cNvPr>
                <p:cNvSpPr>
                  <a:spLocks/>
                </p:cNvSpPr>
                <p:nvPr/>
              </p:nvSpPr>
              <p:spPr bwMode="auto">
                <a:xfrm>
                  <a:off x="1008" y="123"/>
                  <a:ext cx="65" cy="109"/>
                </a:xfrm>
                <a:custGeom>
                  <a:avLst/>
                  <a:gdLst>
                    <a:gd name="T0" fmla="*/ 1 w 129"/>
                    <a:gd name="T1" fmla="*/ 1 h 216"/>
                    <a:gd name="T2" fmla="*/ 1 w 129"/>
                    <a:gd name="T3" fmla="*/ 1 h 216"/>
                    <a:gd name="T4" fmla="*/ 1 w 129"/>
                    <a:gd name="T5" fmla="*/ 1 h 216"/>
                    <a:gd name="T6" fmla="*/ 1 w 129"/>
                    <a:gd name="T7" fmla="*/ 1 h 216"/>
                    <a:gd name="T8" fmla="*/ 1 w 129"/>
                    <a:gd name="T9" fmla="*/ 1 h 216"/>
                    <a:gd name="T10" fmla="*/ 1 w 129"/>
                    <a:gd name="T11" fmla="*/ 1 h 216"/>
                    <a:gd name="T12" fmla="*/ 1 w 129"/>
                    <a:gd name="T13" fmla="*/ 1 h 216"/>
                    <a:gd name="T14" fmla="*/ 1 w 129"/>
                    <a:gd name="T15" fmla="*/ 1 h 216"/>
                    <a:gd name="T16" fmla="*/ 1 w 129"/>
                    <a:gd name="T17" fmla="*/ 1 h 216"/>
                    <a:gd name="T18" fmla="*/ 1 w 129"/>
                    <a:gd name="T19" fmla="*/ 1 h 216"/>
                    <a:gd name="T20" fmla="*/ 1 w 129"/>
                    <a:gd name="T21" fmla="*/ 1 h 216"/>
                    <a:gd name="T22" fmla="*/ 1 w 129"/>
                    <a:gd name="T23" fmla="*/ 1 h 216"/>
                    <a:gd name="T24" fmla="*/ 1 w 129"/>
                    <a:gd name="T25" fmla="*/ 1 h 216"/>
                    <a:gd name="T26" fmla="*/ 1 w 129"/>
                    <a:gd name="T27" fmla="*/ 1 h 216"/>
                    <a:gd name="T28" fmla="*/ 1 w 129"/>
                    <a:gd name="T29" fmla="*/ 1 h 216"/>
                    <a:gd name="T30" fmla="*/ 1 w 129"/>
                    <a:gd name="T31" fmla="*/ 1 h 216"/>
                    <a:gd name="T32" fmla="*/ 1 w 129"/>
                    <a:gd name="T33" fmla="*/ 1 h 216"/>
                    <a:gd name="T34" fmla="*/ 1 w 129"/>
                    <a:gd name="T35" fmla="*/ 1 h 216"/>
                    <a:gd name="T36" fmla="*/ 1 w 129"/>
                    <a:gd name="T37" fmla="*/ 1 h 216"/>
                    <a:gd name="T38" fmla="*/ 1 w 129"/>
                    <a:gd name="T39" fmla="*/ 1 h 216"/>
                    <a:gd name="T40" fmla="*/ 0 w 129"/>
                    <a:gd name="T41" fmla="*/ 1 h 216"/>
                    <a:gd name="T42" fmla="*/ 1 w 129"/>
                    <a:gd name="T43" fmla="*/ 1 h 216"/>
                    <a:gd name="T44" fmla="*/ 1 w 129"/>
                    <a:gd name="T45" fmla="*/ 1 h 216"/>
                    <a:gd name="T46" fmla="*/ 1 w 129"/>
                    <a:gd name="T47" fmla="*/ 1 h 216"/>
                    <a:gd name="T48" fmla="*/ 1 w 129"/>
                    <a:gd name="T49" fmla="*/ 1 h 216"/>
                    <a:gd name="T50" fmla="*/ 1 w 129"/>
                    <a:gd name="T51" fmla="*/ 1 h 216"/>
                    <a:gd name="T52" fmla="*/ 1 w 129"/>
                    <a:gd name="T53" fmla="*/ 1 h 216"/>
                    <a:gd name="T54" fmla="*/ 1 w 129"/>
                    <a:gd name="T55" fmla="*/ 1 h 216"/>
                    <a:gd name="T56" fmla="*/ 1 w 129"/>
                    <a:gd name="T57" fmla="*/ 1 h 216"/>
                    <a:gd name="T58" fmla="*/ 1 w 129"/>
                    <a:gd name="T59" fmla="*/ 1 h 216"/>
                    <a:gd name="T60" fmla="*/ 1 w 129"/>
                    <a:gd name="T61" fmla="*/ 1 h 216"/>
                    <a:gd name="T62" fmla="*/ 1 w 129"/>
                    <a:gd name="T63" fmla="*/ 0 h 216"/>
                    <a:gd name="T64" fmla="*/ 1 w 129"/>
                    <a:gd name="T65" fmla="*/ 1 h 216"/>
                    <a:gd name="T66" fmla="*/ 1 w 129"/>
                    <a:gd name="T67" fmla="*/ 1 h 216"/>
                    <a:gd name="T68" fmla="*/ 1 w 129"/>
                    <a:gd name="T69" fmla="*/ 1 h 216"/>
                    <a:gd name="T70" fmla="*/ 1 w 129"/>
                    <a:gd name="T71" fmla="*/ 1 h 216"/>
                    <a:gd name="T72" fmla="*/ 1 w 129"/>
                    <a:gd name="T73" fmla="*/ 1 h 216"/>
                    <a:gd name="T74" fmla="*/ 1 w 129"/>
                    <a:gd name="T75" fmla="*/ 1 h 216"/>
                    <a:gd name="T76" fmla="*/ 1 w 129"/>
                    <a:gd name="T77" fmla="*/ 1 h 216"/>
                    <a:gd name="T78" fmla="*/ 1 w 129"/>
                    <a:gd name="T79" fmla="*/ 1 h 216"/>
                    <a:gd name="T80" fmla="*/ 1 w 129"/>
                    <a:gd name="T81" fmla="*/ 1 h 216"/>
                    <a:gd name="T82" fmla="*/ 1 w 129"/>
                    <a:gd name="T83" fmla="*/ 1 h 216"/>
                    <a:gd name="T84" fmla="*/ 1 w 129"/>
                    <a:gd name="T85" fmla="*/ 1 h 216"/>
                    <a:gd name="T86" fmla="*/ 1 w 129"/>
                    <a:gd name="T87" fmla="*/ 1 h 216"/>
                    <a:gd name="T88" fmla="*/ 1 w 129"/>
                    <a:gd name="T89" fmla="*/ 1 h 2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9"/>
                    <a:gd name="T136" fmla="*/ 0 h 216"/>
                    <a:gd name="T137" fmla="*/ 129 w 129"/>
                    <a:gd name="T138" fmla="*/ 216 h 2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9" h="216">
                      <a:moveTo>
                        <a:pt x="52" y="208"/>
                      </a:moveTo>
                      <a:lnTo>
                        <a:pt x="47" y="199"/>
                      </a:lnTo>
                      <a:lnTo>
                        <a:pt x="47" y="192"/>
                      </a:lnTo>
                      <a:lnTo>
                        <a:pt x="48" y="185"/>
                      </a:lnTo>
                      <a:lnTo>
                        <a:pt x="51" y="177"/>
                      </a:lnTo>
                      <a:lnTo>
                        <a:pt x="56" y="173"/>
                      </a:lnTo>
                      <a:lnTo>
                        <a:pt x="62" y="170"/>
                      </a:lnTo>
                      <a:lnTo>
                        <a:pt x="69" y="169"/>
                      </a:lnTo>
                      <a:lnTo>
                        <a:pt x="76" y="169"/>
                      </a:lnTo>
                      <a:lnTo>
                        <a:pt x="81" y="174"/>
                      </a:lnTo>
                      <a:lnTo>
                        <a:pt x="85" y="177"/>
                      </a:lnTo>
                      <a:lnTo>
                        <a:pt x="86" y="181"/>
                      </a:lnTo>
                      <a:lnTo>
                        <a:pt x="84" y="185"/>
                      </a:lnTo>
                      <a:lnTo>
                        <a:pt x="81" y="190"/>
                      </a:lnTo>
                      <a:lnTo>
                        <a:pt x="76" y="192"/>
                      </a:lnTo>
                      <a:lnTo>
                        <a:pt x="71" y="193"/>
                      </a:lnTo>
                      <a:lnTo>
                        <a:pt x="67" y="192"/>
                      </a:lnTo>
                      <a:lnTo>
                        <a:pt x="61" y="180"/>
                      </a:lnTo>
                      <a:lnTo>
                        <a:pt x="58" y="183"/>
                      </a:lnTo>
                      <a:lnTo>
                        <a:pt x="55" y="187"/>
                      </a:lnTo>
                      <a:lnTo>
                        <a:pt x="55" y="191"/>
                      </a:lnTo>
                      <a:lnTo>
                        <a:pt x="54" y="196"/>
                      </a:lnTo>
                      <a:lnTo>
                        <a:pt x="58" y="201"/>
                      </a:lnTo>
                      <a:lnTo>
                        <a:pt x="63" y="205"/>
                      </a:lnTo>
                      <a:lnTo>
                        <a:pt x="69" y="206"/>
                      </a:lnTo>
                      <a:lnTo>
                        <a:pt x="76" y="207"/>
                      </a:lnTo>
                      <a:lnTo>
                        <a:pt x="86" y="205"/>
                      </a:lnTo>
                      <a:lnTo>
                        <a:pt x="93" y="198"/>
                      </a:lnTo>
                      <a:lnTo>
                        <a:pt x="99" y="190"/>
                      </a:lnTo>
                      <a:lnTo>
                        <a:pt x="104" y="182"/>
                      </a:lnTo>
                      <a:lnTo>
                        <a:pt x="107" y="173"/>
                      </a:lnTo>
                      <a:lnTo>
                        <a:pt x="105" y="162"/>
                      </a:lnTo>
                      <a:lnTo>
                        <a:pt x="101" y="153"/>
                      </a:lnTo>
                      <a:lnTo>
                        <a:pt x="96" y="145"/>
                      </a:lnTo>
                      <a:lnTo>
                        <a:pt x="83" y="138"/>
                      </a:lnTo>
                      <a:lnTo>
                        <a:pt x="69" y="135"/>
                      </a:lnTo>
                      <a:lnTo>
                        <a:pt x="54" y="132"/>
                      </a:lnTo>
                      <a:lnTo>
                        <a:pt x="41" y="130"/>
                      </a:lnTo>
                      <a:lnTo>
                        <a:pt x="28" y="127"/>
                      </a:lnTo>
                      <a:lnTo>
                        <a:pt x="16" y="121"/>
                      </a:lnTo>
                      <a:lnTo>
                        <a:pt x="7" y="111"/>
                      </a:lnTo>
                      <a:lnTo>
                        <a:pt x="0" y="96"/>
                      </a:lnTo>
                      <a:lnTo>
                        <a:pt x="0" y="87"/>
                      </a:lnTo>
                      <a:lnTo>
                        <a:pt x="3" y="81"/>
                      </a:lnTo>
                      <a:lnTo>
                        <a:pt x="7" y="74"/>
                      </a:lnTo>
                      <a:lnTo>
                        <a:pt x="11" y="67"/>
                      </a:lnTo>
                      <a:lnTo>
                        <a:pt x="20" y="64"/>
                      </a:lnTo>
                      <a:lnTo>
                        <a:pt x="29" y="66"/>
                      </a:lnTo>
                      <a:lnTo>
                        <a:pt x="37" y="67"/>
                      </a:lnTo>
                      <a:lnTo>
                        <a:pt x="44" y="61"/>
                      </a:lnTo>
                      <a:lnTo>
                        <a:pt x="45" y="56"/>
                      </a:lnTo>
                      <a:lnTo>
                        <a:pt x="44" y="52"/>
                      </a:lnTo>
                      <a:lnTo>
                        <a:pt x="43" y="46"/>
                      </a:lnTo>
                      <a:lnTo>
                        <a:pt x="40" y="43"/>
                      </a:lnTo>
                      <a:lnTo>
                        <a:pt x="31" y="41"/>
                      </a:lnTo>
                      <a:lnTo>
                        <a:pt x="21" y="40"/>
                      </a:lnTo>
                      <a:lnTo>
                        <a:pt x="13" y="37"/>
                      </a:lnTo>
                      <a:lnTo>
                        <a:pt x="9" y="25"/>
                      </a:lnTo>
                      <a:lnTo>
                        <a:pt x="9" y="18"/>
                      </a:lnTo>
                      <a:lnTo>
                        <a:pt x="13" y="11"/>
                      </a:lnTo>
                      <a:lnTo>
                        <a:pt x="18" y="6"/>
                      </a:lnTo>
                      <a:lnTo>
                        <a:pt x="25" y="2"/>
                      </a:lnTo>
                      <a:lnTo>
                        <a:pt x="39" y="0"/>
                      </a:lnTo>
                      <a:lnTo>
                        <a:pt x="51" y="0"/>
                      </a:lnTo>
                      <a:lnTo>
                        <a:pt x="61" y="2"/>
                      </a:lnTo>
                      <a:lnTo>
                        <a:pt x="71" y="7"/>
                      </a:lnTo>
                      <a:lnTo>
                        <a:pt x="79" y="13"/>
                      </a:lnTo>
                      <a:lnTo>
                        <a:pt x="88" y="21"/>
                      </a:lnTo>
                      <a:lnTo>
                        <a:pt x="96" y="30"/>
                      </a:lnTo>
                      <a:lnTo>
                        <a:pt x="104" y="40"/>
                      </a:lnTo>
                      <a:lnTo>
                        <a:pt x="111" y="53"/>
                      </a:lnTo>
                      <a:lnTo>
                        <a:pt x="117" y="69"/>
                      </a:lnTo>
                      <a:lnTo>
                        <a:pt x="123" y="86"/>
                      </a:lnTo>
                      <a:lnTo>
                        <a:pt x="127" y="106"/>
                      </a:lnTo>
                      <a:lnTo>
                        <a:pt x="129" y="124"/>
                      </a:lnTo>
                      <a:lnTo>
                        <a:pt x="129" y="144"/>
                      </a:lnTo>
                      <a:lnTo>
                        <a:pt x="127" y="162"/>
                      </a:lnTo>
                      <a:lnTo>
                        <a:pt x="121" y="178"/>
                      </a:lnTo>
                      <a:lnTo>
                        <a:pt x="117" y="187"/>
                      </a:lnTo>
                      <a:lnTo>
                        <a:pt x="112" y="197"/>
                      </a:lnTo>
                      <a:lnTo>
                        <a:pt x="104" y="206"/>
                      </a:lnTo>
                      <a:lnTo>
                        <a:pt x="93" y="213"/>
                      </a:lnTo>
                      <a:lnTo>
                        <a:pt x="88" y="215"/>
                      </a:lnTo>
                      <a:lnTo>
                        <a:pt x="83" y="216"/>
                      </a:lnTo>
                      <a:lnTo>
                        <a:pt x="77" y="216"/>
                      </a:lnTo>
                      <a:lnTo>
                        <a:pt x="71" y="216"/>
                      </a:lnTo>
                      <a:lnTo>
                        <a:pt x="67" y="215"/>
                      </a:lnTo>
                      <a:lnTo>
                        <a:pt x="61" y="214"/>
                      </a:lnTo>
                      <a:lnTo>
                        <a:pt x="56" y="212"/>
                      </a:lnTo>
                      <a:lnTo>
                        <a:pt x="52" y="208"/>
                      </a:lnTo>
                      <a:close/>
                    </a:path>
                  </a:pathLst>
                </a:custGeom>
                <a:solidFill>
                  <a:srgbClr val="33CC33"/>
                </a:solidFill>
                <a:ln w="9525">
                  <a:solidFill>
                    <a:srgbClr val="008000"/>
                  </a:solidFill>
                  <a:round/>
                  <a:headEnd/>
                  <a:tailEnd/>
                </a:ln>
              </p:spPr>
              <p:txBody>
                <a:bodyPr/>
                <a:lstStyle/>
                <a:p>
                  <a:endParaRPr lang="zh-CN" altLang="en-US"/>
                </a:p>
              </p:txBody>
            </p:sp>
            <p:sp>
              <p:nvSpPr>
                <p:cNvPr id="30816" name="未知">
                  <a:extLst>
                    <a:ext uri="{FF2B5EF4-FFF2-40B4-BE49-F238E27FC236}">
                      <a16:creationId xmlns:a16="http://schemas.microsoft.com/office/drawing/2014/main" id="{7C4B3967-5866-4C70-83B3-1BDCE9C93F44}"/>
                    </a:ext>
                  </a:extLst>
                </p:cNvPr>
                <p:cNvSpPr>
                  <a:spLocks/>
                </p:cNvSpPr>
                <p:nvPr/>
              </p:nvSpPr>
              <p:spPr bwMode="auto">
                <a:xfrm>
                  <a:off x="1035" y="156"/>
                  <a:ext cx="29" cy="36"/>
                </a:xfrm>
                <a:custGeom>
                  <a:avLst/>
                  <a:gdLst>
                    <a:gd name="T0" fmla="*/ 0 w 59"/>
                    <a:gd name="T1" fmla="*/ 0 h 73"/>
                    <a:gd name="T2" fmla="*/ 0 w 59"/>
                    <a:gd name="T3" fmla="*/ 0 h 73"/>
                    <a:gd name="T4" fmla="*/ 0 w 59"/>
                    <a:gd name="T5" fmla="*/ 0 h 73"/>
                    <a:gd name="T6" fmla="*/ 0 w 59"/>
                    <a:gd name="T7" fmla="*/ 0 h 73"/>
                    <a:gd name="T8" fmla="*/ 0 w 59"/>
                    <a:gd name="T9" fmla="*/ 0 h 73"/>
                    <a:gd name="T10" fmla="*/ 0 w 59"/>
                    <a:gd name="T11" fmla="*/ 0 h 73"/>
                    <a:gd name="T12" fmla="*/ 0 w 59"/>
                    <a:gd name="T13" fmla="*/ 0 h 73"/>
                    <a:gd name="T14" fmla="*/ 0 w 59"/>
                    <a:gd name="T15" fmla="*/ 0 h 73"/>
                    <a:gd name="T16" fmla="*/ 0 w 59"/>
                    <a:gd name="T17" fmla="*/ 0 h 73"/>
                    <a:gd name="T18" fmla="*/ 0 w 59"/>
                    <a:gd name="T19" fmla="*/ 0 h 73"/>
                    <a:gd name="T20" fmla="*/ 0 w 59"/>
                    <a:gd name="T21" fmla="*/ 0 h 73"/>
                    <a:gd name="T22" fmla="*/ 0 w 59"/>
                    <a:gd name="T23" fmla="*/ 0 h 73"/>
                    <a:gd name="T24" fmla="*/ 0 w 59"/>
                    <a:gd name="T25" fmla="*/ 0 h 73"/>
                    <a:gd name="T26" fmla="*/ 0 w 59"/>
                    <a:gd name="T27" fmla="*/ 0 h 73"/>
                    <a:gd name="T28" fmla="*/ 0 w 59"/>
                    <a:gd name="T29" fmla="*/ 0 h 73"/>
                    <a:gd name="T30" fmla="*/ 0 w 59"/>
                    <a:gd name="T31" fmla="*/ 0 h 73"/>
                    <a:gd name="T32" fmla="*/ 0 w 59"/>
                    <a:gd name="T33" fmla="*/ 0 h 73"/>
                    <a:gd name="T34" fmla="*/ 0 w 59"/>
                    <a:gd name="T35" fmla="*/ 0 h 73"/>
                    <a:gd name="T36" fmla="*/ 0 w 59"/>
                    <a:gd name="T37" fmla="*/ 0 h 73"/>
                    <a:gd name="T38" fmla="*/ 0 w 59"/>
                    <a:gd name="T39" fmla="*/ 0 h 73"/>
                    <a:gd name="T40" fmla="*/ 0 w 59"/>
                    <a:gd name="T41" fmla="*/ 0 h 73"/>
                    <a:gd name="T42" fmla="*/ 0 w 59"/>
                    <a:gd name="T43" fmla="*/ 0 h 73"/>
                    <a:gd name="T44" fmla="*/ 0 w 59"/>
                    <a:gd name="T45" fmla="*/ 0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9"/>
                    <a:gd name="T70" fmla="*/ 0 h 73"/>
                    <a:gd name="T71" fmla="*/ 59 w 59"/>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9" h="73">
                      <a:moveTo>
                        <a:pt x="2" y="7"/>
                      </a:moveTo>
                      <a:lnTo>
                        <a:pt x="0" y="4"/>
                      </a:lnTo>
                      <a:lnTo>
                        <a:pt x="8" y="0"/>
                      </a:lnTo>
                      <a:lnTo>
                        <a:pt x="15" y="3"/>
                      </a:lnTo>
                      <a:lnTo>
                        <a:pt x="22" y="8"/>
                      </a:lnTo>
                      <a:lnTo>
                        <a:pt x="30" y="12"/>
                      </a:lnTo>
                      <a:lnTo>
                        <a:pt x="36" y="20"/>
                      </a:lnTo>
                      <a:lnTo>
                        <a:pt x="41" y="29"/>
                      </a:lnTo>
                      <a:lnTo>
                        <a:pt x="48" y="41"/>
                      </a:lnTo>
                      <a:lnTo>
                        <a:pt x="53" y="53"/>
                      </a:lnTo>
                      <a:lnTo>
                        <a:pt x="55" y="57"/>
                      </a:lnTo>
                      <a:lnTo>
                        <a:pt x="56" y="61"/>
                      </a:lnTo>
                      <a:lnTo>
                        <a:pt x="58" y="66"/>
                      </a:lnTo>
                      <a:lnTo>
                        <a:pt x="59" y="70"/>
                      </a:lnTo>
                      <a:lnTo>
                        <a:pt x="59" y="73"/>
                      </a:lnTo>
                      <a:lnTo>
                        <a:pt x="54" y="63"/>
                      </a:lnTo>
                      <a:lnTo>
                        <a:pt x="48" y="52"/>
                      </a:lnTo>
                      <a:lnTo>
                        <a:pt x="43" y="42"/>
                      </a:lnTo>
                      <a:lnTo>
                        <a:pt x="36" y="33"/>
                      </a:lnTo>
                      <a:lnTo>
                        <a:pt x="29" y="23"/>
                      </a:lnTo>
                      <a:lnTo>
                        <a:pt x="21" y="15"/>
                      </a:lnTo>
                      <a:lnTo>
                        <a:pt x="11" y="11"/>
                      </a:lnTo>
                      <a:lnTo>
                        <a:pt x="2" y="7"/>
                      </a:lnTo>
                      <a:close/>
                    </a:path>
                  </a:pathLst>
                </a:custGeom>
                <a:solidFill>
                  <a:srgbClr val="33CC33"/>
                </a:solidFill>
                <a:ln w="9525">
                  <a:solidFill>
                    <a:srgbClr val="008000"/>
                  </a:solidFill>
                  <a:round/>
                  <a:headEnd/>
                  <a:tailEnd/>
                </a:ln>
              </p:spPr>
              <p:txBody>
                <a:bodyPr/>
                <a:lstStyle/>
                <a:p>
                  <a:endParaRPr lang="zh-CN" altLang="en-US"/>
                </a:p>
              </p:txBody>
            </p:sp>
            <p:sp>
              <p:nvSpPr>
                <p:cNvPr id="30817" name="未知">
                  <a:extLst>
                    <a:ext uri="{FF2B5EF4-FFF2-40B4-BE49-F238E27FC236}">
                      <a16:creationId xmlns:a16="http://schemas.microsoft.com/office/drawing/2014/main" id="{9DEA942D-A6FF-4643-8BEC-427445D21B49}"/>
                    </a:ext>
                  </a:extLst>
                </p:cNvPr>
                <p:cNvSpPr>
                  <a:spLocks/>
                </p:cNvSpPr>
                <p:nvPr/>
              </p:nvSpPr>
              <p:spPr bwMode="auto">
                <a:xfrm>
                  <a:off x="942" y="213"/>
                  <a:ext cx="7" cy="5"/>
                </a:xfrm>
                <a:custGeom>
                  <a:avLst/>
                  <a:gdLst>
                    <a:gd name="T0" fmla="*/ 0 w 14"/>
                    <a:gd name="T1" fmla="*/ 0 h 11"/>
                    <a:gd name="T2" fmla="*/ 1 w 14"/>
                    <a:gd name="T3" fmla="*/ 0 h 11"/>
                    <a:gd name="T4" fmla="*/ 1 w 14"/>
                    <a:gd name="T5" fmla="*/ 0 h 11"/>
                    <a:gd name="T6" fmla="*/ 1 w 14"/>
                    <a:gd name="T7" fmla="*/ 0 h 11"/>
                    <a:gd name="T8" fmla="*/ 1 w 14"/>
                    <a:gd name="T9" fmla="*/ 0 h 11"/>
                    <a:gd name="T10" fmla="*/ 1 w 14"/>
                    <a:gd name="T11" fmla="*/ 0 h 11"/>
                    <a:gd name="T12" fmla="*/ 1 w 14"/>
                    <a:gd name="T13" fmla="*/ 0 h 11"/>
                    <a:gd name="T14" fmla="*/ 1 w 14"/>
                    <a:gd name="T15" fmla="*/ 0 h 11"/>
                    <a:gd name="T16" fmla="*/ 1 w 14"/>
                    <a:gd name="T17" fmla="*/ 0 h 11"/>
                    <a:gd name="T18" fmla="*/ 1 w 14"/>
                    <a:gd name="T19" fmla="*/ 0 h 11"/>
                    <a:gd name="T20" fmla="*/ 1 w 14"/>
                    <a:gd name="T21" fmla="*/ 0 h 11"/>
                    <a:gd name="T22" fmla="*/ 1 w 14"/>
                    <a:gd name="T23" fmla="*/ 0 h 11"/>
                    <a:gd name="T24" fmla="*/ 0 w 14"/>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1"/>
                    <a:gd name="T41" fmla="*/ 14 w 14"/>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1">
                      <a:moveTo>
                        <a:pt x="0" y="11"/>
                      </a:moveTo>
                      <a:lnTo>
                        <a:pt x="1" y="7"/>
                      </a:lnTo>
                      <a:lnTo>
                        <a:pt x="5" y="5"/>
                      </a:lnTo>
                      <a:lnTo>
                        <a:pt x="8" y="4"/>
                      </a:lnTo>
                      <a:lnTo>
                        <a:pt x="12" y="0"/>
                      </a:lnTo>
                      <a:lnTo>
                        <a:pt x="14" y="4"/>
                      </a:lnTo>
                      <a:lnTo>
                        <a:pt x="12" y="7"/>
                      </a:lnTo>
                      <a:lnTo>
                        <a:pt x="7" y="10"/>
                      </a:lnTo>
                      <a:lnTo>
                        <a:pt x="3" y="11"/>
                      </a:lnTo>
                      <a:lnTo>
                        <a:pt x="1" y="11"/>
                      </a:lnTo>
                      <a:lnTo>
                        <a:pt x="0" y="11"/>
                      </a:lnTo>
                      <a:close/>
                    </a:path>
                  </a:pathLst>
                </a:custGeom>
                <a:solidFill>
                  <a:srgbClr val="33CC33"/>
                </a:solidFill>
                <a:ln w="9525">
                  <a:solidFill>
                    <a:srgbClr val="008000"/>
                  </a:solidFill>
                  <a:round/>
                  <a:headEnd/>
                  <a:tailEnd/>
                </a:ln>
              </p:spPr>
              <p:txBody>
                <a:bodyPr/>
                <a:lstStyle/>
                <a:p>
                  <a:endParaRPr lang="zh-CN" altLang="en-US"/>
                </a:p>
              </p:txBody>
            </p:sp>
            <p:sp>
              <p:nvSpPr>
                <p:cNvPr id="30818" name="未知">
                  <a:extLst>
                    <a:ext uri="{FF2B5EF4-FFF2-40B4-BE49-F238E27FC236}">
                      <a16:creationId xmlns:a16="http://schemas.microsoft.com/office/drawing/2014/main" id="{93C042EC-7E4F-4618-B9DB-BE40836CFE86}"/>
                    </a:ext>
                  </a:extLst>
                </p:cNvPr>
                <p:cNvSpPr>
                  <a:spLocks/>
                </p:cNvSpPr>
                <p:nvPr/>
              </p:nvSpPr>
              <p:spPr bwMode="auto">
                <a:xfrm>
                  <a:off x="851" y="138"/>
                  <a:ext cx="94" cy="77"/>
                </a:xfrm>
                <a:custGeom>
                  <a:avLst/>
                  <a:gdLst>
                    <a:gd name="T0" fmla="*/ 1 w 188"/>
                    <a:gd name="T1" fmla="*/ 1 h 154"/>
                    <a:gd name="T2" fmla="*/ 1 w 188"/>
                    <a:gd name="T3" fmla="*/ 1 h 154"/>
                    <a:gd name="T4" fmla="*/ 1 w 188"/>
                    <a:gd name="T5" fmla="*/ 1 h 154"/>
                    <a:gd name="T6" fmla="*/ 1 w 188"/>
                    <a:gd name="T7" fmla="*/ 1 h 154"/>
                    <a:gd name="T8" fmla="*/ 1 w 188"/>
                    <a:gd name="T9" fmla="*/ 1 h 154"/>
                    <a:gd name="T10" fmla="*/ 1 w 188"/>
                    <a:gd name="T11" fmla="*/ 1 h 154"/>
                    <a:gd name="T12" fmla="*/ 1 w 188"/>
                    <a:gd name="T13" fmla="*/ 1 h 154"/>
                    <a:gd name="T14" fmla="*/ 1 w 188"/>
                    <a:gd name="T15" fmla="*/ 1 h 154"/>
                    <a:gd name="T16" fmla="*/ 1 w 188"/>
                    <a:gd name="T17" fmla="*/ 1 h 154"/>
                    <a:gd name="T18" fmla="*/ 1 w 188"/>
                    <a:gd name="T19" fmla="*/ 1 h 154"/>
                    <a:gd name="T20" fmla="*/ 1 w 188"/>
                    <a:gd name="T21" fmla="*/ 1 h 154"/>
                    <a:gd name="T22" fmla="*/ 1 w 188"/>
                    <a:gd name="T23" fmla="*/ 1 h 154"/>
                    <a:gd name="T24" fmla="*/ 1 w 188"/>
                    <a:gd name="T25" fmla="*/ 1 h 154"/>
                    <a:gd name="T26" fmla="*/ 1 w 188"/>
                    <a:gd name="T27" fmla="*/ 1 h 154"/>
                    <a:gd name="T28" fmla="*/ 1 w 188"/>
                    <a:gd name="T29" fmla="*/ 1 h 154"/>
                    <a:gd name="T30" fmla="*/ 1 w 188"/>
                    <a:gd name="T31" fmla="*/ 1 h 154"/>
                    <a:gd name="T32" fmla="*/ 1 w 188"/>
                    <a:gd name="T33" fmla="*/ 1 h 154"/>
                    <a:gd name="T34" fmla="*/ 1 w 188"/>
                    <a:gd name="T35" fmla="*/ 1 h 154"/>
                    <a:gd name="T36" fmla="*/ 1 w 188"/>
                    <a:gd name="T37" fmla="*/ 1 h 154"/>
                    <a:gd name="T38" fmla="*/ 1 w 188"/>
                    <a:gd name="T39" fmla="*/ 1 h 154"/>
                    <a:gd name="T40" fmla="*/ 1 w 188"/>
                    <a:gd name="T41" fmla="*/ 1 h 154"/>
                    <a:gd name="T42" fmla="*/ 1 w 188"/>
                    <a:gd name="T43" fmla="*/ 1 h 154"/>
                    <a:gd name="T44" fmla="*/ 1 w 188"/>
                    <a:gd name="T45" fmla="*/ 1 h 154"/>
                    <a:gd name="T46" fmla="*/ 1 w 188"/>
                    <a:gd name="T47" fmla="*/ 1 h 154"/>
                    <a:gd name="T48" fmla="*/ 1 w 188"/>
                    <a:gd name="T49" fmla="*/ 1 h 154"/>
                    <a:gd name="T50" fmla="*/ 1 w 188"/>
                    <a:gd name="T51" fmla="*/ 1 h 154"/>
                    <a:gd name="T52" fmla="*/ 1 w 188"/>
                    <a:gd name="T53" fmla="*/ 1 h 154"/>
                    <a:gd name="T54" fmla="*/ 1 w 188"/>
                    <a:gd name="T55" fmla="*/ 1 h 154"/>
                    <a:gd name="T56" fmla="*/ 1 w 188"/>
                    <a:gd name="T57" fmla="*/ 1 h 154"/>
                    <a:gd name="T58" fmla="*/ 1 w 188"/>
                    <a:gd name="T59" fmla="*/ 1 h 154"/>
                    <a:gd name="T60" fmla="*/ 1 w 188"/>
                    <a:gd name="T61" fmla="*/ 1 h 154"/>
                    <a:gd name="T62" fmla="*/ 1 w 188"/>
                    <a:gd name="T63" fmla="*/ 1 h 154"/>
                    <a:gd name="T64" fmla="*/ 1 w 188"/>
                    <a:gd name="T65" fmla="*/ 1 h 154"/>
                    <a:gd name="T66" fmla="*/ 1 w 188"/>
                    <a:gd name="T67" fmla="*/ 1 h 154"/>
                    <a:gd name="T68" fmla="*/ 1 w 188"/>
                    <a:gd name="T69" fmla="*/ 1 h 154"/>
                    <a:gd name="T70" fmla="*/ 1 w 188"/>
                    <a:gd name="T71" fmla="*/ 1 h 154"/>
                    <a:gd name="T72" fmla="*/ 1 w 188"/>
                    <a:gd name="T73" fmla="*/ 1 h 154"/>
                    <a:gd name="T74" fmla="*/ 1 w 188"/>
                    <a:gd name="T75" fmla="*/ 1 h 154"/>
                    <a:gd name="T76" fmla="*/ 1 w 188"/>
                    <a:gd name="T77" fmla="*/ 1 h 154"/>
                    <a:gd name="T78" fmla="*/ 1 w 188"/>
                    <a:gd name="T79" fmla="*/ 1 h 154"/>
                    <a:gd name="T80" fmla="*/ 1 w 188"/>
                    <a:gd name="T81" fmla="*/ 1 h 154"/>
                    <a:gd name="T82" fmla="*/ 1 w 188"/>
                    <a:gd name="T83" fmla="*/ 1 h 154"/>
                    <a:gd name="T84" fmla="*/ 1 w 188"/>
                    <a:gd name="T85" fmla="*/ 1 h 154"/>
                    <a:gd name="T86" fmla="*/ 1 w 188"/>
                    <a:gd name="T87" fmla="*/ 1 h 154"/>
                    <a:gd name="T88" fmla="*/ 1 w 188"/>
                    <a:gd name="T89" fmla="*/ 1 h 154"/>
                    <a:gd name="T90" fmla="*/ 1 w 188"/>
                    <a:gd name="T91" fmla="*/ 1 h 1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8"/>
                    <a:gd name="T139" fmla="*/ 0 h 154"/>
                    <a:gd name="T140" fmla="*/ 188 w 188"/>
                    <a:gd name="T141" fmla="*/ 154 h 15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8" h="154">
                      <a:moveTo>
                        <a:pt x="28" y="141"/>
                      </a:moveTo>
                      <a:lnTo>
                        <a:pt x="19" y="134"/>
                      </a:lnTo>
                      <a:lnTo>
                        <a:pt x="12" y="128"/>
                      </a:lnTo>
                      <a:lnTo>
                        <a:pt x="7" y="122"/>
                      </a:lnTo>
                      <a:lnTo>
                        <a:pt x="6" y="120"/>
                      </a:lnTo>
                      <a:lnTo>
                        <a:pt x="2" y="110"/>
                      </a:lnTo>
                      <a:lnTo>
                        <a:pt x="0" y="99"/>
                      </a:lnTo>
                      <a:lnTo>
                        <a:pt x="3" y="88"/>
                      </a:lnTo>
                      <a:lnTo>
                        <a:pt x="7" y="80"/>
                      </a:lnTo>
                      <a:lnTo>
                        <a:pt x="13" y="72"/>
                      </a:lnTo>
                      <a:lnTo>
                        <a:pt x="21" y="69"/>
                      </a:lnTo>
                      <a:lnTo>
                        <a:pt x="28" y="68"/>
                      </a:lnTo>
                      <a:lnTo>
                        <a:pt x="35" y="70"/>
                      </a:lnTo>
                      <a:lnTo>
                        <a:pt x="40" y="75"/>
                      </a:lnTo>
                      <a:lnTo>
                        <a:pt x="42" y="80"/>
                      </a:lnTo>
                      <a:lnTo>
                        <a:pt x="43" y="85"/>
                      </a:lnTo>
                      <a:lnTo>
                        <a:pt x="43" y="87"/>
                      </a:lnTo>
                      <a:lnTo>
                        <a:pt x="38" y="91"/>
                      </a:lnTo>
                      <a:lnTo>
                        <a:pt x="33" y="92"/>
                      </a:lnTo>
                      <a:lnTo>
                        <a:pt x="28" y="91"/>
                      </a:lnTo>
                      <a:lnTo>
                        <a:pt x="23" y="88"/>
                      </a:lnTo>
                      <a:lnTo>
                        <a:pt x="20" y="82"/>
                      </a:lnTo>
                      <a:lnTo>
                        <a:pt x="13" y="84"/>
                      </a:lnTo>
                      <a:lnTo>
                        <a:pt x="10" y="90"/>
                      </a:lnTo>
                      <a:lnTo>
                        <a:pt x="7" y="98"/>
                      </a:lnTo>
                      <a:lnTo>
                        <a:pt x="9" y="105"/>
                      </a:lnTo>
                      <a:lnTo>
                        <a:pt x="12" y="111"/>
                      </a:lnTo>
                      <a:lnTo>
                        <a:pt x="14" y="116"/>
                      </a:lnTo>
                      <a:lnTo>
                        <a:pt x="17" y="121"/>
                      </a:lnTo>
                      <a:lnTo>
                        <a:pt x="18" y="122"/>
                      </a:lnTo>
                      <a:lnTo>
                        <a:pt x="25" y="126"/>
                      </a:lnTo>
                      <a:lnTo>
                        <a:pt x="33" y="130"/>
                      </a:lnTo>
                      <a:lnTo>
                        <a:pt x="41" y="133"/>
                      </a:lnTo>
                      <a:lnTo>
                        <a:pt x="50" y="133"/>
                      </a:lnTo>
                      <a:lnTo>
                        <a:pt x="58" y="131"/>
                      </a:lnTo>
                      <a:lnTo>
                        <a:pt x="66" y="130"/>
                      </a:lnTo>
                      <a:lnTo>
                        <a:pt x="73" y="128"/>
                      </a:lnTo>
                      <a:lnTo>
                        <a:pt x="79" y="122"/>
                      </a:lnTo>
                      <a:lnTo>
                        <a:pt x="86" y="105"/>
                      </a:lnTo>
                      <a:lnTo>
                        <a:pt x="83" y="87"/>
                      </a:lnTo>
                      <a:lnTo>
                        <a:pt x="75" y="70"/>
                      </a:lnTo>
                      <a:lnTo>
                        <a:pt x="67" y="50"/>
                      </a:lnTo>
                      <a:lnTo>
                        <a:pt x="67" y="48"/>
                      </a:lnTo>
                      <a:lnTo>
                        <a:pt x="65" y="43"/>
                      </a:lnTo>
                      <a:lnTo>
                        <a:pt x="65" y="38"/>
                      </a:lnTo>
                      <a:lnTo>
                        <a:pt x="65" y="30"/>
                      </a:lnTo>
                      <a:lnTo>
                        <a:pt x="66" y="22"/>
                      </a:lnTo>
                      <a:lnTo>
                        <a:pt x="70" y="17"/>
                      </a:lnTo>
                      <a:lnTo>
                        <a:pt x="73" y="14"/>
                      </a:lnTo>
                      <a:lnTo>
                        <a:pt x="76" y="10"/>
                      </a:lnTo>
                      <a:lnTo>
                        <a:pt x="81" y="7"/>
                      </a:lnTo>
                      <a:lnTo>
                        <a:pt x="85" y="4"/>
                      </a:lnTo>
                      <a:lnTo>
                        <a:pt x="90" y="2"/>
                      </a:lnTo>
                      <a:lnTo>
                        <a:pt x="96" y="1"/>
                      </a:lnTo>
                      <a:lnTo>
                        <a:pt x="102" y="0"/>
                      </a:lnTo>
                      <a:lnTo>
                        <a:pt x="108" y="3"/>
                      </a:lnTo>
                      <a:lnTo>
                        <a:pt x="112" y="5"/>
                      </a:lnTo>
                      <a:lnTo>
                        <a:pt x="117" y="8"/>
                      </a:lnTo>
                      <a:lnTo>
                        <a:pt x="121" y="11"/>
                      </a:lnTo>
                      <a:lnTo>
                        <a:pt x="120" y="10"/>
                      </a:lnTo>
                      <a:lnTo>
                        <a:pt x="125" y="17"/>
                      </a:lnTo>
                      <a:lnTo>
                        <a:pt x="128" y="25"/>
                      </a:lnTo>
                      <a:lnTo>
                        <a:pt x="129" y="35"/>
                      </a:lnTo>
                      <a:lnTo>
                        <a:pt x="129" y="43"/>
                      </a:lnTo>
                      <a:lnTo>
                        <a:pt x="126" y="49"/>
                      </a:lnTo>
                      <a:lnTo>
                        <a:pt x="124" y="55"/>
                      </a:lnTo>
                      <a:lnTo>
                        <a:pt x="124" y="61"/>
                      </a:lnTo>
                      <a:lnTo>
                        <a:pt x="125" y="67"/>
                      </a:lnTo>
                      <a:lnTo>
                        <a:pt x="128" y="71"/>
                      </a:lnTo>
                      <a:lnTo>
                        <a:pt x="134" y="72"/>
                      </a:lnTo>
                      <a:lnTo>
                        <a:pt x="140" y="72"/>
                      </a:lnTo>
                      <a:lnTo>
                        <a:pt x="146" y="72"/>
                      </a:lnTo>
                      <a:lnTo>
                        <a:pt x="153" y="64"/>
                      </a:lnTo>
                      <a:lnTo>
                        <a:pt x="153" y="54"/>
                      </a:lnTo>
                      <a:lnTo>
                        <a:pt x="155" y="45"/>
                      </a:lnTo>
                      <a:lnTo>
                        <a:pt x="165" y="41"/>
                      </a:lnTo>
                      <a:lnTo>
                        <a:pt x="171" y="43"/>
                      </a:lnTo>
                      <a:lnTo>
                        <a:pt x="177" y="47"/>
                      </a:lnTo>
                      <a:lnTo>
                        <a:pt x="181" y="52"/>
                      </a:lnTo>
                      <a:lnTo>
                        <a:pt x="186" y="55"/>
                      </a:lnTo>
                      <a:lnTo>
                        <a:pt x="188" y="71"/>
                      </a:lnTo>
                      <a:lnTo>
                        <a:pt x="186" y="88"/>
                      </a:lnTo>
                      <a:lnTo>
                        <a:pt x="179" y="106"/>
                      </a:lnTo>
                      <a:lnTo>
                        <a:pt x="169" y="121"/>
                      </a:lnTo>
                      <a:lnTo>
                        <a:pt x="154" y="132"/>
                      </a:lnTo>
                      <a:lnTo>
                        <a:pt x="136" y="141"/>
                      </a:lnTo>
                      <a:lnTo>
                        <a:pt x="118" y="148"/>
                      </a:lnTo>
                      <a:lnTo>
                        <a:pt x="98" y="153"/>
                      </a:lnTo>
                      <a:lnTo>
                        <a:pt x="80" y="154"/>
                      </a:lnTo>
                      <a:lnTo>
                        <a:pt x="62" y="153"/>
                      </a:lnTo>
                      <a:lnTo>
                        <a:pt x="44" y="148"/>
                      </a:lnTo>
                      <a:lnTo>
                        <a:pt x="28" y="141"/>
                      </a:lnTo>
                      <a:close/>
                    </a:path>
                  </a:pathLst>
                </a:custGeom>
                <a:solidFill>
                  <a:srgbClr val="33CC33"/>
                </a:solidFill>
                <a:ln w="9525">
                  <a:solidFill>
                    <a:srgbClr val="008000"/>
                  </a:solidFill>
                  <a:round/>
                  <a:headEnd/>
                  <a:tailEnd/>
                </a:ln>
              </p:spPr>
              <p:txBody>
                <a:bodyPr/>
                <a:lstStyle/>
                <a:p>
                  <a:endParaRPr lang="zh-CN" altLang="en-US"/>
                </a:p>
              </p:txBody>
            </p:sp>
            <p:sp>
              <p:nvSpPr>
                <p:cNvPr id="30819" name="未知">
                  <a:extLst>
                    <a:ext uri="{FF2B5EF4-FFF2-40B4-BE49-F238E27FC236}">
                      <a16:creationId xmlns:a16="http://schemas.microsoft.com/office/drawing/2014/main" id="{EAC1550B-E470-48CC-A1FD-864AFFA1C560}"/>
                    </a:ext>
                  </a:extLst>
                </p:cNvPr>
                <p:cNvSpPr>
                  <a:spLocks/>
                </p:cNvSpPr>
                <p:nvPr/>
              </p:nvSpPr>
              <p:spPr bwMode="auto">
                <a:xfrm>
                  <a:off x="892" y="178"/>
                  <a:ext cx="29" cy="30"/>
                </a:xfrm>
                <a:custGeom>
                  <a:avLst/>
                  <a:gdLst>
                    <a:gd name="T0" fmla="*/ 0 w 59"/>
                    <a:gd name="T1" fmla="*/ 1 h 60"/>
                    <a:gd name="T2" fmla="*/ 0 w 59"/>
                    <a:gd name="T3" fmla="*/ 1 h 60"/>
                    <a:gd name="T4" fmla="*/ 0 w 59"/>
                    <a:gd name="T5" fmla="*/ 1 h 60"/>
                    <a:gd name="T6" fmla="*/ 0 w 59"/>
                    <a:gd name="T7" fmla="*/ 1 h 60"/>
                    <a:gd name="T8" fmla="*/ 0 w 59"/>
                    <a:gd name="T9" fmla="*/ 1 h 60"/>
                    <a:gd name="T10" fmla="*/ 0 w 59"/>
                    <a:gd name="T11" fmla="*/ 1 h 60"/>
                    <a:gd name="T12" fmla="*/ 0 w 59"/>
                    <a:gd name="T13" fmla="*/ 1 h 60"/>
                    <a:gd name="T14" fmla="*/ 0 w 59"/>
                    <a:gd name="T15" fmla="*/ 1 h 60"/>
                    <a:gd name="T16" fmla="*/ 0 w 59"/>
                    <a:gd name="T17" fmla="*/ 0 h 60"/>
                    <a:gd name="T18" fmla="*/ 0 w 59"/>
                    <a:gd name="T19" fmla="*/ 1 h 60"/>
                    <a:gd name="T20" fmla="*/ 0 w 59"/>
                    <a:gd name="T21" fmla="*/ 1 h 60"/>
                    <a:gd name="T22" fmla="*/ 0 w 59"/>
                    <a:gd name="T23" fmla="*/ 1 h 60"/>
                    <a:gd name="T24" fmla="*/ 0 w 59"/>
                    <a:gd name="T25" fmla="*/ 1 h 60"/>
                    <a:gd name="T26" fmla="*/ 0 w 59"/>
                    <a:gd name="T27" fmla="*/ 1 h 60"/>
                    <a:gd name="T28" fmla="*/ 0 w 59"/>
                    <a:gd name="T29" fmla="*/ 1 h 60"/>
                    <a:gd name="T30" fmla="*/ 0 w 59"/>
                    <a:gd name="T31" fmla="*/ 1 h 60"/>
                    <a:gd name="T32" fmla="*/ 0 w 59"/>
                    <a:gd name="T33" fmla="*/ 1 h 60"/>
                    <a:gd name="T34" fmla="*/ 0 w 59"/>
                    <a:gd name="T35" fmla="*/ 1 h 60"/>
                    <a:gd name="T36" fmla="*/ 0 w 59"/>
                    <a:gd name="T37" fmla="*/ 1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60"/>
                    <a:gd name="T59" fmla="*/ 59 w 59"/>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60">
                      <a:moveTo>
                        <a:pt x="0" y="60"/>
                      </a:moveTo>
                      <a:lnTo>
                        <a:pt x="9" y="56"/>
                      </a:lnTo>
                      <a:lnTo>
                        <a:pt x="17" y="49"/>
                      </a:lnTo>
                      <a:lnTo>
                        <a:pt x="25" y="42"/>
                      </a:lnTo>
                      <a:lnTo>
                        <a:pt x="32" y="35"/>
                      </a:lnTo>
                      <a:lnTo>
                        <a:pt x="38" y="27"/>
                      </a:lnTo>
                      <a:lnTo>
                        <a:pt x="43" y="18"/>
                      </a:lnTo>
                      <a:lnTo>
                        <a:pt x="47" y="10"/>
                      </a:lnTo>
                      <a:lnTo>
                        <a:pt x="50" y="0"/>
                      </a:lnTo>
                      <a:lnTo>
                        <a:pt x="58" y="2"/>
                      </a:lnTo>
                      <a:lnTo>
                        <a:pt x="59" y="8"/>
                      </a:lnTo>
                      <a:lnTo>
                        <a:pt x="58" y="15"/>
                      </a:lnTo>
                      <a:lnTo>
                        <a:pt x="54" y="21"/>
                      </a:lnTo>
                      <a:lnTo>
                        <a:pt x="50" y="28"/>
                      </a:lnTo>
                      <a:lnTo>
                        <a:pt x="44" y="34"/>
                      </a:lnTo>
                      <a:lnTo>
                        <a:pt x="38" y="40"/>
                      </a:lnTo>
                      <a:lnTo>
                        <a:pt x="31" y="45"/>
                      </a:lnTo>
                      <a:lnTo>
                        <a:pt x="25" y="50"/>
                      </a:lnTo>
                      <a:lnTo>
                        <a:pt x="0" y="60"/>
                      </a:lnTo>
                      <a:close/>
                    </a:path>
                  </a:pathLst>
                </a:custGeom>
                <a:solidFill>
                  <a:srgbClr val="33CC33"/>
                </a:solidFill>
                <a:ln w="9525">
                  <a:solidFill>
                    <a:srgbClr val="008000"/>
                  </a:solidFill>
                  <a:round/>
                  <a:headEnd/>
                  <a:tailEnd/>
                </a:ln>
              </p:spPr>
              <p:txBody>
                <a:bodyPr/>
                <a:lstStyle/>
                <a:p>
                  <a:endParaRPr lang="zh-CN" altLang="en-US"/>
                </a:p>
              </p:txBody>
            </p:sp>
            <p:sp>
              <p:nvSpPr>
                <p:cNvPr id="30820" name="未知">
                  <a:extLst>
                    <a:ext uri="{FF2B5EF4-FFF2-40B4-BE49-F238E27FC236}">
                      <a16:creationId xmlns:a16="http://schemas.microsoft.com/office/drawing/2014/main" id="{E612EBF7-57AF-4F54-B46F-16A6B606D570}"/>
                    </a:ext>
                  </a:extLst>
                </p:cNvPr>
                <p:cNvSpPr>
                  <a:spLocks/>
                </p:cNvSpPr>
                <p:nvPr/>
              </p:nvSpPr>
              <p:spPr bwMode="auto">
                <a:xfrm>
                  <a:off x="924" y="0"/>
                  <a:ext cx="78" cy="94"/>
                </a:xfrm>
                <a:custGeom>
                  <a:avLst/>
                  <a:gdLst>
                    <a:gd name="T0" fmla="*/ 1 w 155"/>
                    <a:gd name="T1" fmla="*/ 1 h 187"/>
                    <a:gd name="T2" fmla="*/ 1 w 155"/>
                    <a:gd name="T3" fmla="*/ 1 h 187"/>
                    <a:gd name="T4" fmla="*/ 1 w 155"/>
                    <a:gd name="T5" fmla="*/ 1 h 187"/>
                    <a:gd name="T6" fmla="*/ 1 w 155"/>
                    <a:gd name="T7" fmla="*/ 1 h 187"/>
                    <a:gd name="T8" fmla="*/ 1 w 155"/>
                    <a:gd name="T9" fmla="*/ 1 h 187"/>
                    <a:gd name="T10" fmla="*/ 1 w 155"/>
                    <a:gd name="T11" fmla="*/ 1 h 187"/>
                    <a:gd name="T12" fmla="*/ 1 w 155"/>
                    <a:gd name="T13" fmla="*/ 1 h 187"/>
                    <a:gd name="T14" fmla="*/ 1 w 155"/>
                    <a:gd name="T15" fmla="*/ 1 h 187"/>
                    <a:gd name="T16" fmla="*/ 1 w 155"/>
                    <a:gd name="T17" fmla="*/ 1 h 187"/>
                    <a:gd name="T18" fmla="*/ 1 w 155"/>
                    <a:gd name="T19" fmla="*/ 1 h 187"/>
                    <a:gd name="T20" fmla="*/ 1 w 155"/>
                    <a:gd name="T21" fmla="*/ 1 h 187"/>
                    <a:gd name="T22" fmla="*/ 0 w 155"/>
                    <a:gd name="T23" fmla="*/ 1 h 187"/>
                    <a:gd name="T24" fmla="*/ 1 w 155"/>
                    <a:gd name="T25" fmla="*/ 1 h 187"/>
                    <a:gd name="T26" fmla="*/ 1 w 155"/>
                    <a:gd name="T27" fmla="*/ 1 h 187"/>
                    <a:gd name="T28" fmla="*/ 1 w 155"/>
                    <a:gd name="T29" fmla="*/ 1 h 187"/>
                    <a:gd name="T30" fmla="*/ 1 w 155"/>
                    <a:gd name="T31" fmla="*/ 1 h 187"/>
                    <a:gd name="T32" fmla="*/ 1 w 155"/>
                    <a:gd name="T33" fmla="*/ 1 h 187"/>
                    <a:gd name="T34" fmla="*/ 1 w 155"/>
                    <a:gd name="T35" fmla="*/ 0 h 187"/>
                    <a:gd name="T36" fmla="*/ 1 w 155"/>
                    <a:gd name="T37" fmla="*/ 1 h 187"/>
                    <a:gd name="T38" fmla="*/ 1 w 155"/>
                    <a:gd name="T39" fmla="*/ 1 h 187"/>
                    <a:gd name="T40" fmla="*/ 1 w 155"/>
                    <a:gd name="T41" fmla="*/ 1 h 187"/>
                    <a:gd name="T42" fmla="*/ 1 w 155"/>
                    <a:gd name="T43" fmla="*/ 1 h 187"/>
                    <a:gd name="T44" fmla="*/ 1 w 155"/>
                    <a:gd name="T45" fmla="*/ 1 h 187"/>
                    <a:gd name="T46" fmla="*/ 1 w 155"/>
                    <a:gd name="T47" fmla="*/ 1 h 187"/>
                    <a:gd name="T48" fmla="*/ 1 w 155"/>
                    <a:gd name="T49" fmla="*/ 1 h 187"/>
                    <a:gd name="T50" fmla="*/ 1 w 155"/>
                    <a:gd name="T51" fmla="*/ 1 h 187"/>
                    <a:gd name="T52" fmla="*/ 1 w 155"/>
                    <a:gd name="T53" fmla="*/ 1 h 187"/>
                    <a:gd name="T54" fmla="*/ 1 w 155"/>
                    <a:gd name="T55" fmla="*/ 1 h 187"/>
                    <a:gd name="T56" fmla="*/ 1 w 155"/>
                    <a:gd name="T57" fmla="*/ 1 h 187"/>
                    <a:gd name="T58" fmla="*/ 1 w 155"/>
                    <a:gd name="T59" fmla="*/ 1 h 187"/>
                    <a:gd name="T60" fmla="*/ 1 w 155"/>
                    <a:gd name="T61" fmla="*/ 1 h 187"/>
                    <a:gd name="T62" fmla="*/ 1 w 155"/>
                    <a:gd name="T63" fmla="*/ 1 h 187"/>
                    <a:gd name="T64" fmla="*/ 1 w 155"/>
                    <a:gd name="T65" fmla="*/ 1 h 187"/>
                    <a:gd name="T66" fmla="*/ 1 w 155"/>
                    <a:gd name="T67" fmla="*/ 1 h 187"/>
                    <a:gd name="T68" fmla="*/ 1 w 155"/>
                    <a:gd name="T69" fmla="*/ 1 h 187"/>
                    <a:gd name="T70" fmla="*/ 1 w 155"/>
                    <a:gd name="T71" fmla="*/ 1 h 187"/>
                    <a:gd name="T72" fmla="*/ 1 w 155"/>
                    <a:gd name="T73" fmla="*/ 1 h 187"/>
                    <a:gd name="T74" fmla="*/ 1 w 155"/>
                    <a:gd name="T75" fmla="*/ 1 h 187"/>
                    <a:gd name="T76" fmla="*/ 1 w 155"/>
                    <a:gd name="T77" fmla="*/ 1 h 187"/>
                    <a:gd name="T78" fmla="*/ 1 w 155"/>
                    <a:gd name="T79" fmla="*/ 1 h 187"/>
                    <a:gd name="T80" fmla="*/ 1 w 155"/>
                    <a:gd name="T81" fmla="*/ 1 h 187"/>
                    <a:gd name="T82" fmla="*/ 1 w 155"/>
                    <a:gd name="T83" fmla="*/ 1 h 187"/>
                    <a:gd name="T84" fmla="*/ 1 w 155"/>
                    <a:gd name="T85" fmla="*/ 1 h 187"/>
                    <a:gd name="T86" fmla="*/ 1 w 155"/>
                    <a:gd name="T87" fmla="*/ 1 h 187"/>
                    <a:gd name="T88" fmla="*/ 1 w 155"/>
                    <a:gd name="T89" fmla="*/ 1 h 187"/>
                    <a:gd name="T90" fmla="*/ 1 w 155"/>
                    <a:gd name="T91" fmla="*/ 1 h 187"/>
                    <a:gd name="T92" fmla="*/ 1 w 155"/>
                    <a:gd name="T93" fmla="*/ 1 h 187"/>
                    <a:gd name="T94" fmla="*/ 1 w 155"/>
                    <a:gd name="T95" fmla="*/ 1 h 187"/>
                    <a:gd name="T96" fmla="*/ 1 w 155"/>
                    <a:gd name="T97" fmla="*/ 1 h 187"/>
                    <a:gd name="T98" fmla="*/ 1 w 155"/>
                    <a:gd name="T99" fmla="*/ 1 h 1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5"/>
                    <a:gd name="T151" fmla="*/ 0 h 187"/>
                    <a:gd name="T152" fmla="*/ 155 w 155"/>
                    <a:gd name="T153" fmla="*/ 187 h 18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5" h="187">
                      <a:moveTo>
                        <a:pt x="80" y="178"/>
                      </a:moveTo>
                      <a:lnTo>
                        <a:pt x="77" y="171"/>
                      </a:lnTo>
                      <a:lnTo>
                        <a:pt x="77" y="164"/>
                      </a:lnTo>
                      <a:lnTo>
                        <a:pt x="77" y="158"/>
                      </a:lnTo>
                      <a:lnTo>
                        <a:pt x="72" y="154"/>
                      </a:lnTo>
                      <a:lnTo>
                        <a:pt x="68" y="152"/>
                      </a:lnTo>
                      <a:lnTo>
                        <a:pt x="63" y="150"/>
                      </a:lnTo>
                      <a:lnTo>
                        <a:pt x="57" y="152"/>
                      </a:lnTo>
                      <a:lnTo>
                        <a:pt x="54" y="156"/>
                      </a:lnTo>
                      <a:lnTo>
                        <a:pt x="50" y="164"/>
                      </a:lnTo>
                      <a:lnTo>
                        <a:pt x="53" y="172"/>
                      </a:lnTo>
                      <a:lnTo>
                        <a:pt x="55" y="179"/>
                      </a:lnTo>
                      <a:lnTo>
                        <a:pt x="49" y="186"/>
                      </a:lnTo>
                      <a:lnTo>
                        <a:pt x="41" y="187"/>
                      </a:lnTo>
                      <a:lnTo>
                        <a:pt x="34" y="187"/>
                      </a:lnTo>
                      <a:lnTo>
                        <a:pt x="28" y="186"/>
                      </a:lnTo>
                      <a:lnTo>
                        <a:pt x="24" y="184"/>
                      </a:lnTo>
                      <a:lnTo>
                        <a:pt x="19" y="181"/>
                      </a:lnTo>
                      <a:lnTo>
                        <a:pt x="15" y="177"/>
                      </a:lnTo>
                      <a:lnTo>
                        <a:pt x="11" y="172"/>
                      </a:lnTo>
                      <a:lnTo>
                        <a:pt x="7" y="168"/>
                      </a:lnTo>
                      <a:lnTo>
                        <a:pt x="2" y="158"/>
                      </a:lnTo>
                      <a:lnTo>
                        <a:pt x="0" y="141"/>
                      </a:lnTo>
                      <a:lnTo>
                        <a:pt x="0" y="124"/>
                      </a:lnTo>
                      <a:lnTo>
                        <a:pt x="3" y="107"/>
                      </a:lnTo>
                      <a:lnTo>
                        <a:pt x="8" y="89"/>
                      </a:lnTo>
                      <a:lnTo>
                        <a:pt x="15" y="73"/>
                      </a:lnTo>
                      <a:lnTo>
                        <a:pt x="24" y="57"/>
                      </a:lnTo>
                      <a:lnTo>
                        <a:pt x="35" y="42"/>
                      </a:lnTo>
                      <a:lnTo>
                        <a:pt x="48" y="28"/>
                      </a:lnTo>
                      <a:lnTo>
                        <a:pt x="57" y="21"/>
                      </a:lnTo>
                      <a:lnTo>
                        <a:pt x="69" y="14"/>
                      </a:lnTo>
                      <a:lnTo>
                        <a:pt x="79" y="9"/>
                      </a:lnTo>
                      <a:lnTo>
                        <a:pt x="92" y="4"/>
                      </a:lnTo>
                      <a:lnTo>
                        <a:pt x="103" y="2"/>
                      </a:lnTo>
                      <a:lnTo>
                        <a:pt x="114" y="0"/>
                      </a:lnTo>
                      <a:lnTo>
                        <a:pt x="125" y="1"/>
                      </a:lnTo>
                      <a:lnTo>
                        <a:pt x="134" y="4"/>
                      </a:lnTo>
                      <a:lnTo>
                        <a:pt x="144" y="12"/>
                      </a:lnTo>
                      <a:lnTo>
                        <a:pt x="151" y="23"/>
                      </a:lnTo>
                      <a:lnTo>
                        <a:pt x="154" y="33"/>
                      </a:lnTo>
                      <a:lnTo>
                        <a:pt x="155" y="41"/>
                      </a:lnTo>
                      <a:lnTo>
                        <a:pt x="153" y="48"/>
                      </a:lnTo>
                      <a:lnTo>
                        <a:pt x="149" y="52"/>
                      </a:lnTo>
                      <a:lnTo>
                        <a:pt x="145" y="57"/>
                      </a:lnTo>
                      <a:lnTo>
                        <a:pt x="138" y="61"/>
                      </a:lnTo>
                      <a:lnTo>
                        <a:pt x="132" y="59"/>
                      </a:lnTo>
                      <a:lnTo>
                        <a:pt x="127" y="56"/>
                      </a:lnTo>
                      <a:lnTo>
                        <a:pt x="123" y="52"/>
                      </a:lnTo>
                      <a:lnTo>
                        <a:pt x="118" y="50"/>
                      </a:lnTo>
                      <a:lnTo>
                        <a:pt x="118" y="46"/>
                      </a:lnTo>
                      <a:lnTo>
                        <a:pt x="122" y="42"/>
                      </a:lnTo>
                      <a:lnTo>
                        <a:pt x="126" y="40"/>
                      </a:lnTo>
                      <a:lnTo>
                        <a:pt x="130" y="40"/>
                      </a:lnTo>
                      <a:lnTo>
                        <a:pt x="137" y="51"/>
                      </a:lnTo>
                      <a:lnTo>
                        <a:pt x="144" y="48"/>
                      </a:lnTo>
                      <a:lnTo>
                        <a:pt x="147" y="44"/>
                      </a:lnTo>
                      <a:lnTo>
                        <a:pt x="147" y="39"/>
                      </a:lnTo>
                      <a:lnTo>
                        <a:pt x="146" y="32"/>
                      </a:lnTo>
                      <a:lnTo>
                        <a:pt x="145" y="28"/>
                      </a:lnTo>
                      <a:lnTo>
                        <a:pt x="142" y="25"/>
                      </a:lnTo>
                      <a:lnTo>
                        <a:pt x="141" y="21"/>
                      </a:lnTo>
                      <a:lnTo>
                        <a:pt x="140" y="20"/>
                      </a:lnTo>
                      <a:lnTo>
                        <a:pt x="137" y="17"/>
                      </a:lnTo>
                      <a:lnTo>
                        <a:pt x="132" y="14"/>
                      </a:lnTo>
                      <a:lnTo>
                        <a:pt x="127" y="12"/>
                      </a:lnTo>
                      <a:lnTo>
                        <a:pt x="123" y="11"/>
                      </a:lnTo>
                      <a:lnTo>
                        <a:pt x="118" y="11"/>
                      </a:lnTo>
                      <a:lnTo>
                        <a:pt x="114" y="11"/>
                      </a:lnTo>
                      <a:lnTo>
                        <a:pt x="108" y="12"/>
                      </a:lnTo>
                      <a:lnTo>
                        <a:pt x="103" y="13"/>
                      </a:lnTo>
                      <a:lnTo>
                        <a:pt x="93" y="18"/>
                      </a:lnTo>
                      <a:lnTo>
                        <a:pt x="86" y="26"/>
                      </a:lnTo>
                      <a:lnTo>
                        <a:pt x="83" y="36"/>
                      </a:lnTo>
                      <a:lnTo>
                        <a:pt x="80" y="47"/>
                      </a:lnTo>
                      <a:lnTo>
                        <a:pt x="83" y="58"/>
                      </a:lnTo>
                      <a:lnTo>
                        <a:pt x="87" y="70"/>
                      </a:lnTo>
                      <a:lnTo>
                        <a:pt x="93" y="80"/>
                      </a:lnTo>
                      <a:lnTo>
                        <a:pt x="99" y="90"/>
                      </a:lnTo>
                      <a:lnTo>
                        <a:pt x="107" y="101"/>
                      </a:lnTo>
                      <a:lnTo>
                        <a:pt x="114" y="110"/>
                      </a:lnTo>
                      <a:lnTo>
                        <a:pt x="122" y="119"/>
                      </a:lnTo>
                      <a:lnTo>
                        <a:pt x="130" y="127"/>
                      </a:lnTo>
                      <a:lnTo>
                        <a:pt x="136" y="134"/>
                      </a:lnTo>
                      <a:lnTo>
                        <a:pt x="138" y="142"/>
                      </a:lnTo>
                      <a:lnTo>
                        <a:pt x="138" y="150"/>
                      </a:lnTo>
                      <a:lnTo>
                        <a:pt x="136" y="157"/>
                      </a:lnTo>
                      <a:lnTo>
                        <a:pt x="133" y="163"/>
                      </a:lnTo>
                      <a:lnTo>
                        <a:pt x="130" y="169"/>
                      </a:lnTo>
                      <a:lnTo>
                        <a:pt x="125" y="175"/>
                      </a:lnTo>
                      <a:lnTo>
                        <a:pt x="119" y="179"/>
                      </a:lnTo>
                      <a:lnTo>
                        <a:pt x="115" y="181"/>
                      </a:lnTo>
                      <a:lnTo>
                        <a:pt x="109" y="184"/>
                      </a:lnTo>
                      <a:lnTo>
                        <a:pt x="104" y="185"/>
                      </a:lnTo>
                      <a:lnTo>
                        <a:pt x="99" y="184"/>
                      </a:lnTo>
                      <a:lnTo>
                        <a:pt x="94" y="184"/>
                      </a:lnTo>
                      <a:lnTo>
                        <a:pt x="89" y="181"/>
                      </a:lnTo>
                      <a:lnTo>
                        <a:pt x="85" y="180"/>
                      </a:lnTo>
                      <a:lnTo>
                        <a:pt x="80" y="178"/>
                      </a:lnTo>
                      <a:close/>
                    </a:path>
                  </a:pathLst>
                </a:custGeom>
                <a:solidFill>
                  <a:srgbClr val="33CC33"/>
                </a:solidFill>
                <a:ln w="9525">
                  <a:solidFill>
                    <a:srgbClr val="008000"/>
                  </a:solidFill>
                  <a:round/>
                  <a:headEnd/>
                  <a:tailEnd/>
                </a:ln>
              </p:spPr>
              <p:txBody>
                <a:bodyPr/>
                <a:lstStyle/>
                <a:p>
                  <a:endParaRPr lang="zh-CN" altLang="en-US"/>
                </a:p>
              </p:txBody>
            </p:sp>
            <p:sp>
              <p:nvSpPr>
                <p:cNvPr id="30821" name="未知">
                  <a:extLst>
                    <a:ext uri="{FF2B5EF4-FFF2-40B4-BE49-F238E27FC236}">
                      <a16:creationId xmlns:a16="http://schemas.microsoft.com/office/drawing/2014/main" id="{4422F196-2ADC-48C0-B958-C95BCB753753}"/>
                    </a:ext>
                  </a:extLst>
                </p:cNvPr>
                <p:cNvSpPr>
                  <a:spLocks/>
                </p:cNvSpPr>
                <p:nvPr/>
              </p:nvSpPr>
              <p:spPr bwMode="auto">
                <a:xfrm>
                  <a:off x="946" y="35"/>
                  <a:ext cx="10" cy="36"/>
                </a:xfrm>
                <a:custGeom>
                  <a:avLst/>
                  <a:gdLst>
                    <a:gd name="T0" fmla="*/ 1 w 19"/>
                    <a:gd name="T1" fmla="*/ 1 h 71"/>
                    <a:gd name="T2" fmla="*/ 1 w 19"/>
                    <a:gd name="T3" fmla="*/ 1 h 71"/>
                    <a:gd name="T4" fmla="*/ 1 w 19"/>
                    <a:gd name="T5" fmla="*/ 1 h 71"/>
                    <a:gd name="T6" fmla="*/ 1 w 19"/>
                    <a:gd name="T7" fmla="*/ 1 h 71"/>
                    <a:gd name="T8" fmla="*/ 0 w 19"/>
                    <a:gd name="T9" fmla="*/ 1 h 71"/>
                    <a:gd name="T10" fmla="*/ 0 w 19"/>
                    <a:gd name="T11" fmla="*/ 1 h 71"/>
                    <a:gd name="T12" fmla="*/ 1 w 19"/>
                    <a:gd name="T13" fmla="*/ 1 h 71"/>
                    <a:gd name="T14" fmla="*/ 1 w 19"/>
                    <a:gd name="T15" fmla="*/ 1 h 71"/>
                    <a:gd name="T16" fmla="*/ 1 w 19"/>
                    <a:gd name="T17" fmla="*/ 0 h 71"/>
                    <a:gd name="T18" fmla="*/ 1 w 19"/>
                    <a:gd name="T19" fmla="*/ 1 h 71"/>
                    <a:gd name="T20" fmla="*/ 1 w 19"/>
                    <a:gd name="T21" fmla="*/ 1 h 71"/>
                    <a:gd name="T22" fmla="*/ 1 w 19"/>
                    <a:gd name="T23" fmla="*/ 1 h 71"/>
                    <a:gd name="T24" fmla="*/ 1 w 19"/>
                    <a:gd name="T25" fmla="*/ 1 h 71"/>
                    <a:gd name="T26" fmla="*/ 1 w 19"/>
                    <a:gd name="T27" fmla="*/ 1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71"/>
                    <a:gd name="T44" fmla="*/ 19 w 19"/>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71">
                      <a:moveTo>
                        <a:pt x="13" y="71"/>
                      </a:moveTo>
                      <a:lnTo>
                        <a:pt x="6" y="62"/>
                      </a:lnTo>
                      <a:lnTo>
                        <a:pt x="3" y="50"/>
                      </a:lnTo>
                      <a:lnTo>
                        <a:pt x="2" y="39"/>
                      </a:lnTo>
                      <a:lnTo>
                        <a:pt x="0" y="27"/>
                      </a:lnTo>
                      <a:lnTo>
                        <a:pt x="0" y="20"/>
                      </a:lnTo>
                      <a:lnTo>
                        <a:pt x="1" y="14"/>
                      </a:lnTo>
                      <a:lnTo>
                        <a:pt x="2" y="7"/>
                      </a:lnTo>
                      <a:lnTo>
                        <a:pt x="4" y="0"/>
                      </a:lnTo>
                      <a:lnTo>
                        <a:pt x="5" y="14"/>
                      </a:lnTo>
                      <a:lnTo>
                        <a:pt x="8" y="32"/>
                      </a:lnTo>
                      <a:lnTo>
                        <a:pt x="12" y="52"/>
                      </a:lnTo>
                      <a:lnTo>
                        <a:pt x="19" y="69"/>
                      </a:lnTo>
                      <a:lnTo>
                        <a:pt x="13" y="71"/>
                      </a:lnTo>
                      <a:close/>
                    </a:path>
                  </a:pathLst>
                </a:custGeom>
                <a:solidFill>
                  <a:srgbClr val="33CC33"/>
                </a:solidFill>
                <a:ln w="9525">
                  <a:solidFill>
                    <a:srgbClr val="008000"/>
                  </a:solidFill>
                  <a:round/>
                  <a:headEnd/>
                  <a:tailEnd/>
                </a:ln>
              </p:spPr>
              <p:txBody>
                <a:bodyPr/>
                <a:lstStyle/>
                <a:p>
                  <a:endParaRPr lang="zh-CN" altLang="en-US"/>
                </a:p>
              </p:txBody>
            </p:sp>
            <p:sp>
              <p:nvSpPr>
                <p:cNvPr id="30822" name="未知">
                  <a:extLst>
                    <a:ext uri="{FF2B5EF4-FFF2-40B4-BE49-F238E27FC236}">
                      <a16:creationId xmlns:a16="http://schemas.microsoft.com/office/drawing/2014/main" id="{43F3B565-C55B-48AF-AACD-70AA33B37851}"/>
                    </a:ext>
                  </a:extLst>
                </p:cNvPr>
                <p:cNvSpPr>
                  <a:spLocks/>
                </p:cNvSpPr>
                <p:nvPr/>
              </p:nvSpPr>
              <p:spPr bwMode="auto">
                <a:xfrm>
                  <a:off x="949" y="19"/>
                  <a:ext cx="6" cy="11"/>
                </a:xfrm>
                <a:custGeom>
                  <a:avLst/>
                  <a:gdLst>
                    <a:gd name="T0" fmla="*/ 0 w 12"/>
                    <a:gd name="T1" fmla="*/ 1 h 21"/>
                    <a:gd name="T2" fmla="*/ 1 w 12"/>
                    <a:gd name="T3" fmla="*/ 1 h 21"/>
                    <a:gd name="T4" fmla="*/ 1 w 12"/>
                    <a:gd name="T5" fmla="*/ 1 h 21"/>
                    <a:gd name="T6" fmla="*/ 1 w 12"/>
                    <a:gd name="T7" fmla="*/ 1 h 21"/>
                    <a:gd name="T8" fmla="*/ 1 w 12"/>
                    <a:gd name="T9" fmla="*/ 0 h 21"/>
                    <a:gd name="T10" fmla="*/ 1 w 12"/>
                    <a:gd name="T11" fmla="*/ 1 h 21"/>
                    <a:gd name="T12" fmla="*/ 1 w 12"/>
                    <a:gd name="T13" fmla="*/ 1 h 21"/>
                    <a:gd name="T14" fmla="*/ 1 w 12"/>
                    <a:gd name="T15" fmla="*/ 1 h 21"/>
                    <a:gd name="T16" fmla="*/ 0 w 12"/>
                    <a:gd name="T17" fmla="*/ 1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1"/>
                    <a:gd name="T29" fmla="*/ 12 w 12"/>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1">
                      <a:moveTo>
                        <a:pt x="0" y="21"/>
                      </a:moveTo>
                      <a:lnTo>
                        <a:pt x="4" y="17"/>
                      </a:lnTo>
                      <a:lnTo>
                        <a:pt x="6" y="10"/>
                      </a:lnTo>
                      <a:lnTo>
                        <a:pt x="8" y="4"/>
                      </a:lnTo>
                      <a:lnTo>
                        <a:pt x="12" y="0"/>
                      </a:lnTo>
                      <a:lnTo>
                        <a:pt x="12" y="5"/>
                      </a:lnTo>
                      <a:lnTo>
                        <a:pt x="10" y="12"/>
                      </a:lnTo>
                      <a:lnTo>
                        <a:pt x="5" y="19"/>
                      </a:lnTo>
                      <a:lnTo>
                        <a:pt x="0" y="21"/>
                      </a:lnTo>
                      <a:close/>
                    </a:path>
                  </a:pathLst>
                </a:custGeom>
                <a:solidFill>
                  <a:srgbClr val="33CC33"/>
                </a:solidFill>
                <a:ln w="9525">
                  <a:solidFill>
                    <a:srgbClr val="008000"/>
                  </a:solidFill>
                  <a:round/>
                  <a:headEnd/>
                  <a:tailEnd/>
                </a:ln>
              </p:spPr>
              <p:txBody>
                <a:bodyPr/>
                <a:lstStyle/>
                <a:p>
                  <a:endParaRPr lang="zh-CN" altLang="en-US"/>
                </a:p>
              </p:txBody>
            </p:sp>
            <p:sp>
              <p:nvSpPr>
                <p:cNvPr id="30823" name="未知">
                  <a:extLst>
                    <a:ext uri="{FF2B5EF4-FFF2-40B4-BE49-F238E27FC236}">
                      <a16:creationId xmlns:a16="http://schemas.microsoft.com/office/drawing/2014/main" id="{E91101A0-6D3D-43E7-BC56-02307ED62DCD}"/>
                    </a:ext>
                  </a:extLst>
                </p:cNvPr>
                <p:cNvSpPr>
                  <a:spLocks/>
                </p:cNvSpPr>
                <p:nvPr/>
              </p:nvSpPr>
              <p:spPr bwMode="auto">
                <a:xfrm>
                  <a:off x="919" y="90"/>
                  <a:ext cx="120" cy="136"/>
                </a:xfrm>
                <a:custGeom>
                  <a:avLst/>
                  <a:gdLst>
                    <a:gd name="T0" fmla="*/ 1 w 240"/>
                    <a:gd name="T1" fmla="*/ 1 h 272"/>
                    <a:gd name="T2" fmla="*/ 1 w 240"/>
                    <a:gd name="T3" fmla="*/ 1 h 272"/>
                    <a:gd name="T4" fmla="*/ 1 w 240"/>
                    <a:gd name="T5" fmla="*/ 1 h 272"/>
                    <a:gd name="T6" fmla="*/ 1 w 240"/>
                    <a:gd name="T7" fmla="*/ 1 h 272"/>
                    <a:gd name="T8" fmla="*/ 1 w 240"/>
                    <a:gd name="T9" fmla="*/ 1 h 272"/>
                    <a:gd name="T10" fmla="*/ 1 w 240"/>
                    <a:gd name="T11" fmla="*/ 1 h 272"/>
                    <a:gd name="T12" fmla="*/ 1 w 240"/>
                    <a:gd name="T13" fmla="*/ 1 h 272"/>
                    <a:gd name="T14" fmla="*/ 1 w 240"/>
                    <a:gd name="T15" fmla="*/ 1 h 272"/>
                    <a:gd name="T16" fmla="*/ 1 w 240"/>
                    <a:gd name="T17" fmla="*/ 1 h 272"/>
                    <a:gd name="T18" fmla="*/ 1 w 240"/>
                    <a:gd name="T19" fmla="*/ 1 h 272"/>
                    <a:gd name="T20" fmla="*/ 1 w 240"/>
                    <a:gd name="T21" fmla="*/ 1 h 272"/>
                    <a:gd name="T22" fmla="*/ 1 w 240"/>
                    <a:gd name="T23" fmla="*/ 1 h 272"/>
                    <a:gd name="T24" fmla="*/ 1 w 240"/>
                    <a:gd name="T25" fmla="*/ 1 h 272"/>
                    <a:gd name="T26" fmla="*/ 1 w 240"/>
                    <a:gd name="T27" fmla="*/ 1 h 272"/>
                    <a:gd name="T28" fmla="*/ 1 w 240"/>
                    <a:gd name="T29" fmla="*/ 1 h 272"/>
                    <a:gd name="T30" fmla="*/ 1 w 240"/>
                    <a:gd name="T31" fmla="*/ 1 h 272"/>
                    <a:gd name="T32" fmla="*/ 1 w 240"/>
                    <a:gd name="T33" fmla="*/ 1 h 272"/>
                    <a:gd name="T34" fmla="*/ 1 w 240"/>
                    <a:gd name="T35" fmla="*/ 1 h 272"/>
                    <a:gd name="T36" fmla="*/ 1 w 240"/>
                    <a:gd name="T37" fmla="*/ 1 h 272"/>
                    <a:gd name="T38" fmla="*/ 1 w 240"/>
                    <a:gd name="T39" fmla="*/ 1 h 272"/>
                    <a:gd name="T40" fmla="*/ 1 w 240"/>
                    <a:gd name="T41" fmla="*/ 1 h 272"/>
                    <a:gd name="T42" fmla="*/ 1 w 240"/>
                    <a:gd name="T43" fmla="*/ 1 h 272"/>
                    <a:gd name="T44" fmla="*/ 1 w 240"/>
                    <a:gd name="T45" fmla="*/ 1 h 272"/>
                    <a:gd name="T46" fmla="*/ 1 w 240"/>
                    <a:gd name="T47" fmla="*/ 1 h 272"/>
                    <a:gd name="T48" fmla="*/ 1 w 240"/>
                    <a:gd name="T49" fmla="*/ 1 h 272"/>
                    <a:gd name="T50" fmla="*/ 1 w 240"/>
                    <a:gd name="T51" fmla="*/ 1 h 272"/>
                    <a:gd name="T52" fmla="*/ 1 w 240"/>
                    <a:gd name="T53" fmla="*/ 1 h 272"/>
                    <a:gd name="T54" fmla="*/ 1 w 240"/>
                    <a:gd name="T55" fmla="*/ 1 h 272"/>
                    <a:gd name="T56" fmla="*/ 1 w 240"/>
                    <a:gd name="T57" fmla="*/ 2 h 272"/>
                    <a:gd name="T58" fmla="*/ 1 w 240"/>
                    <a:gd name="T59" fmla="*/ 2 h 272"/>
                    <a:gd name="T60" fmla="*/ 1 w 240"/>
                    <a:gd name="T61" fmla="*/ 1 h 272"/>
                    <a:gd name="T62" fmla="*/ 1 w 240"/>
                    <a:gd name="T63" fmla="*/ 1 h 272"/>
                    <a:gd name="T64" fmla="*/ 1 w 240"/>
                    <a:gd name="T65" fmla="*/ 1 h 272"/>
                    <a:gd name="T66" fmla="*/ 1 w 240"/>
                    <a:gd name="T67" fmla="*/ 1 h 272"/>
                    <a:gd name="T68" fmla="*/ 1 w 240"/>
                    <a:gd name="T69" fmla="*/ 1 h 272"/>
                    <a:gd name="T70" fmla="*/ 1 w 240"/>
                    <a:gd name="T71" fmla="*/ 1 h 272"/>
                    <a:gd name="T72" fmla="*/ 1 w 240"/>
                    <a:gd name="T73" fmla="*/ 1 h 272"/>
                    <a:gd name="T74" fmla="*/ 1 w 240"/>
                    <a:gd name="T75" fmla="*/ 1 h 272"/>
                    <a:gd name="T76" fmla="*/ 1 w 240"/>
                    <a:gd name="T77" fmla="*/ 1 h 272"/>
                    <a:gd name="T78" fmla="*/ 1 w 240"/>
                    <a:gd name="T79" fmla="*/ 1 h 272"/>
                    <a:gd name="T80" fmla="*/ 1 w 240"/>
                    <a:gd name="T81" fmla="*/ 1 h 272"/>
                    <a:gd name="T82" fmla="*/ 1 w 240"/>
                    <a:gd name="T83" fmla="*/ 1 h 272"/>
                    <a:gd name="T84" fmla="*/ 1 w 240"/>
                    <a:gd name="T85" fmla="*/ 1 h 272"/>
                    <a:gd name="T86" fmla="*/ 1 w 240"/>
                    <a:gd name="T87" fmla="*/ 1 h 272"/>
                    <a:gd name="T88" fmla="*/ 1 w 240"/>
                    <a:gd name="T89" fmla="*/ 1 h 272"/>
                    <a:gd name="T90" fmla="*/ 1 w 240"/>
                    <a:gd name="T91" fmla="*/ 1 h 272"/>
                    <a:gd name="T92" fmla="*/ 1 w 240"/>
                    <a:gd name="T93" fmla="*/ 1 h 272"/>
                    <a:gd name="T94" fmla="*/ 1 w 240"/>
                    <a:gd name="T95" fmla="*/ 1 h 272"/>
                    <a:gd name="T96" fmla="*/ 1 w 240"/>
                    <a:gd name="T97" fmla="*/ 1 h 272"/>
                    <a:gd name="T98" fmla="*/ 1 w 240"/>
                    <a:gd name="T99" fmla="*/ 1 h 272"/>
                    <a:gd name="T100" fmla="*/ 1 w 240"/>
                    <a:gd name="T101" fmla="*/ 1 h 272"/>
                    <a:gd name="T102" fmla="*/ 1 w 240"/>
                    <a:gd name="T103" fmla="*/ 1 h 272"/>
                    <a:gd name="T104" fmla="*/ 1 w 240"/>
                    <a:gd name="T105" fmla="*/ 1 h 272"/>
                    <a:gd name="T106" fmla="*/ 1 w 240"/>
                    <a:gd name="T107" fmla="*/ 1 h 272"/>
                    <a:gd name="T108" fmla="*/ 1 w 240"/>
                    <a:gd name="T109" fmla="*/ 1 h 272"/>
                    <a:gd name="T110" fmla="*/ 1 w 240"/>
                    <a:gd name="T111" fmla="*/ 1 h 2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272"/>
                    <a:gd name="T170" fmla="*/ 240 w 240"/>
                    <a:gd name="T171" fmla="*/ 272 h 2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272">
                      <a:moveTo>
                        <a:pt x="203" y="21"/>
                      </a:moveTo>
                      <a:lnTo>
                        <a:pt x="207" y="24"/>
                      </a:lnTo>
                      <a:lnTo>
                        <a:pt x="208" y="29"/>
                      </a:lnTo>
                      <a:lnTo>
                        <a:pt x="208" y="34"/>
                      </a:lnTo>
                      <a:lnTo>
                        <a:pt x="207" y="35"/>
                      </a:lnTo>
                      <a:lnTo>
                        <a:pt x="204" y="32"/>
                      </a:lnTo>
                      <a:lnTo>
                        <a:pt x="202" y="29"/>
                      </a:lnTo>
                      <a:lnTo>
                        <a:pt x="201" y="24"/>
                      </a:lnTo>
                      <a:lnTo>
                        <a:pt x="203" y="21"/>
                      </a:lnTo>
                      <a:lnTo>
                        <a:pt x="194" y="16"/>
                      </a:lnTo>
                      <a:lnTo>
                        <a:pt x="195" y="20"/>
                      </a:lnTo>
                      <a:lnTo>
                        <a:pt x="195" y="22"/>
                      </a:lnTo>
                      <a:lnTo>
                        <a:pt x="195" y="25"/>
                      </a:lnTo>
                      <a:lnTo>
                        <a:pt x="195" y="29"/>
                      </a:lnTo>
                      <a:lnTo>
                        <a:pt x="199" y="34"/>
                      </a:lnTo>
                      <a:lnTo>
                        <a:pt x="201" y="39"/>
                      </a:lnTo>
                      <a:lnTo>
                        <a:pt x="204" y="42"/>
                      </a:lnTo>
                      <a:lnTo>
                        <a:pt x="210" y="40"/>
                      </a:lnTo>
                      <a:lnTo>
                        <a:pt x="214" y="36"/>
                      </a:lnTo>
                      <a:lnTo>
                        <a:pt x="216" y="30"/>
                      </a:lnTo>
                      <a:lnTo>
                        <a:pt x="216" y="25"/>
                      </a:lnTo>
                      <a:lnTo>
                        <a:pt x="215" y="21"/>
                      </a:lnTo>
                      <a:lnTo>
                        <a:pt x="235" y="22"/>
                      </a:lnTo>
                      <a:lnTo>
                        <a:pt x="238" y="20"/>
                      </a:lnTo>
                      <a:lnTo>
                        <a:pt x="240" y="16"/>
                      </a:lnTo>
                      <a:lnTo>
                        <a:pt x="240" y="12"/>
                      </a:lnTo>
                      <a:lnTo>
                        <a:pt x="237" y="6"/>
                      </a:lnTo>
                      <a:lnTo>
                        <a:pt x="235" y="6"/>
                      </a:lnTo>
                      <a:lnTo>
                        <a:pt x="234" y="7"/>
                      </a:lnTo>
                      <a:lnTo>
                        <a:pt x="233" y="8"/>
                      </a:lnTo>
                      <a:lnTo>
                        <a:pt x="232" y="11"/>
                      </a:lnTo>
                      <a:lnTo>
                        <a:pt x="230" y="13"/>
                      </a:lnTo>
                      <a:lnTo>
                        <a:pt x="228" y="15"/>
                      </a:lnTo>
                      <a:lnTo>
                        <a:pt x="228" y="16"/>
                      </a:lnTo>
                      <a:lnTo>
                        <a:pt x="223" y="15"/>
                      </a:lnTo>
                      <a:lnTo>
                        <a:pt x="218" y="14"/>
                      </a:lnTo>
                      <a:lnTo>
                        <a:pt x="214" y="13"/>
                      </a:lnTo>
                      <a:lnTo>
                        <a:pt x="209" y="14"/>
                      </a:lnTo>
                      <a:lnTo>
                        <a:pt x="201" y="11"/>
                      </a:lnTo>
                      <a:lnTo>
                        <a:pt x="192" y="9"/>
                      </a:lnTo>
                      <a:lnTo>
                        <a:pt x="181" y="11"/>
                      </a:lnTo>
                      <a:lnTo>
                        <a:pt x="172" y="13"/>
                      </a:lnTo>
                      <a:lnTo>
                        <a:pt x="162" y="16"/>
                      </a:lnTo>
                      <a:lnTo>
                        <a:pt x="152" y="21"/>
                      </a:lnTo>
                      <a:lnTo>
                        <a:pt x="142" y="25"/>
                      </a:lnTo>
                      <a:lnTo>
                        <a:pt x="134" y="30"/>
                      </a:lnTo>
                      <a:lnTo>
                        <a:pt x="129" y="40"/>
                      </a:lnTo>
                      <a:lnTo>
                        <a:pt x="127" y="51"/>
                      </a:lnTo>
                      <a:lnTo>
                        <a:pt x="129" y="61"/>
                      </a:lnTo>
                      <a:lnTo>
                        <a:pt x="136" y="72"/>
                      </a:lnTo>
                      <a:lnTo>
                        <a:pt x="135" y="77"/>
                      </a:lnTo>
                      <a:lnTo>
                        <a:pt x="133" y="82"/>
                      </a:lnTo>
                      <a:lnTo>
                        <a:pt x="129" y="85"/>
                      </a:lnTo>
                      <a:lnTo>
                        <a:pt x="124" y="88"/>
                      </a:lnTo>
                      <a:lnTo>
                        <a:pt x="121" y="84"/>
                      </a:lnTo>
                      <a:lnTo>
                        <a:pt x="119" y="77"/>
                      </a:lnTo>
                      <a:lnTo>
                        <a:pt x="114" y="69"/>
                      </a:lnTo>
                      <a:lnTo>
                        <a:pt x="111" y="60"/>
                      </a:lnTo>
                      <a:lnTo>
                        <a:pt x="111" y="50"/>
                      </a:lnTo>
                      <a:lnTo>
                        <a:pt x="112" y="42"/>
                      </a:lnTo>
                      <a:lnTo>
                        <a:pt x="112" y="37"/>
                      </a:lnTo>
                      <a:lnTo>
                        <a:pt x="109" y="34"/>
                      </a:lnTo>
                      <a:lnTo>
                        <a:pt x="102" y="42"/>
                      </a:lnTo>
                      <a:lnTo>
                        <a:pt x="93" y="32"/>
                      </a:lnTo>
                      <a:lnTo>
                        <a:pt x="88" y="22"/>
                      </a:lnTo>
                      <a:lnTo>
                        <a:pt x="84" y="12"/>
                      </a:lnTo>
                      <a:lnTo>
                        <a:pt x="81" y="0"/>
                      </a:lnTo>
                      <a:lnTo>
                        <a:pt x="81" y="13"/>
                      </a:lnTo>
                      <a:lnTo>
                        <a:pt x="84" y="25"/>
                      </a:lnTo>
                      <a:lnTo>
                        <a:pt x="91" y="38"/>
                      </a:lnTo>
                      <a:lnTo>
                        <a:pt x="98" y="52"/>
                      </a:lnTo>
                      <a:lnTo>
                        <a:pt x="105" y="66"/>
                      </a:lnTo>
                      <a:lnTo>
                        <a:pt x="111" y="80"/>
                      </a:lnTo>
                      <a:lnTo>
                        <a:pt x="113" y="93"/>
                      </a:lnTo>
                      <a:lnTo>
                        <a:pt x="112" y="108"/>
                      </a:lnTo>
                      <a:lnTo>
                        <a:pt x="105" y="107"/>
                      </a:lnTo>
                      <a:lnTo>
                        <a:pt x="99" y="101"/>
                      </a:lnTo>
                      <a:lnTo>
                        <a:pt x="95" y="96"/>
                      </a:lnTo>
                      <a:lnTo>
                        <a:pt x="93" y="93"/>
                      </a:lnTo>
                      <a:lnTo>
                        <a:pt x="86" y="84"/>
                      </a:lnTo>
                      <a:lnTo>
                        <a:pt x="75" y="81"/>
                      </a:lnTo>
                      <a:lnTo>
                        <a:pt x="64" y="80"/>
                      </a:lnTo>
                      <a:lnTo>
                        <a:pt x="51" y="80"/>
                      </a:lnTo>
                      <a:lnTo>
                        <a:pt x="40" y="80"/>
                      </a:lnTo>
                      <a:lnTo>
                        <a:pt x="28" y="76"/>
                      </a:lnTo>
                      <a:lnTo>
                        <a:pt x="19" y="68"/>
                      </a:lnTo>
                      <a:lnTo>
                        <a:pt x="13" y="54"/>
                      </a:lnTo>
                      <a:lnTo>
                        <a:pt x="15" y="47"/>
                      </a:lnTo>
                      <a:lnTo>
                        <a:pt x="18" y="42"/>
                      </a:lnTo>
                      <a:lnTo>
                        <a:pt x="22" y="36"/>
                      </a:lnTo>
                      <a:lnTo>
                        <a:pt x="29" y="32"/>
                      </a:lnTo>
                      <a:lnTo>
                        <a:pt x="37" y="34"/>
                      </a:lnTo>
                      <a:lnTo>
                        <a:pt x="44" y="36"/>
                      </a:lnTo>
                      <a:lnTo>
                        <a:pt x="46" y="42"/>
                      </a:lnTo>
                      <a:lnTo>
                        <a:pt x="48" y="49"/>
                      </a:lnTo>
                      <a:lnTo>
                        <a:pt x="53" y="46"/>
                      </a:lnTo>
                      <a:lnTo>
                        <a:pt x="50" y="38"/>
                      </a:lnTo>
                      <a:lnTo>
                        <a:pt x="45" y="31"/>
                      </a:lnTo>
                      <a:lnTo>
                        <a:pt x="38" y="27"/>
                      </a:lnTo>
                      <a:lnTo>
                        <a:pt x="31" y="25"/>
                      </a:lnTo>
                      <a:lnTo>
                        <a:pt x="20" y="31"/>
                      </a:lnTo>
                      <a:lnTo>
                        <a:pt x="13" y="38"/>
                      </a:lnTo>
                      <a:lnTo>
                        <a:pt x="8" y="46"/>
                      </a:lnTo>
                      <a:lnTo>
                        <a:pt x="7" y="57"/>
                      </a:lnTo>
                      <a:lnTo>
                        <a:pt x="12" y="66"/>
                      </a:lnTo>
                      <a:lnTo>
                        <a:pt x="17" y="73"/>
                      </a:lnTo>
                      <a:lnTo>
                        <a:pt x="23" y="78"/>
                      </a:lnTo>
                      <a:lnTo>
                        <a:pt x="30" y="83"/>
                      </a:lnTo>
                      <a:lnTo>
                        <a:pt x="21" y="97"/>
                      </a:lnTo>
                      <a:lnTo>
                        <a:pt x="12" y="108"/>
                      </a:lnTo>
                      <a:lnTo>
                        <a:pt x="5" y="122"/>
                      </a:lnTo>
                      <a:lnTo>
                        <a:pt x="0" y="138"/>
                      </a:lnTo>
                      <a:lnTo>
                        <a:pt x="5" y="142"/>
                      </a:lnTo>
                      <a:lnTo>
                        <a:pt x="10" y="131"/>
                      </a:lnTo>
                      <a:lnTo>
                        <a:pt x="14" y="121"/>
                      </a:lnTo>
                      <a:lnTo>
                        <a:pt x="19" y="111"/>
                      </a:lnTo>
                      <a:lnTo>
                        <a:pt x="26" y="100"/>
                      </a:lnTo>
                      <a:lnTo>
                        <a:pt x="29" y="97"/>
                      </a:lnTo>
                      <a:lnTo>
                        <a:pt x="34" y="93"/>
                      </a:lnTo>
                      <a:lnTo>
                        <a:pt x="38" y="90"/>
                      </a:lnTo>
                      <a:lnTo>
                        <a:pt x="44" y="89"/>
                      </a:lnTo>
                      <a:lnTo>
                        <a:pt x="49" y="88"/>
                      </a:lnTo>
                      <a:lnTo>
                        <a:pt x="55" y="87"/>
                      </a:lnTo>
                      <a:lnTo>
                        <a:pt x="59" y="87"/>
                      </a:lnTo>
                      <a:lnTo>
                        <a:pt x="64" y="88"/>
                      </a:lnTo>
                      <a:lnTo>
                        <a:pt x="56" y="96"/>
                      </a:lnTo>
                      <a:lnTo>
                        <a:pt x="51" y="104"/>
                      </a:lnTo>
                      <a:lnTo>
                        <a:pt x="50" y="112"/>
                      </a:lnTo>
                      <a:lnTo>
                        <a:pt x="51" y="118"/>
                      </a:lnTo>
                      <a:lnTo>
                        <a:pt x="53" y="123"/>
                      </a:lnTo>
                      <a:lnTo>
                        <a:pt x="58" y="127"/>
                      </a:lnTo>
                      <a:lnTo>
                        <a:pt x="64" y="129"/>
                      </a:lnTo>
                      <a:lnTo>
                        <a:pt x="70" y="130"/>
                      </a:lnTo>
                      <a:lnTo>
                        <a:pt x="73" y="130"/>
                      </a:lnTo>
                      <a:lnTo>
                        <a:pt x="76" y="128"/>
                      </a:lnTo>
                      <a:lnTo>
                        <a:pt x="79" y="126"/>
                      </a:lnTo>
                      <a:lnTo>
                        <a:pt x="79" y="122"/>
                      </a:lnTo>
                      <a:lnTo>
                        <a:pt x="79" y="118"/>
                      </a:lnTo>
                      <a:lnTo>
                        <a:pt x="78" y="114"/>
                      </a:lnTo>
                      <a:lnTo>
                        <a:pt x="75" y="111"/>
                      </a:lnTo>
                      <a:lnTo>
                        <a:pt x="72" y="110"/>
                      </a:lnTo>
                      <a:lnTo>
                        <a:pt x="68" y="113"/>
                      </a:lnTo>
                      <a:lnTo>
                        <a:pt x="71" y="116"/>
                      </a:lnTo>
                      <a:lnTo>
                        <a:pt x="73" y="121"/>
                      </a:lnTo>
                      <a:lnTo>
                        <a:pt x="73" y="125"/>
                      </a:lnTo>
                      <a:lnTo>
                        <a:pt x="68" y="128"/>
                      </a:lnTo>
                      <a:lnTo>
                        <a:pt x="63" y="126"/>
                      </a:lnTo>
                      <a:lnTo>
                        <a:pt x="59" y="123"/>
                      </a:lnTo>
                      <a:lnTo>
                        <a:pt x="56" y="120"/>
                      </a:lnTo>
                      <a:lnTo>
                        <a:pt x="55" y="114"/>
                      </a:lnTo>
                      <a:lnTo>
                        <a:pt x="56" y="110"/>
                      </a:lnTo>
                      <a:lnTo>
                        <a:pt x="59" y="104"/>
                      </a:lnTo>
                      <a:lnTo>
                        <a:pt x="64" y="99"/>
                      </a:lnTo>
                      <a:lnTo>
                        <a:pt x="71" y="97"/>
                      </a:lnTo>
                      <a:lnTo>
                        <a:pt x="80" y="99"/>
                      </a:lnTo>
                      <a:lnTo>
                        <a:pt x="88" y="103"/>
                      </a:lnTo>
                      <a:lnTo>
                        <a:pt x="95" y="107"/>
                      </a:lnTo>
                      <a:lnTo>
                        <a:pt x="101" y="115"/>
                      </a:lnTo>
                      <a:lnTo>
                        <a:pt x="104" y="128"/>
                      </a:lnTo>
                      <a:lnTo>
                        <a:pt x="102" y="139"/>
                      </a:lnTo>
                      <a:lnTo>
                        <a:pt x="97" y="151"/>
                      </a:lnTo>
                      <a:lnTo>
                        <a:pt x="93" y="161"/>
                      </a:lnTo>
                      <a:lnTo>
                        <a:pt x="94" y="176"/>
                      </a:lnTo>
                      <a:lnTo>
                        <a:pt x="90" y="189"/>
                      </a:lnTo>
                      <a:lnTo>
                        <a:pt x="84" y="201"/>
                      </a:lnTo>
                      <a:lnTo>
                        <a:pt x="78" y="214"/>
                      </a:lnTo>
                      <a:lnTo>
                        <a:pt x="71" y="221"/>
                      </a:lnTo>
                      <a:lnTo>
                        <a:pt x="63" y="228"/>
                      </a:lnTo>
                      <a:lnTo>
                        <a:pt x="55" y="234"/>
                      </a:lnTo>
                      <a:lnTo>
                        <a:pt x="46" y="241"/>
                      </a:lnTo>
                      <a:lnTo>
                        <a:pt x="38" y="247"/>
                      </a:lnTo>
                      <a:lnTo>
                        <a:pt x="31" y="255"/>
                      </a:lnTo>
                      <a:lnTo>
                        <a:pt x="27" y="263"/>
                      </a:lnTo>
                      <a:lnTo>
                        <a:pt x="25" y="272"/>
                      </a:lnTo>
                      <a:lnTo>
                        <a:pt x="30" y="272"/>
                      </a:lnTo>
                      <a:lnTo>
                        <a:pt x="36" y="268"/>
                      </a:lnTo>
                      <a:lnTo>
                        <a:pt x="41" y="264"/>
                      </a:lnTo>
                      <a:lnTo>
                        <a:pt x="46" y="262"/>
                      </a:lnTo>
                      <a:lnTo>
                        <a:pt x="59" y="263"/>
                      </a:lnTo>
                      <a:lnTo>
                        <a:pt x="68" y="260"/>
                      </a:lnTo>
                      <a:lnTo>
                        <a:pt x="76" y="255"/>
                      </a:lnTo>
                      <a:lnTo>
                        <a:pt x="82" y="247"/>
                      </a:lnTo>
                      <a:lnTo>
                        <a:pt x="87" y="237"/>
                      </a:lnTo>
                      <a:lnTo>
                        <a:pt x="93" y="228"/>
                      </a:lnTo>
                      <a:lnTo>
                        <a:pt x="97" y="219"/>
                      </a:lnTo>
                      <a:lnTo>
                        <a:pt x="104" y="212"/>
                      </a:lnTo>
                      <a:lnTo>
                        <a:pt x="112" y="214"/>
                      </a:lnTo>
                      <a:lnTo>
                        <a:pt x="118" y="213"/>
                      </a:lnTo>
                      <a:lnTo>
                        <a:pt x="121" y="210"/>
                      </a:lnTo>
                      <a:lnTo>
                        <a:pt x="125" y="205"/>
                      </a:lnTo>
                      <a:lnTo>
                        <a:pt x="127" y="199"/>
                      </a:lnTo>
                      <a:lnTo>
                        <a:pt x="129" y="192"/>
                      </a:lnTo>
                      <a:lnTo>
                        <a:pt x="133" y="187"/>
                      </a:lnTo>
                      <a:lnTo>
                        <a:pt x="139" y="183"/>
                      </a:lnTo>
                      <a:lnTo>
                        <a:pt x="154" y="184"/>
                      </a:lnTo>
                      <a:lnTo>
                        <a:pt x="159" y="187"/>
                      </a:lnTo>
                      <a:lnTo>
                        <a:pt x="158" y="190"/>
                      </a:lnTo>
                      <a:lnTo>
                        <a:pt x="152" y="194"/>
                      </a:lnTo>
                      <a:lnTo>
                        <a:pt x="146" y="199"/>
                      </a:lnTo>
                      <a:lnTo>
                        <a:pt x="139" y="205"/>
                      </a:lnTo>
                      <a:lnTo>
                        <a:pt x="134" y="212"/>
                      </a:lnTo>
                      <a:lnTo>
                        <a:pt x="135" y="219"/>
                      </a:lnTo>
                      <a:lnTo>
                        <a:pt x="137" y="225"/>
                      </a:lnTo>
                      <a:lnTo>
                        <a:pt x="140" y="228"/>
                      </a:lnTo>
                      <a:lnTo>
                        <a:pt x="143" y="232"/>
                      </a:lnTo>
                      <a:lnTo>
                        <a:pt x="149" y="233"/>
                      </a:lnTo>
                      <a:lnTo>
                        <a:pt x="159" y="229"/>
                      </a:lnTo>
                      <a:lnTo>
                        <a:pt x="165" y="220"/>
                      </a:lnTo>
                      <a:lnTo>
                        <a:pt x="167" y="210"/>
                      </a:lnTo>
                      <a:lnTo>
                        <a:pt x="170" y="202"/>
                      </a:lnTo>
                      <a:lnTo>
                        <a:pt x="161" y="199"/>
                      </a:lnTo>
                      <a:lnTo>
                        <a:pt x="161" y="206"/>
                      </a:lnTo>
                      <a:lnTo>
                        <a:pt x="161" y="212"/>
                      </a:lnTo>
                      <a:lnTo>
                        <a:pt x="159" y="218"/>
                      </a:lnTo>
                      <a:lnTo>
                        <a:pt x="155" y="224"/>
                      </a:lnTo>
                      <a:lnTo>
                        <a:pt x="151" y="226"/>
                      </a:lnTo>
                      <a:lnTo>
                        <a:pt x="148" y="224"/>
                      </a:lnTo>
                      <a:lnTo>
                        <a:pt x="144" y="221"/>
                      </a:lnTo>
                      <a:lnTo>
                        <a:pt x="142" y="220"/>
                      </a:lnTo>
                      <a:lnTo>
                        <a:pt x="143" y="213"/>
                      </a:lnTo>
                      <a:lnTo>
                        <a:pt x="148" y="207"/>
                      </a:lnTo>
                      <a:lnTo>
                        <a:pt x="154" y="203"/>
                      </a:lnTo>
                      <a:lnTo>
                        <a:pt x="161" y="199"/>
                      </a:lnTo>
                      <a:lnTo>
                        <a:pt x="170" y="202"/>
                      </a:lnTo>
                      <a:lnTo>
                        <a:pt x="179" y="206"/>
                      </a:lnTo>
                      <a:lnTo>
                        <a:pt x="182" y="212"/>
                      </a:lnTo>
                      <a:lnTo>
                        <a:pt x="181" y="218"/>
                      </a:lnTo>
                      <a:lnTo>
                        <a:pt x="178" y="224"/>
                      </a:lnTo>
                      <a:lnTo>
                        <a:pt x="173" y="230"/>
                      </a:lnTo>
                      <a:lnTo>
                        <a:pt x="170" y="236"/>
                      </a:lnTo>
                      <a:lnTo>
                        <a:pt x="170" y="243"/>
                      </a:lnTo>
                      <a:lnTo>
                        <a:pt x="173" y="250"/>
                      </a:lnTo>
                      <a:lnTo>
                        <a:pt x="178" y="252"/>
                      </a:lnTo>
                      <a:lnTo>
                        <a:pt x="184" y="256"/>
                      </a:lnTo>
                      <a:lnTo>
                        <a:pt x="189" y="257"/>
                      </a:lnTo>
                      <a:lnTo>
                        <a:pt x="196" y="252"/>
                      </a:lnTo>
                      <a:lnTo>
                        <a:pt x="195" y="248"/>
                      </a:lnTo>
                      <a:lnTo>
                        <a:pt x="197" y="244"/>
                      </a:lnTo>
                      <a:lnTo>
                        <a:pt x="201" y="242"/>
                      </a:lnTo>
                      <a:lnTo>
                        <a:pt x="201" y="237"/>
                      </a:lnTo>
                      <a:lnTo>
                        <a:pt x="194" y="239"/>
                      </a:lnTo>
                      <a:lnTo>
                        <a:pt x="190" y="244"/>
                      </a:lnTo>
                      <a:lnTo>
                        <a:pt x="187" y="249"/>
                      </a:lnTo>
                      <a:lnTo>
                        <a:pt x="179" y="248"/>
                      </a:lnTo>
                      <a:lnTo>
                        <a:pt x="179" y="235"/>
                      </a:lnTo>
                      <a:lnTo>
                        <a:pt x="185" y="222"/>
                      </a:lnTo>
                      <a:lnTo>
                        <a:pt x="187" y="211"/>
                      </a:lnTo>
                      <a:lnTo>
                        <a:pt x="181" y="197"/>
                      </a:lnTo>
                      <a:lnTo>
                        <a:pt x="174" y="196"/>
                      </a:lnTo>
                      <a:lnTo>
                        <a:pt x="171" y="195"/>
                      </a:lnTo>
                      <a:lnTo>
                        <a:pt x="167" y="191"/>
                      </a:lnTo>
                      <a:lnTo>
                        <a:pt x="166" y="188"/>
                      </a:lnTo>
                      <a:lnTo>
                        <a:pt x="163" y="184"/>
                      </a:lnTo>
                      <a:lnTo>
                        <a:pt x="159" y="181"/>
                      </a:lnTo>
                      <a:lnTo>
                        <a:pt x="155" y="178"/>
                      </a:lnTo>
                      <a:lnTo>
                        <a:pt x="147" y="174"/>
                      </a:lnTo>
                      <a:lnTo>
                        <a:pt x="135" y="179"/>
                      </a:lnTo>
                      <a:lnTo>
                        <a:pt x="127" y="186"/>
                      </a:lnTo>
                      <a:lnTo>
                        <a:pt x="121" y="194"/>
                      </a:lnTo>
                      <a:lnTo>
                        <a:pt x="117" y="204"/>
                      </a:lnTo>
                      <a:lnTo>
                        <a:pt x="109" y="199"/>
                      </a:lnTo>
                      <a:lnTo>
                        <a:pt x="110" y="192"/>
                      </a:lnTo>
                      <a:lnTo>
                        <a:pt x="113" y="184"/>
                      </a:lnTo>
                      <a:lnTo>
                        <a:pt x="116" y="176"/>
                      </a:lnTo>
                      <a:lnTo>
                        <a:pt x="125" y="172"/>
                      </a:lnTo>
                      <a:lnTo>
                        <a:pt x="131" y="166"/>
                      </a:lnTo>
                      <a:lnTo>
                        <a:pt x="136" y="158"/>
                      </a:lnTo>
                      <a:lnTo>
                        <a:pt x="140" y="150"/>
                      </a:lnTo>
                      <a:lnTo>
                        <a:pt x="144" y="142"/>
                      </a:lnTo>
                      <a:lnTo>
                        <a:pt x="149" y="134"/>
                      </a:lnTo>
                      <a:lnTo>
                        <a:pt x="155" y="127"/>
                      </a:lnTo>
                      <a:lnTo>
                        <a:pt x="163" y="122"/>
                      </a:lnTo>
                      <a:lnTo>
                        <a:pt x="173" y="120"/>
                      </a:lnTo>
                      <a:lnTo>
                        <a:pt x="185" y="119"/>
                      </a:lnTo>
                      <a:lnTo>
                        <a:pt x="192" y="119"/>
                      </a:lnTo>
                      <a:lnTo>
                        <a:pt x="195" y="119"/>
                      </a:lnTo>
                      <a:lnTo>
                        <a:pt x="194" y="116"/>
                      </a:lnTo>
                      <a:lnTo>
                        <a:pt x="187" y="114"/>
                      </a:lnTo>
                      <a:lnTo>
                        <a:pt x="180" y="113"/>
                      </a:lnTo>
                      <a:lnTo>
                        <a:pt x="173" y="114"/>
                      </a:lnTo>
                      <a:lnTo>
                        <a:pt x="166" y="116"/>
                      </a:lnTo>
                      <a:lnTo>
                        <a:pt x="159" y="119"/>
                      </a:lnTo>
                      <a:lnTo>
                        <a:pt x="152" y="123"/>
                      </a:lnTo>
                      <a:lnTo>
                        <a:pt x="146" y="127"/>
                      </a:lnTo>
                      <a:lnTo>
                        <a:pt x="140" y="131"/>
                      </a:lnTo>
                      <a:lnTo>
                        <a:pt x="133" y="139"/>
                      </a:lnTo>
                      <a:lnTo>
                        <a:pt x="129" y="150"/>
                      </a:lnTo>
                      <a:lnTo>
                        <a:pt x="125" y="157"/>
                      </a:lnTo>
                      <a:lnTo>
                        <a:pt x="116" y="158"/>
                      </a:lnTo>
                      <a:lnTo>
                        <a:pt x="118" y="141"/>
                      </a:lnTo>
                      <a:lnTo>
                        <a:pt x="120" y="122"/>
                      </a:lnTo>
                      <a:lnTo>
                        <a:pt x="127" y="105"/>
                      </a:lnTo>
                      <a:lnTo>
                        <a:pt x="142" y="93"/>
                      </a:lnTo>
                      <a:lnTo>
                        <a:pt x="143" y="89"/>
                      </a:lnTo>
                      <a:lnTo>
                        <a:pt x="146" y="78"/>
                      </a:lnTo>
                      <a:lnTo>
                        <a:pt x="147" y="68"/>
                      </a:lnTo>
                      <a:lnTo>
                        <a:pt x="142" y="63"/>
                      </a:lnTo>
                      <a:lnTo>
                        <a:pt x="137" y="58"/>
                      </a:lnTo>
                      <a:lnTo>
                        <a:pt x="135" y="51"/>
                      </a:lnTo>
                      <a:lnTo>
                        <a:pt x="135" y="44"/>
                      </a:lnTo>
                      <a:lnTo>
                        <a:pt x="137" y="36"/>
                      </a:lnTo>
                      <a:lnTo>
                        <a:pt x="142" y="31"/>
                      </a:lnTo>
                      <a:lnTo>
                        <a:pt x="147" y="27"/>
                      </a:lnTo>
                      <a:lnTo>
                        <a:pt x="152" y="24"/>
                      </a:lnTo>
                      <a:lnTo>
                        <a:pt x="158" y="27"/>
                      </a:lnTo>
                      <a:lnTo>
                        <a:pt x="164" y="29"/>
                      </a:lnTo>
                      <a:lnTo>
                        <a:pt x="169" y="27"/>
                      </a:lnTo>
                      <a:lnTo>
                        <a:pt x="174" y="28"/>
                      </a:lnTo>
                      <a:lnTo>
                        <a:pt x="178" y="30"/>
                      </a:lnTo>
                      <a:lnTo>
                        <a:pt x="181" y="34"/>
                      </a:lnTo>
                      <a:lnTo>
                        <a:pt x="184" y="40"/>
                      </a:lnTo>
                      <a:lnTo>
                        <a:pt x="181" y="47"/>
                      </a:lnTo>
                      <a:lnTo>
                        <a:pt x="174" y="51"/>
                      </a:lnTo>
                      <a:lnTo>
                        <a:pt x="167" y="52"/>
                      </a:lnTo>
                      <a:lnTo>
                        <a:pt x="164" y="46"/>
                      </a:lnTo>
                      <a:lnTo>
                        <a:pt x="163" y="40"/>
                      </a:lnTo>
                      <a:lnTo>
                        <a:pt x="164" y="35"/>
                      </a:lnTo>
                      <a:lnTo>
                        <a:pt x="164" y="29"/>
                      </a:lnTo>
                      <a:lnTo>
                        <a:pt x="158" y="27"/>
                      </a:lnTo>
                      <a:lnTo>
                        <a:pt x="157" y="31"/>
                      </a:lnTo>
                      <a:lnTo>
                        <a:pt x="156" y="37"/>
                      </a:lnTo>
                      <a:lnTo>
                        <a:pt x="157" y="44"/>
                      </a:lnTo>
                      <a:lnTo>
                        <a:pt x="157" y="50"/>
                      </a:lnTo>
                      <a:lnTo>
                        <a:pt x="161" y="53"/>
                      </a:lnTo>
                      <a:lnTo>
                        <a:pt x="166" y="57"/>
                      </a:lnTo>
                      <a:lnTo>
                        <a:pt x="171" y="58"/>
                      </a:lnTo>
                      <a:lnTo>
                        <a:pt x="178" y="58"/>
                      </a:lnTo>
                      <a:lnTo>
                        <a:pt x="184" y="54"/>
                      </a:lnTo>
                      <a:lnTo>
                        <a:pt x="188" y="50"/>
                      </a:lnTo>
                      <a:lnTo>
                        <a:pt x="190" y="44"/>
                      </a:lnTo>
                      <a:lnTo>
                        <a:pt x="190" y="38"/>
                      </a:lnTo>
                      <a:lnTo>
                        <a:pt x="189" y="32"/>
                      </a:lnTo>
                      <a:lnTo>
                        <a:pt x="186" y="27"/>
                      </a:lnTo>
                      <a:lnTo>
                        <a:pt x="181" y="22"/>
                      </a:lnTo>
                      <a:lnTo>
                        <a:pt x="177" y="19"/>
                      </a:lnTo>
                      <a:lnTo>
                        <a:pt x="181" y="16"/>
                      </a:lnTo>
                      <a:lnTo>
                        <a:pt x="186" y="15"/>
                      </a:lnTo>
                      <a:lnTo>
                        <a:pt x="190" y="15"/>
                      </a:lnTo>
                      <a:lnTo>
                        <a:pt x="194" y="16"/>
                      </a:lnTo>
                      <a:lnTo>
                        <a:pt x="203" y="21"/>
                      </a:lnTo>
                      <a:close/>
                    </a:path>
                  </a:pathLst>
                </a:custGeom>
                <a:solidFill>
                  <a:srgbClr val="33CC33"/>
                </a:solidFill>
                <a:ln w="9525">
                  <a:solidFill>
                    <a:srgbClr val="008000"/>
                  </a:solidFill>
                  <a:round/>
                  <a:headEnd/>
                  <a:tailEnd/>
                </a:ln>
              </p:spPr>
              <p:txBody>
                <a:bodyPr/>
                <a:lstStyle/>
                <a:p>
                  <a:endParaRPr lang="zh-CN" altLang="en-US"/>
                </a:p>
              </p:txBody>
            </p:sp>
            <p:sp>
              <p:nvSpPr>
                <p:cNvPr id="30824" name="未知">
                  <a:extLst>
                    <a:ext uri="{FF2B5EF4-FFF2-40B4-BE49-F238E27FC236}">
                      <a16:creationId xmlns:a16="http://schemas.microsoft.com/office/drawing/2014/main" id="{E6F58A81-6C8B-4C9F-829F-E2A8C70FCBE5}"/>
                    </a:ext>
                  </a:extLst>
                </p:cNvPr>
                <p:cNvSpPr>
                  <a:spLocks/>
                </p:cNvSpPr>
                <p:nvPr/>
              </p:nvSpPr>
              <p:spPr bwMode="auto">
                <a:xfrm>
                  <a:off x="1199" y="64"/>
                  <a:ext cx="107" cy="66"/>
                </a:xfrm>
                <a:custGeom>
                  <a:avLst/>
                  <a:gdLst>
                    <a:gd name="T0" fmla="*/ 0 w 216"/>
                    <a:gd name="T1" fmla="*/ 0 h 134"/>
                    <a:gd name="T2" fmla="*/ 0 w 216"/>
                    <a:gd name="T3" fmla="*/ 0 h 134"/>
                    <a:gd name="T4" fmla="*/ 0 w 216"/>
                    <a:gd name="T5" fmla="*/ 0 h 134"/>
                    <a:gd name="T6" fmla="*/ 0 w 216"/>
                    <a:gd name="T7" fmla="*/ 0 h 134"/>
                    <a:gd name="T8" fmla="*/ 0 w 216"/>
                    <a:gd name="T9" fmla="*/ 0 h 134"/>
                    <a:gd name="T10" fmla="*/ 0 w 216"/>
                    <a:gd name="T11" fmla="*/ 0 h 134"/>
                    <a:gd name="T12" fmla="*/ 0 w 216"/>
                    <a:gd name="T13" fmla="*/ 0 h 134"/>
                    <a:gd name="T14" fmla="*/ 0 w 216"/>
                    <a:gd name="T15" fmla="*/ 0 h 134"/>
                    <a:gd name="T16" fmla="*/ 0 w 216"/>
                    <a:gd name="T17" fmla="*/ 0 h 134"/>
                    <a:gd name="T18" fmla="*/ 0 w 216"/>
                    <a:gd name="T19" fmla="*/ 0 h 134"/>
                    <a:gd name="T20" fmla="*/ 0 w 216"/>
                    <a:gd name="T21" fmla="*/ 0 h 134"/>
                    <a:gd name="T22" fmla="*/ 0 w 216"/>
                    <a:gd name="T23" fmla="*/ 0 h 134"/>
                    <a:gd name="T24" fmla="*/ 0 w 216"/>
                    <a:gd name="T25" fmla="*/ 0 h 134"/>
                    <a:gd name="T26" fmla="*/ 0 w 216"/>
                    <a:gd name="T27" fmla="*/ 0 h 134"/>
                    <a:gd name="T28" fmla="*/ 0 w 216"/>
                    <a:gd name="T29" fmla="*/ 0 h 134"/>
                    <a:gd name="T30" fmla="*/ 0 w 216"/>
                    <a:gd name="T31" fmla="*/ 0 h 134"/>
                    <a:gd name="T32" fmla="*/ 0 w 216"/>
                    <a:gd name="T33" fmla="*/ 0 h 134"/>
                    <a:gd name="T34" fmla="*/ 0 w 216"/>
                    <a:gd name="T35" fmla="*/ 0 h 134"/>
                    <a:gd name="T36" fmla="*/ 0 w 216"/>
                    <a:gd name="T37" fmla="*/ 0 h 134"/>
                    <a:gd name="T38" fmla="*/ 0 w 216"/>
                    <a:gd name="T39" fmla="*/ 0 h 134"/>
                    <a:gd name="T40" fmla="*/ 0 w 216"/>
                    <a:gd name="T41" fmla="*/ 0 h 134"/>
                    <a:gd name="T42" fmla="*/ 0 w 216"/>
                    <a:gd name="T43" fmla="*/ 0 h 134"/>
                    <a:gd name="T44" fmla="*/ 0 w 216"/>
                    <a:gd name="T45" fmla="*/ 0 h 134"/>
                    <a:gd name="T46" fmla="*/ 0 w 216"/>
                    <a:gd name="T47" fmla="*/ 0 h 134"/>
                    <a:gd name="T48" fmla="*/ 0 w 216"/>
                    <a:gd name="T49" fmla="*/ 0 h 134"/>
                    <a:gd name="T50" fmla="*/ 0 w 216"/>
                    <a:gd name="T51" fmla="*/ 0 h 134"/>
                    <a:gd name="T52" fmla="*/ 0 w 216"/>
                    <a:gd name="T53" fmla="*/ 0 h 134"/>
                    <a:gd name="T54" fmla="*/ 0 w 216"/>
                    <a:gd name="T55" fmla="*/ 0 h 134"/>
                    <a:gd name="T56" fmla="*/ 0 w 216"/>
                    <a:gd name="T57" fmla="*/ 0 h 134"/>
                    <a:gd name="T58" fmla="*/ 0 w 216"/>
                    <a:gd name="T59" fmla="*/ 0 h 134"/>
                    <a:gd name="T60" fmla="*/ 0 w 216"/>
                    <a:gd name="T61" fmla="*/ 0 h 134"/>
                    <a:gd name="T62" fmla="*/ 0 w 216"/>
                    <a:gd name="T63" fmla="*/ 0 h 134"/>
                    <a:gd name="T64" fmla="*/ 0 w 216"/>
                    <a:gd name="T65" fmla="*/ 0 h 134"/>
                    <a:gd name="T66" fmla="*/ 0 w 216"/>
                    <a:gd name="T67" fmla="*/ 0 h 134"/>
                    <a:gd name="T68" fmla="*/ 0 w 216"/>
                    <a:gd name="T69" fmla="*/ 0 h 134"/>
                    <a:gd name="T70" fmla="*/ 0 w 216"/>
                    <a:gd name="T71" fmla="*/ 0 h 134"/>
                    <a:gd name="T72" fmla="*/ 0 w 216"/>
                    <a:gd name="T73" fmla="*/ 0 h 134"/>
                    <a:gd name="T74" fmla="*/ 0 w 216"/>
                    <a:gd name="T75" fmla="*/ 0 h 134"/>
                    <a:gd name="T76" fmla="*/ 0 w 216"/>
                    <a:gd name="T77" fmla="*/ 0 h 134"/>
                    <a:gd name="T78" fmla="*/ 0 w 216"/>
                    <a:gd name="T79" fmla="*/ 0 h 134"/>
                    <a:gd name="T80" fmla="*/ 0 w 216"/>
                    <a:gd name="T81" fmla="*/ 0 h 134"/>
                    <a:gd name="T82" fmla="*/ 0 w 216"/>
                    <a:gd name="T83" fmla="*/ 0 h 134"/>
                    <a:gd name="T84" fmla="*/ 0 w 216"/>
                    <a:gd name="T85" fmla="*/ 0 h 134"/>
                    <a:gd name="T86" fmla="*/ 0 w 216"/>
                    <a:gd name="T87" fmla="*/ 0 h 134"/>
                    <a:gd name="T88" fmla="*/ 0 w 216"/>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6"/>
                    <a:gd name="T136" fmla="*/ 0 h 134"/>
                    <a:gd name="T137" fmla="*/ 216 w 216"/>
                    <a:gd name="T138" fmla="*/ 134 h 13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6" h="134">
                      <a:moveTo>
                        <a:pt x="189" y="134"/>
                      </a:moveTo>
                      <a:lnTo>
                        <a:pt x="180" y="133"/>
                      </a:lnTo>
                      <a:lnTo>
                        <a:pt x="173" y="129"/>
                      </a:lnTo>
                      <a:lnTo>
                        <a:pt x="168" y="125"/>
                      </a:lnTo>
                      <a:lnTo>
                        <a:pt x="163" y="119"/>
                      </a:lnTo>
                      <a:lnTo>
                        <a:pt x="161" y="111"/>
                      </a:lnTo>
                      <a:lnTo>
                        <a:pt x="163" y="104"/>
                      </a:lnTo>
                      <a:lnTo>
                        <a:pt x="166" y="98"/>
                      </a:lnTo>
                      <a:lnTo>
                        <a:pt x="169" y="92"/>
                      </a:lnTo>
                      <a:lnTo>
                        <a:pt x="175" y="91"/>
                      </a:lnTo>
                      <a:lnTo>
                        <a:pt x="181" y="89"/>
                      </a:lnTo>
                      <a:lnTo>
                        <a:pt x="184" y="90"/>
                      </a:lnTo>
                      <a:lnTo>
                        <a:pt x="188" y="93"/>
                      </a:lnTo>
                      <a:lnTo>
                        <a:pt x="190" y="99"/>
                      </a:lnTo>
                      <a:lnTo>
                        <a:pt x="189" y="105"/>
                      </a:lnTo>
                      <a:lnTo>
                        <a:pt x="187" y="110"/>
                      </a:lnTo>
                      <a:lnTo>
                        <a:pt x="183" y="113"/>
                      </a:lnTo>
                      <a:lnTo>
                        <a:pt x="171" y="111"/>
                      </a:lnTo>
                      <a:lnTo>
                        <a:pt x="171" y="115"/>
                      </a:lnTo>
                      <a:lnTo>
                        <a:pt x="173" y="119"/>
                      </a:lnTo>
                      <a:lnTo>
                        <a:pt x="176" y="122"/>
                      </a:lnTo>
                      <a:lnTo>
                        <a:pt x="180" y="125"/>
                      </a:lnTo>
                      <a:lnTo>
                        <a:pt x="187" y="126"/>
                      </a:lnTo>
                      <a:lnTo>
                        <a:pt x="193" y="122"/>
                      </a:lnTo>
                      <a:lnTo>
                        <a:pt x="197" y="118"/>
                      </a:lnTo>
                      <a:lnTo>
                        <a:pt x="202" y="113"/>
                      </a:lnTo>
                      <a:lnTo>
                        <a:pt x="205" y="103"/>
                      </a:lnTo>
                      <a:lnTo>
                        <a:pt x="204" y="93"/>
                      </a:lnTo>
                      <a:lnTo>
                        <a:pt x="199" y="84"/>
                      </a:lnTo>
                      <a:lnTo>
                        <a:pt x="195" y="75"/>
                      </a:lnTo>
                      <a:lnTo>
                        <a:pt x="193" y="70"/>
                      </a:lnTo>
                      <a:lnTo>
                        <a:pt x="188" y="68"/>
                      </a:lnTo>
                      <a:lnTo>
                        <a:pt x="184" y="66"/>
                      </a:lnTo>
                      <a:lnTo>
                        <a:pt x="179" y="64"/>
                      </a:lnTo>
                      <a:lnTo>
                        <a:pt x="174" y="64"/>
                      </a:lnTo>
                      <a:lnTo>
                        <a:pt x="168" y="64"/>
                      </a:lnTo>
                      <a:lnTo>
                        <a:pt x="164" y="64"/>
                      </a:lnTo>
                      <a:lnTo>
                        <a:pt x="159" y="64"/>
                      </a:lnTo>
                      <a:lnTo>
                        <a:pt x="146" y="72"/>
                      </a:lnTo>
                      <a:lnTo>
                        <a:pt x="136" y="81"/>
                      </a:lnTo>
                      <a:lnTo>
                        <a:pt x="127" y="91"/>
                      </a:lnTo>
                      <a:lnTo>
                        <a:pt x="118" y="102"/>
                      </a:lnTo>
                      <a:lnTo>
                        <a:pt x="108" y="111"/>
                      </a:lnTo>
                      <a:lnTo>
                        <a:pt x="97" y="118"/>
                      </a:lnTo>
                      <a:lnTo>
                        <a:pt x="83" y="120"/>
                      </a:lnTo>
                      <a:lnTo>
                        <a:pt x="66" y="118"/>
                      </a:lnTo>
                      <a:lnTo>
                        <a:pt x="59" y="113"/>
                      </a:lnTo>
                      <a:lnTo>
                        <a:pt x="55" y="106"/>
                      </a:lnTo>
                      <a:lnTo>
                        <a:pt x="52" y="99"/>
                      </a:lnTo>
                      <a:lnTo>
                        <a:pt x="49" y="92"/>
                      </a:lnTo>
                      <a:lnTo>
                        <a:pt x="51" y="84"/>
                      </a:lnTo>
                      <a:lnTo>
                        <a:pt x="57" y="77"/>
                      </a:lnTo>
                      <a:lnTo>
                        <a:pt x="61" y="70"/>
                      </a:lnTo>
                      <a:lnTo>
                        <a:pt x="60" y="62"/>
                      </a:lnTo>
                      <a:lnTo>
                        <a:pt x="57" y="59"/>
                      </a:lnTo>
                      <a:lnTo>
                        <a:pt x="52" y="57"/>
                      </a:lnTo>
                      <a:lnTo>
                        <a:pt x="47" y="55"/>
                      </a:lnTo>
                      <a:lnTo>
                        <a:pt x="43" y="55"/>
                      </a:lnTo>
                      <a:lnTo>
                        <a:pt x="37" y="64"/>
                      </a:lnTo>
                      <a:lnTo>
                        <a:pt x="31" y="70"/>
                      </a:lnTo>
                      <a:lnTo>
                        <a:pt x="23" y="75"/>
                      </a:lnTo>
                      <a:lnTo>
                        <a:pt x="12" y="73"/>
                      </a:lnTo>
                      <a:lnTo>
                        <a:pt x="6" y="69"/>
                      </a:lnTo>
                      <a:lnTo>
                        <a:pt x="2" y="61"/>
                      </a:lnTo>
                      <a:lnTo>
                        <a:pt x="0" y="53"/>
                      </a:lnTo>
                      <a:lnTo>
                        <a:pt x="1" y="45"/>
                      </a:lnTo>
                      <a:lnTo>
                        <a:pt x="6" y="32"/>
                      </a:lnTo>
                      <a:lnTo>
                        <a:pt x="13" y="23"/>
                      </a:lnTo>
                      <a:lnTo>
                        <a:pt x="20" y="15"/>
                      </a:lnTo>
                      <a:lnTo>
                        <a:pt x="29" y="11"/>
                      </a:lnTo>
                      <a:lnTo>
                        <a:pt x="39" y="6"/>
                      </a:lnTo>
                      <a:lnTo>
                        <a:pt x="50" y="4"/>
                      </a:lnTo>
                      <a:lnTo>
                        <a:pt x="62" y="1"/>
                      </a:lnTo>
                      <a:lnTo>
                        <a:pt x="75" y="0"/>
                      </a:lnTo>
                      <a:lnTo>
                        <a:pt x="90" y="1"/>
                      </a:lnTo>
                      <a:lnTo>
                        <a:pt x="107" y="4"/>
                      </a:lnTo>
                      <a:lnTo>
                        <a:pt x="125" y="9"/>
                      </a:lnTo>
                      <a:lnTo>
                        <a:pt x="143" y="15"/>
                      </a:lnTo>
                      <a:lnTo>
                        <a:pt x="160" y="24"/>
                      </a:lnTo>
                      <a:lnTo>
                        <a:pt x="176" y="35"/>
                      </a:lnTo>
                      <a:lnTo>
                        <a:pt x="190" y="46"/>
                      </a:lnTo>
                      <a:lnTo>
                        <a:pt x="201" y="59"/>
                      </a:lnTo>
                      <a:lnTo>
                        <a:pt x="206" y="67"/>
                      </a:lnTo>
                      <a:lnTo>
                        <a:pt x="212" y="77"/>
                      </a:lnTo>
                      <a:lnTo>
                        <a:pt x="216" y="89"/>
                      </a:lnTo>
                      <a:lnTo>
                        <a:pt x="216" y="102"/>
                      </a:lnTo>
                      <a:lnTo>
                        <a:pt x="213" y="112"/>
                      </a:lnTo>
                      <a:lnTo>
                        <a:pt x="207" y="121"/>
                      </a:lnTo>
                      <a:lnTo>
                        <a:pt x="199" y="129"/>
                      </a:lnTo>
                      <a:lnTo>
                        <a:pt x="189" y="134"/>
                      </a:lnTo>
                      <a:close/>
                    </a:path>
                  </a:pathLst>
                </a:custGeom>
                <a:solidFill>
                  <a:srgbClr val="33CC33"/>
                </a:solidFill>
                <a:ln w="9525">
                  <a:solidFill>
                    <a:srgbClr val="008000"/>
                  </a:solidFill>
                  <a:round/>
                  <a:headEnd/>
                  <a:tailEnd/>
                </a:ln>
              </p:spPr>
              <p:txBody>
                <a:bodyPr/>
                <a:lstStyle/>
                <a:p>
                  <a:endParaRPr lang="zh-CN" altLang="en-US"/>
                </a:p>
              </p:txBody>
            </p:sp>
            <p:sp>
              <p:nvSpPr>
                <p:cNvPr id="30825" name="未知">
                  <a:extLst>
                    <a:ext uri="{FF2B5EF4-FFF2-40B4-BE49-F238E27FC236}">
                      <a16:creationId xmlns:a16="http://schemas.microsoft.com/office/drawing/2014/main" id="{84964BDE-5AFC-452F-B9B0-540B3F1F6A27}"/>
                    </a:ext>
                  </a:extLst>
                </p:cNvPr>
                <p:cNvSpPr>
                  <a:spLocks/>
                </p:cNvSpPr>
                <p:nvPr/>
              </p:nvSpPr>
              <p:spPr bwMode="auto">
                <a:xfrm>
                  <a:off x="1234" y="81"/>
                  <a:ext cx="45" cy="11"/>
                </a:xfrm>
                <a:custGeom>
                  <a:avLst/>
                  <a:gdLst>
                    <a:gd name="T0" fmla="*/ 1 w 89"/>
                    <a:gd name="T1" fmla="*/ 1 h 22"/>
                    <a:gd name="T2" fmla="*/ 0 w 89"/>
                    <a:gd name="T3" fmla="*/ 1 h 22"/>
                    <a:gd name="T4" fmla="*/ 0 w 89"/>
                    <a:gd name="T5" fmla="*/ 1 h 22"/>
                    <a:gd name="T6" fmla="*/ 1 w 89"/>
                    <a:gd name="T7" fmla="*/ 1 h 22"/>
                    <a:gd name="T8" fmla="*/ 1 w 89"/>
                    <a:gd name="T9" fmla="*/ 1 h 22"/>
                    <a:gd name="T10" fmla="*/ 1 w 89"/>
                    <a:gd name="T11" fmla="*/ 1 h 22"/>
                    <a:gd name="T12" fmla="*/ 1 w 89"/>
                    <a:gd name="T13" fmla="*/ 1 h 22"/>
                    <a:gd name="T14" fmla="*/ 1 w 89"/>
                    <a:gd name="T15" fmla="*/ 0 h 22"/>
                    <a:gd name="T16" fmla="*/ 1 w 89"/>
                    <a:gd name="T17" fmla="*/ 0 h 22"/>
                    <a:gd name="T18" fmla="*/ 1 w 89"/>
                    <a:gd name="T19" fmla="*/ 0 h 22"/>
                    <a:gd name="T20" fmla="*/ 1 w 89"/>
                    <a:gd name="T21" fmla="*/ 0 h 22"/>
                    <a:gd name="T22" fmla="*/ 1 w 89"/>
                    <a:gd name="T23" fmla="*/ 1 h 22"/>
                    <a:gd name="T24" fmla="*/ 1 w 89"/>
                    <a:gd name="T25" fmla="*/ 1 h 22"/>
                    <a:gd name="T26" fmla="*/ 1 w 89"/>
                    <a:gd name="T27" fmla="*/ 1 h 22"/>
                    <a:gd name="T28" fmla="*/ 1 w 89"/>
                    <a:gd name="T29" fmla="*/ 1 h 22"/>
                    <a:gd name="T30" fmla="*/ 1 w 89"/>
                    <a:gd name="T31" fmla="*/ 1 h 22"/>
                    <a:gd name="T32" fmla="*/ 1 w 89"/>
                    <a:gd name="T33" fmla="*/ 1 h 22"/>
                    <a:gd name="T34" fmla="*/ 1 w 89"/>
                    <a:gd name="T35" fmla="*/ 1 h 22"/>
                    <a:gd name="T36" fmla="*/ 1 w 89"/>
                    <a:gd name="T37" fmla="*/ 1 h 22"/>
                    <a:gd name="T38" fmla="*/ 1 w 89"/>
                    <a:gd name="T39" fmla="*/ 1 h 22"/>
                    <a:gd name="T40" fmla="*/ 1 w 89"/>
                    <a:gd name="T41" fmla="*/ 1 h 22"/>
                    <a:gd name="T42" fmla="*/ 1 w 89"/>
                    <a:gd name="T43" fmla="*/ 1 h 22"/>
                    <a:gd name="T44" fmla="*/ 1 w 89"/>
                    <a:gd name="T45" fmla="*/ 1 h 22"/>
                    <a:gd name="T46" fmla="*/ 1 w 89"/>
                    <a:gd name="T47" fmla="*/ 1 h 22"/>
                    <a:gd name="T48" fmla="*/ 1 w 89"/>
                    <a:gd name="T49" fmla="*/ 1 h 22"/>
                    <a:gd name="T50" fmla="*/ 1 w 89"/>
                    <a:gd name="T51" fmla="*/ 1 h 22"/>
                    <a:gd name="T52" fmla="*/ 1 w 89"/>
                    <a:gd name="T53" fmla="*/ 1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9"/>
                    <a:gd name="T82" fmla="*/ 0 h 22"/>
                    <a:gd name="T83" fmla="*/ 89 w 89"/>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9" h="22">
                      <a:moveTo>
                        <a:pt x="3" y="22"/>
                      </a:moveTo>
                      <a:lnTo>
                        <a:pt x="0" y="22"/>
                      </a:lnTo>
                      <a:lnTo>
                        <a:pt x="0" y="14"/>
                      </a:lnTo>
                      <a:lnTo>
                        <a:pt x="6" y="8"/>
                      </a:lnTo>
                      <a:lnTo>
                        <a:pt x="15" y="6"/>
                      </a:lnTo>
                      <a:lnTo>
                        <a:pt x="21" y="1"/>
                      </a:lnTo>
                      <a:lnTo>
                        <a:pt x="26" y="1"/>
                      </a:lnTo>
                      <a:lnTo>
                        <a:pt x="32" y="0"/>
                      </a:lnTo>
                      <a:lnTo>
                        <a:pt x="36" y="0"/>
                      </a:lnTo>
                      <a:lnTo>
                        <a:pt x="43" y="0"/>
                      </a:lnTo>
                      <a:lnTo>
                        <a:pt x="49" y="0"/>
                      </a:lnTo>
                      <a:lnTo>
                        <a:pt x="56" y="1"/>
                      </a:lnTo>
                      <a:lnTo>
                        <a:pt x="63" y="2"/>
                      </a:lnTo>
                      <a:lnTo>
                        <a:pt x="70" y="3"/>
                      </a:lnTo>
                      <a:lnTo>
                        <a:pt x="73" y="3"/>
                      </a:lnTo>
                      <a:lnTo>
                        <a:pt x="78" y="4"/>
                      </a:lnTo>
                      <a:lnTo>
                        <a:pt x="82" y="6"/>
                      </a:lnTo>
                      <a:lnTo>
                        <a:pt x="86" y="7"/>
                      </a:lnTo>
                      <a:lnTo>
                        <a:pt x="89" y="9"/>
                      </a:lnTo>
                      <a:lnTo>
                        <a:pt x="78" y="8"/>
                      </a:lnTo>
                      <a:lnTo>
                        <a:pt x="66" y="7"/>
                      </a:lnTo>
                      <a:lnTo>
                        <a:pt x="55" y="7"/>
                      </a:lnTo>
                      <a:lnTo>
                        <a:pt x="42" y="7"/>
                      </a:lnTo>
                      <a:lnTo>
                        <a:pt x="31" y="8"/>
                      </a:lnTo>
                      <a:lnTo>
                        <a:pt x="20" y="11"/>
                      </a:lnTo>
                      <a:lnTo>
                        <a:pt x="11" y="16"/>
                      </a:lnTo>
                      <a:lnTo>
                        <a:pt x="3" y="22"/>
                      </a:lnTo>
                      <a:close/>
                    </a:path>
                  </a:pathLst>
                </a:custGeom>
                <a:solidFill>
                  <a:srgbClr val="33CC33"/>
                </a:solidFill>
                <a:ln w="9525">
                  <a:solidFill>
                    <a:srgbClr val="008000"/>
                  </a:solidFill>
                  <a:round/>
                  <a:headEnd/>
                  <a:tailEnd/>
                </a:ln>
              </p:spPr>
              <p:txBody>
                <a:bodyPr/>
                <a:lstStyle/>
                <a:p>
                  <a:endParaRPr lang="zh-CN" altLang="en-US"/>
                </a:p>
              </p:txBody>
            </p:sp>
            <p:sp>
              <p:nvSpPr>
                <p:cNvPr id="30826" name="未知">
                  <a:extLst>
                    <a:ext uri="{FF2B5EF4-FFF2-40B4-BE49-F238E27FC236}">
                      <a16:creationId xmlns:a16="http://schemas.microsoft.com/office/drawing/2014/main" id="{936B6A15-70C9-4E75-BA02-79B15262ABAF}"/>
                    </a:ext>
                  </a:extLst>
                </p:cNvPr>
                <p:cNvSpPr>
                  <a:spLocks/>
                </p:cNvSpPr>
                <p:nvPr/>
              </p:nvSpPr>
              <p:spPr bwMode="auto">
                <a:xfrm>
                  <a:off x="1234" y="196"/>
                  <a:ext cx="3" cy="8"/>
                </a:xfrm>
                <a:custGeom>
                  <a:avLst/>
                  <a:gdLst>
                    <a:gd name="T0" fmla="*/ 0 w 7"/>
                    <a:gd name="T1" fmla="*/ 1 h 15"/>
                    <a:gd name="T2" fmla="*/ 0 w 7"/>
                    <a:gd name="T3" fmla="*/ 1 h 15"/>
                    <a:gd name="T4" fmla="*/ 0 w 7"/>
                    <a:gd name="T5" fmla="*/ 1 h 15"/>
                    <a:gd name="T6" fmla="*/ 0 w 7"/>
                    <a:gd name="T7" fmla="*/ 1 h 15"/>
                    <a:gd name="T8" fmla="*/ 0 w 7"/>
                    <a:gd name="T9" fmla="*/ 0 h 15"/>
                    <a:gd name="T10" fmla="*/ 0 w 7"/>
                    <a:gd name="T11" fmla="*/ 0 h 15"/>
                    <a:gd name="T12" fmla="*/ 0 w 7"/>
                    <a:gd name="T13" fmla="*/ 1 h 15"/>
                    <a:gd name="T14" fmla="*/ 0 w 7"/>
                    <a:gd name="T15" fmla="*/ 1 h 15"/>
                    <a:gd name="T16" fmla="*/ 0 w 7"/>
                    <a:gd name="T17" fmla="*/ 1 h 15"/>
                    <a:gd name="T18" fmla="*/ 0 w 7"/>
                    <a:gd name="T19" fmla="*/ 1 h 15"/>
                    <a:gd name="T20" fmla="*/ 0 w 7"/>
                    <a:gd name="T21" fmla="*/ 1 h 15"/>
                    <a:gd name="T22" fmla="*/ 0 w 7"/>
                    <a:gd name="T23" fmla="*/ 1 h 15"/>
                    <a:gd name="T24" fmla="*/ 0 w 7"/>
                    <a:gd name="T25" fmla="*/ 1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15"/>
                    <a:gd name="T41" fmla="*/ 7 w 7"/>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15">
                      <a:moveTo>
                        <a:pt x="4" y="15"/>
                      </a:moveTo>
                      <a:lnTo>
                        <a:pt x="2" y="13"/>
                      </a:lnTo>
                      <a:lnTo>
                        <a:pt x="2" y="8"/>
                      </a:lnTo>
                      <a:lnTo>
                        <a:pt x="2" y="4"/>
                      </a:lnTo>
                      <a:lnTo>
                        <a:pt x="0" y="0"/>
                      </a:lnTo>
                      <a:lnTo>
                        <a:pt x="5" y="0"/>
                      </a:lnTo>
                      <a:lnTo>
                        <a:pt x="7" y="4"/>
                      </a:lnTo>
                      <a:lnTo>
                        <a:pt x="7" y="8"/>
                      </a:lnTo>
                      <a:lnTo>
                        <a:pt x="5" y="13"/>
                      </a:lnTo>
                      <a:lnTo>
                        <a:pt x="5" y="14"/>
                      </a:lnTo>
                      <a:lnTo>
                        <a:pt x="4" y="15"/>
                      </a:lnTo>
                      <a:close/>
                    </a:path>
                  </a:pathLst>
                </a:custGeom>
                <a:solidFill>
                  <a:srgbClr val="33CC33"/>
                </a:solidFill>
                <a:ln w="9525">
                  <a:solidFill>
                    <a:srgbClr val="008000"/>
                  </a:solidFill>
                  <a:round/>
                  <a:headEnd/>
                  <a:tailEnd/>
                </a:ln>
              </p:spPr>
              <p:txBody>
                <a:bodyPr/>
                <a:lstStyle/>
                <a:p>
                  <a:endParaRPr lang="zh-CN" altLang="en-US"/>
                </a:p>
              </p:txBody>
            </p:sp>
            <p:sp>
              <p:nvSpPr>
                <p:cNvPr id="30827" name="未知">
                  <a:extLst>
                    <a:ext uri="{FF2B5EF4-FFF2-40B4-BE49-F238E27FC236}">
                      <a16:creationId xmlns:a16="http://schemas.microsoft.com/office/drawing/2014/main" id="{AB9EC0FD-C953-4FB4-BC10-79704259B96F}"/>
                    </a:ext>
                  </a:extLst>
                </p:cNvPr>
                <p:cNvSpPr>
                  <a:spLocks/>
                </p:cNvSpPr>
                <p:nvPr/>
              </p:nvSpPr>
              <p:spPr bwMode="auto">
                <a:xfrm>
                  <a:off x="1144" y="174"/>
                  <a:ext cx="72" cy="93"/>
                </a:xfrm>
                <a:custGeom>
                  <a:avLst/>
                  <a:gdLst>
                    <a:gd name="T0" fmla="*/ 0 w 145"/>
                    <a:gd name="T1" fmla="*/ 0 h 187"/>
                    <a:gd name="T2" fmla="*/ 0 w 145"/>
                    <a:gd name="T3" fmla="*/ 0 h 187"/>
                    <a:gd name="T4" fmla="*/ 0 w 145"/>
                    <a:gd name="T5" fmla="*/ 0 h 187"/>
                    <a:gd name="T6" fmla="*/ 0 w 145"/>
                    <a:gd name="T7" fmla="*/ 0 h 187"/>
                    <a:gd name="T8" fmla="*/ 0 w 145"/>
                    <a:gd name="T9" fmla="*/ 0 h 187"/>
                    <a:gd name="T10" fmla="*/ 0 w 145"/>
                    <a:gd name="T11" fmla="*/ 0 h 187"/>
                    <a:gd name="T12" fmla="*/ 0 w 145"/>
                    <a:gd name="T13" fmla="*/ 0 h 187"/>
                    <a:gd name="T14" fmla="*/ 0 w 145"/>
                    <a:gd name="T15" fmla="*/ 0 h 187"/>
                    <a:gd name="T16" fmla="*/ 0 w 145"/>
                    <a:gd name="T17" fmla="*/ 0 h 187"/>
                    <a:gd name="T18" fmla="*/ 0 w 145"/>
                    <a:gd name="T19" fmla="*/ 0 h 187"/>
                    <a:gd name="T20" fmla="*/ 0 w 145"/>
                    <a:gd name="T21" fmla="*/ 0 h 187"/>
                    <a:gd name="T22" fmla="*/ 0 w 145"/>
                    <a:gd name="T23" fmla="*/ 0 h 187"/>
                    <a:gd name="T24" fmla="*/ 0 w 145"/>
                    <a:gd name="T25" fmla="*/ 0 h 187"/>
                    <a:gd name="T26" fmla="*/ 0 w 145"/>
                    <a:gd name="T27" fmla="*/ 0 h 187"/>
                    <a:gd name="T28" fmla="*/ 0 w 145"/>
                    <a:gd name="T29" fmla="*/ 0 h 187"/>
                    <a:gd name="T30" fmla="*/ 0 w 145"/>
                    <a:gd name="T31" fmla="*/ 0 h 187"/>
                    <a:gd name="T32" fmla="*/ 0 w 145"/>
                    <a:gd name="T33" fmla="*/ 0 h 187"/>
                    <a:gd name="T34" fmla="*/ 0 w 145"/>
                    <a:gd name="T35" fmla="*/ 0 h 187"/>
                    <a:gd name="T36" fmla="*/ 0 w 145"/>
                    <a:gd name="T37" fmla="*/ 0 h 187"/>
                    <a:gd name="T38" fmla="*/ 0 w 145"/>
                    <a:gd name="T39" fmla="*/ 0 h 187"/>
                    <a:gd name="T40" fmla="*/ 0 w 145"/>
                    <a:gd name="T41" fmla="*/ 0 h 187"/>
                    <a:gd name="T42" fmla="*/ 0 w 145"/>
                    <a:gd name="T43" fmla="*/ 0 h 187"/>
                    <a:gd name="T44" fmla="*/ 0 w 145"/>
                    <a:gd name="T45" fmla="*/ 0 h 187"/>
                    <a:gd name="T46" fmla="*/ 0 w 145"/>
                    <a:gd name="T47" fmla="*/ 0 h 187"/>
                    <a:gd name="T48" fmla="*/ 0 w 145"/>
                    <a:gd name="T49" fmla="*/ 0 h 187"/>
                    <a:gd name="T50" fmla="*/ 0 w 145"/>
                    <a:gd name="T51" fmla="*/ 0 h 187"/>
                    <a:gd name="T52" fmla="*/ 0 w 145"/>
                    <a:gd name="T53" fmla="*/ 0 h 187"/>
                    <a:gd name="T54" fmla="*/ 0 w 145"/>
                    <a:gd name="T55" fmla="*/ 0 h 187"/>
                    <a:gd name="T56" fmla="*/ 0 w 145"/>
                    <a:gd name="T57" fmla="*/ 0 h 187"/>
                    <a:gd name="T58" fmla="*/ 0 w 145"/>
                    <a:gd name="T59" fmla="*/ 0 h 187"/>
                    <a:gd name="T60" fmla="*/ 0 w 145"/>
                    <a:gd name="T61" fmla="*/ 0 h 187"/>
                    <a:gd name="T62" fmla="*/ 0 w 145"/>
                    <a:gd name="T63" fmla="*/ 0 h 187"/>
                    <a:gd name="T64" fmla="*/ 0 w 145"/>
                    <a:gd name="T65" fmla="*/ 0 h 187"/>
                    <a:gd name="T66" fmla="*/ 0 w 145"/>
                    <a:gd name="T67" fmla="*/ 0 h 187"/>
                    <a:gd name="T68" fmla="*/ 0 w 145"/>
                    <a:gd name="T69" fmla="*/ 0 h 187"/>
                    <a:gd name="T70" fmla="*/ 0 w 145"/>
                    <a:gd name="T71" fmla="*/ 0 h 187"/>
                    <a:gd name="T72" fmla="*/ 0 w 145"/>
                    <a:gd name="T73" fmla="*/ 0 h 187"/>
                    <a:gd name="T74" fmla="*/ 0 w 145"/>
                    <a:gd name="T75" fmla="*/ 0 h 187"/>
                    <a:gd name="T76" fmla="*/ 0 w 145"/>
                    <a:gd name="T77" fmla="*/ 0 h 187"/>
                    <a:gd name="T78" fmla="*/ 0 w 145"/>
                    <a:gd name="T79" fmla="*/ 0 h 187"/>
                    <a:gd name="T80" fmla="*/ 0 w 145"/>
                    <a:gd name="T81" fmla="*/ 0 h 187"/>
                    <a:gd name="T82" fmla="*/ 0 w 145"/>
                    <a:gd name="T83" fmla="*/ 0 h 187"/>
                    <a:gd name="T84" fmla="*/ 0 w 145"/>
                    <a:gd name="T85" fmla="*/ 0 h 187"/>
                    <a:gd name="T86" fmla="*/ 0 w 145"/>
                    <a:gd name="T87" fmla="*/ 0 h 187"/>
                    <a:gd name="T88" fmla="*/ 0 w 145"/>
                    <a:gd name="T89" fmla="*/ 0 h 187"/>
                    <a:gd name="T90" fmla="*/ 0 w 145"/>
                    <a:gd name="T91" fmla="*/ 0 h 187"/>
                    <a:gd name="T92" fmla="*/ 0 w 145"/>
                    <a:gd name="T93" fmla="*/ 0 h 187"/>
                    <a:gd name="T94" fmla="*/ 0 w 145"/>
                    <a:gd name="T95" fmla="*/ 0 h 1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5"/>
                    <a:gd name="T145" fmla="*/ 0 h 187"/>
                    <a:gd name="T146" fmla="*/ 145 w 145"/>
                    <a:gd name="T147" fmla="*/ 187 h 1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5" h="187">
                      <a:moveTo>
                        <a:pt x="86" y="180"/>
                      </a:moveTo>
                      <a:lnTo>
                        <a:pt x="76" y="183"/>
                      </a:lnTo>
                      <a:lnTo>
                        <a:pt x="65" y="186"/>
                      </a:lnTo>
                      <a:lnTo>
                        <a:pt x="58" y="187"/>
                      </a:lnTo>
                      <a:lnTo>
                        <a:pt x="55" y="187"/>
                      </a:lnTo>
                      <a:lnTo>
                        <a:pt x="45" y="186"/>
                      </a:lnTo>
                      <a:lnTo>
                        <a:pt x="35" y="181"/>
                      </a:lnTo>
                      <a:lnTo>
                        <a:pt x="27" y="174"/>
                      </a:lnTo>
                      <a:lnTo>
                        <a:pt x="23" y="166"/>
                      </a:lnTo>
                      <a:lnTo>
                        <a:pt x="19" y="156"/>
                      </a:lnTo>
                      <a:lnTo>
                        <a:pt x="19" y="148"/>
                      </a:lnTo>
                      <a:lnTo>
                        <a:pt x="24" y="141"/>
                      </a:lnTo>
                      <a:lnTo>
                        <a:pt x="30" y="136"/>
                      </a:lnTo>
                      <a:lnTo>
                        <a:pt x="35" y="135"/>
                      </a:lnTo>
                      <a:lnTo>
                        <a:pt x="42" y="135"/>
                      </a:lnTo>
                      <a:lnTo>
                        <a:pt x="46" y="137"/>
                      </a:lnTo>
                      <a:lnTo>
                        <a:pt x="48" y="138"/>
                      </a:lnTo>
                      <a:lnTo>
                        <a:pt x="48" y="144"/>
                      </a:lnTo>
                      <a:lnTo>
                        <a:pt x="47" y="150"/>
                      </a:lnTo>
                      <a:lnTo>
                        <a:pt x="43" y="153"/>
                      </a:lnTo>
                      <a:lnTo>
                        <a:pt x="39" y="156"/>
                      </a:lnTo>
                      <a:lnTo>
                        <a:pt x="31" y="156"/>
                      </a:lnTo>
                      <a:lnTo>
                        <a:pt x="30" y="163"/>
                      </a:lnTo>
                      <a:lnTo>
                        <a:pt x="32" y="168"/>
                      </a:lnTo>
                      <a:lnTo>
                        <a:pt x="38" y="173"/>
                      </a:lnTo>
                      <a:lnTo>
                        <a:pt x="45" y="176"/>
                      </a:lnTo>
                      <a:lnTo>
                        <a:pt x="52" y="177"/>
                      </a:lnTo>
                      <a:lnTo>
                        <a:pt x="57" y="179"/>
                      </a:lnTo>
                      <a:lnTo>
                        <a:pt x="62" y="179"/>
                      </a:lnTo>
                      <a:lnTo>
                        <a:pt x="63" y="179"/>
                      </a:lnTo>
                      <a:lnTo>
                        <a:pt x="70" y="175"/>
                      </a:lnTo>
                      <a:lnTo>
                        <a:pt x="78" y="171"/>
                      </a:lnTo>
                      <a:lnTo>
                        <a:pt x="86" y="165"/>
                      </a:lnTo>
                      <a:lnTo>
                        <a:pt x="91" y="157"/>
                      </a:lnTo>
                      <a:lnTo>
                        <a:pt x="93" y="149"/>
                      </a:lnTo>
                      <a:lnTo>
                        <a:pt x="96" y="142"/>
                      </a:lnTo>
                      <a:lnTo>
                        <a:pt x="98" y="134"/>
                      </a:lnTo>
                      <a:lnTo>
                        <a:pt x="96" y="126"/>
                      </a:lnTo>
                      <a:lnTo>
                        <a:pt x="92" y="118"/>
                      </a:lnTo>
                      <a:lnTo>
                        <a:pt x="85" y="111"/>
                      </a:lnTo>
                      <a:lnTo>
                        <a:pt x="78" y="107"/>
                      </a:lnTo>
                      <a:lnTo>
                        <a:pt x="70" y="105"/>
                      </a:lnTo>
                      <a:lnTo>
                        <a:pt x="61" y="103"/>
                      </a:lnTo>
                      <a:lnTo>
                        <a:pt x="52" y="101"/>
                      </a:lnTo>
                      <a:lnTo>
                        <a:pt x="41" y="100"/>
                      </a:lnTo>
                      <a:lnTo>
                        <a:pt x="30" y="98"/>
                      </a:lnTo>
                      <a:lnTo>
                        <a:pt x="27" y="98"/>
                      </a:lnTo>
                      <a:lnTo>
                        <a:pt x="23" y="97"/>
                      </a:lnTo>
                      <a:lnTo>
                        <a:pt x="17" y="93"/>
                      </a:lnTo>
                      <a:lnTo>
                        <a:pt x="11" y="89"/>
                      </a:lnTo>
                      <a:lnTo>
                        <a:pt x="4" y="84"/>
                      </a:lnTo>
                      <a:lnTo>
                        <a:pt x="1" y="74"/>
                      </a:lnTo>
                      <a:lnTo>
                        <a:pt x="0" y="63"/>
                      </a:lnTo>
                      <a:lnTo>
                        <a:pt x="1" y="53"/>
                      </a:lnTo>
                      <a:lnTo>
                        <a:pt x="5" y="42"/>
                      </a:lnTo>
                      <a:lnTo>
                        <a:pt x="11" y="39"/>
                      </a:lnTo>
                      <a:lnTo>
                        <a:pt x="16" y="36"/>
                      </a:lnTo>
                      <a:lnTo>
                        <a:pt x="20" y="34"/>
                      </a:lnTo>
                      <a:lnTo>
                        <a:pt x="25" y="31"/>
                      </a:lnTo>
                      <a:lnTo>
                        <a:pt x="24" y="32"/>
                      </a:lnTo>
                      <a:lnTo>
                        <a:pt x="32" y="32"/>
                      </a:lnTo>
                      <a:lnTo>
                        <a:pt x="41" y="34"/>
                      </a:lnTo>
                      <a:lnTo>
                        <a:pt x="49" y="37"/>
                      </a:lnTo>
                      <a:lnTo>
                        <a:pt x="56" y="42"/>
                      </a:lnTo>
                      <a:lnTo>
                        <a:pt x="60" y="47"/>
                      </a:lnTo>
                      <a:lnTo>
                        <a:pt x="63" y="53"/>
                      </a:lnTo>
                      <a:lnTo>
                        <a:pt x="69" y="57"/>
                      </a:lnTo>
                      <a:lnTo>
                        <a:pt x="75" y="58"/>
                      </a:lnTo>
                      <a:lnTo>
                        <a:pt x="79" y="58"/>
                      </a:lnTo>
                      <a:lnTo>
                        <a:pt x="83" y="53"/>
                      </a:lnTo>
                      <a:lnTo>
                        <a:pt x="87" y="49"/>
                      </a:lnTo>
                      <a:lnTo>
                        <a:pt x="91" y="44"/>
                      </a:lnTo>
                      <a:lnTo>
                        <a:pt x="87" y="35"/>
                      </a:lnTo>
                      <a:lnTo>
                        <a:pt x="78" y="28"/>
                      </a:lnTo>
                      <a:lnTo>
                        <a:pt x="71" y="22"/>
                      </a:lnTo>
                      <a:lnTo>
                        <a:pt x="75" y="11"/>
                      </a:lnTo>
                      <a:lnTo>
                        <a:pt x="79" y="6"/>
                      </a:lnTo>
                      <a:lnTo>
                        <a:pt x="85" y="4"/>
                      </a:lnTo>
                      <a:lnTo>
                        <a:pt x="91" y="2"/>
                      </a:lnTo>
                      <a:lnTo>
                        <a:pt x="96" y="0"/>
                      </a:lnTo>
                      <a:lnTo>
                        <a:pt x="105" y="2"/>
                      </a:lnTo>
                      <a:lnTo>
                        <a:pt x="111" y="7"/>
                      </a:lnTo>
                      <a:lnTo>
                        <a:pt x="118" y="12"/>
                      </a:lnTo>
                      <a:lnTo>
                        <a:pt x="125" y="19"/>
                      </a:lnTo>
                      <a:lnTo>
                        <a:pt x="131" y="25"/>
                      </a:lnTo>
                      <a:lnTo>
                        <a:pt x="136" y="34"/>
                      </a:lnTo>
                      <a:lnTo>
                        <a:pt x="140" y="42"/>
                      </a:lnTo>
                      <a:lnTo>
                        <a:pt x="144" y="50"/>
                      </a:lnTo>
                      <a:lnTo>
                        <a:pt x="145" y="69"/>
                      </a:lnTo>
                      <a:lnTo>
                        <a:pt x="144" y="89"/>
                      </a:lnTo>
                      <a:lnTo>
                        <a:pt x="139" y="108"/>
                      </a:lnTo>
                      <a:lnTo>
                        <a:pt x="133" y="127"/>
                      </a:lnTo>
                      <a:lnTo>
                        <a:pt x="124" y="143"/>
                      </a:lnTo>
                      <a:lnTo>
                        <a:pt x="114" y="158"/>
                      </a:lnTo>
                      <a:lnTo>
                        <a:pt x="100" y="171"/>
                      </a:lnTo>
                      <a:lnTo>
                        <a:pt x="86" y="180"/>
                      </a:lnTo>
                      <a:close/>
                    </a:path>
                  </a:pathLst>
                </a:custGeom>
                <a:solidFill>
                  <a:srgbClr val="33CC33"/>
                </a:solidFill>
                <a:ln w="9525">
                  <a:solidFill>
                    <a:srgbClr val="008000"/>
                  </a:solidFill>
                  <a:round/>
                  <a:headEnd/>
                  <a:tailEnd/>
                </a:ln>
              </p:spPr>
              <p:txBody>
                <a:bodyPr/>
                <a:lstStyle/>
                <a:p>
                  <a:endParaRPr lang="zh-CN" altLang="en-US"/>
                </a:p>
              </p:txBody>
            </p:sp>
            <p:sp>
              <p:nvSpPr>
                <p:cNvPr id="30828" name="未知">
                  <a:extLst>
                    <a:ext uri="{FF2B5EF4-FFF2-40B4-BE49-F238E27FC236}">
                      <a16:creationId xmlns:a16="http://schemas.microsoft.com/office/drawing/2014/main" id="{8A8D74C7-0F8C-4777-86C4-7D9B2F139F5D}"/>
                    </a:ext>
                  </a:extLst>
                </p:cNvPr>
                <p:cNvSpPr>
                  <a:spLocks/>
                </p:cNvSpPr>
                <p:nvPr/>
              </p:nvSpPr>
              <p:spPr bwMode="auto">
                <a:xfrm>
                  <a:off x="1188" y="201"/>
                  <a:ext cx="15" cy="40"/>
                </a:xfrm>
                <a:custGeom>
                  <a:avLst/>
                  <a:gdLst>
                    <a:gd name="T0" fmla="*/ 1 w 30"/>
                    <a:gd name="T1" fmla="*/ 0 h 81"/>
                    <a:gd name="T2" fmla="*/ 1 w 30"/>
                    <a:gd name="T3" fmla="*/ 0 h 81"/>
                    <a:gd name="T4" fmla="*/ 1 w 30"/>
                    <a:gd name="T5" fmla="*/ 0 h 81"/>
                    <a:gd name="T6" fmla="*/ 1 w 30"/>
                    <a:gd name="T7" fmla="*/ 0 h 81"/>
                    <a:gd name="T8" fmla="*/ 0 w 30"/>
                    <a:gd name="T9" fmla="*/ 0 h 81"/>
                    <a:gd name="T10" fmla="*/ 1 w 30"/>
                    <a:gd name="T11" fmla="*/ 0 h 81"/>
                    <a:gd name="T12" fmla="*/ 1 w 30"/>
                    <a:gd name="T13" fmla="*/ 0 h 81"/>
                    <a:gd name="T14" fmla="*/ 1 w 30"/>
                    <a:gd name="T15" fmla="*/ 0 h 81"/>
                    <a:gd name="T16" fmla="*/ 1 w 30"/>
                    <a:gd name="T17" fmla="*/ 0 h 81"/>
                    <a:gd name="T18" fmla="*/ 1 w 30"/>
                    <a:gd name="T19" fmla="*/ 0 h 81"/>
                    <a:gd name="T20" fmla="*/ 1 w 30"/>
                    <a:gd name="T21" fmla="*/ 0 h 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81"/>
                    <a:gd name="T35" fmla="*/ 30 w 30"/>
                    <a:gd name="T36" fmla="*/ 81 h 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81">
                      <a:moveTo>
                        <a:pt x="26" y="81"/>
                      </a:moveTo>
                      <a:lnTo>
                        <a:pt x="26" y="60"/>
                      </a:lnTo>
                      <a:lnTo>
                        <a:pt x="20" y="39"/>
                      </a:lnTo>
                      <a:lnTo>
                        <a:pt x="12" y="21"/>
                      </a:lnTo>
                      <a:lnTo>
                        <a:pt x="0" y="6"/>
                      </a:lnTo>
                      <a:lnTo>
                        <a:pt x="6" y="0"/>
                      </a:lnTo>
                      <a:lnTo>
                        <a:pt x="18" y="8"/>
                      </a:lnTo>
                      <a:lnTo>
                        <a:pt x="23" y="22"/>
                      </a:lnTo>
                      <a:lnTo>
                        <a:pt x="28" y="38"/>
                      </a:lnTo>
                      <a:lnTo>
                        <a:pt x="30" y="54"/>
                      </a:lnTo>
                      <a:lnTo>
                        <a:pt x="26" y="81"/>
                      </a:lnTo>
                      <a:close/>
                    </a:path>
                  </a:pathLst>
                </a:custGeom>
                <a:solidFill>
                  <a:srgbClr val="33CC33"/>
                </a:solidFill>
                <a:ln w="9525">
                  <a:solidFill>
                    <a:srgbClr val="008000"/>
                  </a:solidFill>
                  <a:round/>
                  <a:headEnd/>
                  <a:tailEnd/>
                </a:ln>
              </p:spPr>
              <p:txBody>
                <a:bodyPr/>
                <a:lstStyle/>
                <a:p>
                  <a:endParaRPr lang="zh-CN" altLang="en-US"/>
                </a:p>
              </p:txBody>
            </p:sp>
            <p:sp>
              <p:nvSpPr>
                <p:cNvPr id="30829" name="未知">
                  <a:extLst>
                    <a:ext uri="{FF2B5EF4-FFF2-40B4-BE49-F238E27FC236}">
                      <a16:creationId xmlns:a16="http://schemas.microsoft.com/office/drawing/2014/main" id="{B5091691-EC75-4C7F-8D77-90E0F47F004E}"/>
                    </a:ext>
                  </a:extLst>
                </p:cNvPr>
                <p:cNvSpPr>
                  <a:spLocks/>
                </p:cNvSpPr>
                <p:nvPr/>
              </p:nvSpPr>
              <p:spPr bwMode="auto">
                <a:xfrm>
                  <a:off x="1067" y="45"/>
                  <a:ext cx="83" cy="99"/>
                </a:xfrm>
                <a:custGeom>
                  <a:avLst/>
                  <a:gdLst>
                    <a:gd name="T0" fmla="*/ 0 w 167"/>
                    <a:gd name="T1" fmla="*/ 0 h 199"/>
                    <a:gd name="T2" fmla="*/ 0 w 167"/>
                    <a:gd name="T3" fmla="*/ 0 h 199"/>
                    <a:gd name="T4" fmla="*/ 0 w 167"/>
                    <a:gd name="T5" fmla="*/ 0 h 199"/>
                    <a:gd name="T6" fmla="*/ 0 w 167"/>
                    <a:gd name="T7" fmla="*/ 0 h 199"/>
                    <a:gd name="T8" fmla="*/ 0 w 167"/>
                    <a:gd name="T9" fmla="*/ 0 h 199"/>
                    <a:gd name="T10" fmla="*/ 0 w 167"/>
                    <a:gd name="T11" fmla="*/ 0 h 199"/>
                    <a:gd name="T12" fmla="*/ 0 w 167"/>
                    <a:gd name="T13" fmla="*/ 0 h 199"/>
                    <a:gd name="T14" fmla="*/ 0 w 167"/>
                    <a:gd name="T15" fmla="*/ 0 h 199"/>
                    <a:gd name="T16" fmla="*/ 0 w 167"/>
                    <a:gd name="T17" fmla="*/ 0 h 199"/>
                    <a:gd name="T18" fmla="*/ 0 w 167"/>
                    <a:gd name="T19" fmla="*/ 0 h 199"/>
                    <a:gd name="T20" fmla="*/ 0 w 167"/>
                    <a:gd name="T21" fmla="*/ 0 h 199"/>
                    <a:gd name="T22" fmla="*/ 0 w 167"/>
                    <a:gd name="T23" fmla="*/ 0 h 199"/>
                    <a:gd name="T24" fmla="*/ 0 w 167"/>
                    <a:gd name="T25" fmla="*/ 0 h 199"/>
                    <a:gd name="T26" fmla="*/ 0 w 167"/>
                    <a:gd name="T27" fmla="*/ 0 h 199"/>
                    <a:gd name="T28" fmla="*/ 0 w 167"/>
                    <a:gd name="T29" fmla="*/ 0 h 199"/>
                    <a:gd name="T30" fmla="*/ 0 w 167"/>
                    <a:gd name="T31" fmla="*/ 0 h 199"/>
                    <a:gd name="T32" fmla="*/ 0 w 167"/>
                    <a:gd name="T33" fmla="*/ 0 h 199"/>
                    <a:gd name="T34" fmla="*/ 0 w 167"/>
                    <a:gd name="T35" fmla="*/ 0 h 199"/>
                    <a:gd name="T36" fmla="*/ 0 w 167"/>
                    <a:gd name="T37" fmla="*/ 0 h 199"/>
                    <a:gd name="T38" fmla="*/ 0 w 167"/>
                    <a:gd name="T39" fmla="*/ 0 h 199"/>
                    <a:gd name="T40" fmla="*/ 0 w 167"/>
                    <a:gd name="T41" fmla="*/ 0 h 199"/>
                    <a:gd name="T42" fmla="*/ 0 w 167"/>
                    <a:gd name="T43" fmla="*/ 0 h 199"/>
                    <a:gd name="T44" fmla="*/ 0 w 167"/>
                    <a:gd name="T45" fmla="*/ 0 h 199"/>
                    <a:gd name="T46" fmla="*/ 0 w 167"/>
                    <a:gd name="T47" fmla="*/ 0 h 199"/>
                    <a:gd name="T48" fmla="*/ 0 w 167"/>
                    <a:gd name="T49" fmla="*/ 0 h 199"/>
                    <a:gd name="T50" fmla="*/ 0 w 167"/>
                    <a:gd name="T51" fmla="*/ 0 h 199"/>
                    <a:gd name="T52" fmla="*/ 0 w 167"/>
                    <a:gd name="T53" fmla="*/ 0 h 199"/>
                    <a:gd name="T54" fmla="*/ 0 w 167"/>
                    <a:gd name="T55" fmla="*/ 0 h 199"/>
                    <a:gd name="T56" fmla="*/ 0 w 167"/>
                    <a:gd name="T57" fmla="*/ 0 h 199"/>
                    <a:gd name="T58" fmla="*/ 0 w 167"/>
                    <a:gd name="T59" fmla="*/ 0 h 199"/>
                    <a:gd name="T60" fmla="*/ 0 w 167"/>
                    <a:gd name="T61" fmla="*/ 0 h 199"/>
                    <a:gd name="T62" fmla="*/ 0 w 167"/>
                    <a:gd name="T63" fmla="*/ 0 h 199"/>
                    <a:gd name="T64" fmla="*/ 0 w 167"/>
                    <a:gd name="T65" fmla="*/ 0 h 199"/>
                    <a:gd name="T66" fmla="*/ 0 w 167"/>
                    <a:gd name="T67" fmla="*/ 0 h 199"/>
                    <a:gd name="T68" fmla="*/ 0 w 167"/>
                    <a:gd name="T69" fmla="*/ 0 h 199"/>
                    <a:gd name="T70" fmla="*/ 0 w 167"/>
                    <a:gd name="T71" fmla="*/ 0 h 199"/>
                    <a:gd name="T72" fmla="*/ 0 w 167"/>
                    <a:gd name="T73" fmla="*/ 0 h 199"/>
                    <a:gd name="T74" fmla="*/ 0 w 167"/>
                    <a:gd name="T75" fmla="*/ 0 h 199"/>
                    <a:gd name="T76" fmla="*/ 0 w 167"/>
                    <a:gd name="T77" fmla="*/ 0 h 199"/>
                    <a:gd name="T78" fmla="*/ 0 w 167"/>
                    <a:gd name="T79" fmla="*/ 0 h 199"/>
                    <a:gd name="T80" fmla="*/ 0 w 167"/>
                    <a:gd name="T81" fmla="*/ 0 h 199"/>
                    <a:gd name="T82" fmla="*/ 0 w 167"/>
                    <a:gd name="T83" fmla="*/ 0 h 199"/>
                    <a:gd name="T84" fmla="*/ 0 w 167"/>
                    <a:gd name="T85" fmla="*/ 0 h 199"/>
                    <a:gd name="T86" fmla="*/ 0 w 167"/>
                    <a:gd name="T87" fmla="*/ 0 h 199"/>
                    <a:gd name="T88" fmla="*/ 0 w 167"/>
                    <a:gd name="T89" fmla="*/ 0 h 199"/>
                    <a:gd name="T90" fmla="*/ 0 w 167"/>
                    <a:gd name="T91" fmla="*/ 0 h 19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7"/>
                    <a:gd name="T139" fmla="*/ 0 h 199"/>
                    <a:gd name="T140" fmla="*/ 167 w 167"/>
                    <a:gd name="T141" fmla="*/ 199 h 19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7" h="199">
                      <a:moveTo>
                        <a:pt x="144" y="143"/>
                      </a:moveTo>
                      <a:lnTo>
                        <a:pt x="137" y="143"/>
                      </a:lnTo>
                      <a:lnTo>
                        <a:pt x="132" y="140"/>
                      </a:lnTo>
                      <a:lnTo>
                        <a:pt x="127" y="136"/>
                      </a:lnTo>
                      <a:lnTo>
                        <a:pt x="120" y="137"/>
                      </a:lnTo>
                      <a:lnTo>
                        <a:pt x="116" y="140"/>
                      </a:lnTo>
                      <a:lnTo>
                        <a:pt x="112" y="143"/>
                      </a:lnTo>
                      <a:lnTo>
                        <a:pt x="111" y="148"/>
                      </a:lnTo>
                      <a:lnTo>
                        <a:pt x="112" y="153"/>
                      </a:lnTo>
                      <a:lnTo>
                        <a:pt x="117" y="161"/>
                      </a:lnTo>
                      <a:lnTo>
                        <a:pt x="125" y="164"/>
                      </a:lnTo>
                      <a:lnTo>
                        <a:pt x="132" y="166"/>
                      </a:lnTo>
                      <a:lnTo>
                        <a:pt x="134" y="174"/>
                      </a:lnTo>
                      <a:lnTo>
                        <a:pt x="132" y="182"/>
                      </a:lnTo>
                      <a:lnTo>
                        <a:pt x="128" y="188"/>
                      </a:lnTo>
                      <a:lnTo>
                        <a:pt x="124" y="191"/>
                      </a:lnTo>
                      <a:lnTo>
                        <a:pt x="120" y="195"/>
                      </a:lnTo>
                      <a:lnTo>
                        <a:pt x="114" y="196"/>
                      </a:lnTo>
                      <a:lnTo>
                        <a:pt x="109" y="198"/>
                      </a:lnTo>
                      <a:lnTo>
                        <a:pt x="103" y="198"/>
                      </a:lnTo>
                      <a:lnTo>
                        <a:pt x="96" y="199"/>
                      </a:lnTo>
                      <a:lnTo>
                        <a:pt x="87" y="198"/>
                      </a:lnTo>
                      <a:lnTo>
                        <a:pt x="71" y="191"/>
                      </a:lnTo>
                      <a:lnTo>
                        <a:pt x="57" y="182"/>
                      </a:lnTo>
                      <a:lnTo>
                        <a:pt x="43" y="171"/>
                      </a:lnTo>
                      <a:lnTo>
                        <a:pt x="31" y="157"/>
                      </a:lnTo>
                      <a:lnTo>
                        <a:pt x="21" y="142"/>
                      </a:lnTo>
                      <a:lnTo>
                        <a:pt x="13" y="126"/>
                      </a:lnTo>
                      <a:lnTo>
                        <a:pt x="6" y="110"/>
                      </a:lnTo>
                      <a:lnTo>
                        <a:pt x="0" y="91"/>
                      </a:lnTo>
                      <a:lnTo>
                        <a:pt x="0" y="67"/>
                      </a:lnTo>
                      <a:lnTo>
                        <a:pt x="4" y="42"/>
                      </a:lnTo>
                      <a:lnTo>
                        <a:pt x="12" y="20"/>
                      </a:lnTo>
                      <a:lnTo>
                        <a:pt x="27" y="5"/>
                      </a:lnTo>
                      <a:lnTo>
                        <a:pt x="33" y="2"/>
                      </a:lnTo>
                      <a:lnTo>
                        <a:pt x="38" y="1"/>
                      </a:lnTo>
                      <a:lnTo>
                        <a:pt x="45" y="0"/>
                      </a:lnTo>
                      <a:lnTo>
                        <a:pt x="51" y="0"/>
                      </a:lnTo>
                      <a:lnTo>
                        <a:pt x="57" y="1"/>
                      </a:lnTo>
                      <a:lnTo>
                        <a:pt x="61" y="2"/>
                      </a:lnTo>
                      <a:lnTo>
                        <a:pt x="66" y="5"/>
                      </a:lnTo>
                      <a:lnTo>
                        <a:pt x="69" y="7"/>
                      </a:lnTo>
                      <a:lnTo>
                        <a:pt x="73" y="13"/>
                      </a:lnTo>
                      <a:lnTo>
                        <a:pt x="76" y="17"/>
                      </a:lnTo>
                      <a:lnTo>
                        <a:pt x="76" y="24"/>
                      </a:lnTo>
                      <a:lnTo>
                        <a:pt x="75" y="31"/>
                      </a:lnTo>
                      <a:lnTo>
                        <a:pt x="72" y="36"/>
                      </a:lnTo>
                      <a:lnTo>
                        <a:pt x="66" y="38"/>
                      </a:lnTo>
                      <a:lnTo>
                        <a:pt x="61" y="39"/>
                      </a:lnTo>
                      <a:lnTo>
                        <a:pt x="57" y="43"/>
                      </a:lnTo>
                      <a:lnTo>
                        <a:pt x="53" y="40"/>
                      </a:lnTo>
                      <a:lnTo>
                        <a:pt x="52" y="35"/>
                      </a:lnTo>
                      <a:lnTo>
                        <a:pt x="52" y="30"/>
                      </a:lnTo>
                      <a:lnTo>
                        <a:pt x="54" y="28"/>
                      </a:lnTo>
                      <a:lnTo>
                        <a:pt x="68" y="28"/>
                      </a:lnTo>
                      <a:lnTo>
                        <a:pt x="69" y="20"/>
                      </a:lnTo>
                      <a:lnTo>
                        <a:pt x="67" y="15"/>
                      </a:lnTo>
                      <a:lnTo>
                        <a:pt x="63" y="12"/>
                      </a:lnTo>
                      <a:lnTo>
                        <a:pt x="57" y="9"/>
                      </a:lnTo>
                      <a:lnTo>
                        <a:pt x="53" y="9"/>
                      </a:lnTo>
                      <a:lnTo>
                        <a:pt x="49" y="8"/>
                      </a:lnTo>
                      <a:lnTo>
                        <a:pt x="44" y="8"/>
                      </a:lnTo>
                      <a:lnTo>
                        <a:pt x="43" y="8"/>
                      </a:lnTo>
                      <a:lnTo>
                        <a:pt x="34" y="12"/>
                      </a:lnTo>
                      <a:lnTo>
                        <a:pt x="27" y="17"/>
                      </a:lnTo>
                      <a:lnTo>
                        <a:pt x="21" y="27"/>
                      </a:lnTo>
                      <a:lnTo>
                        <a:pt x="18" y="37"/>
                      </a:lnTo>
                      <a:lnTo>
                        <a:pt x="16" y="47"/>
                      </a:lnTo>
                      <a:lnTo>
                        <a:pt x="20" y="58"/>
                      </a:lnTo>
                      <a:lnTo>
                        <a:pt x="26" y="66"/>
                      </a:lnTo>
                      <a:lnTo>
                        <a:pt x="34" y="73"/>
                      </a:lnTo>
                      <a:lnTo>
                        <a:pt x="45" y="77"/>
                      </a:lnTo>
                      <a:lnTo>
                        <a:pt x="57" y="80"/>
                      </a:lnTo>
                      <a:lnTo>
                        <a:pt x="68" y="81"/>
                      </a:lnTo>
                      <a:lnTo>
                        <a:pt x="81" y="81"/>
                      </a:lnTo>
                      <a:lnTo>
                        <a:pt x="94" y="80"/>
                      </a:lnTo>
                      <a:lnTo>
                        <a:pt x="105" y="78"/>
                      </a:lnTo>
                      <a:lnTo>
                        <a:pt x="117" y="77"/>
                      </a:lnTo>
                      <a:lnTo>
                        <a:pt x="128" y="75"/>
                      </a:lnTo>
                      <a:lnTo>
                        <a:pt x="137" y="74"/>
                      </a:lnTo>
                      <a:lnTo>
                        <a:pt x="144" y="76"/>
                      </a:lnTo>
                      <a:lnTo>
                        <a:pt x="151" y="80"/>
                      </a:lnTo>
                      <a:lnTo>
                        <a:pt x="157" y="85"/>
                      </a:lnTo>
                      <a:lnTo>
                        <a:pt x="160" y="91"/>
                      </a:lnTo>
                      <a:lnTo>
                        <a:pt x="163" y="97"/>
                      </a:lnTo>
                      <a:lnTo>
                        <a:pt x="165" y="104"/>
                      </a:lnTo>
                      <a:lnTo>
                        <a:pt x="167" y="111"/>
                      </a:lnTo>
                      <a:lnTo>
                        <a:pt x="166" y="122"/>
                      </a:lnTo>
                      <a:lnTo>
                        <a:pt x="160" y="130"/>
                      </a:lnTo>
                      <a:lnTo>
                        <a:pt x="152" y="137"/>
                      </a:lnTo>
                      <a:lnTo>
                        <a:pt x="144" y="143"/>
                      </a:lnTo>
                      <a:close/>
                    </a:path>
                  </a:pathLst>
                </a:custGeom>
                <a:solidFill>
                  <a:srgbClr val="33CC33"/>
                </a:solidFill>
                <a:ln w="9525">
                  <a:solidFill>
                    <a:srgbClr val="008000"/>
                  </a:solidFill>
                  <a:round/>
                  <a:headEnd/>
                  <a:tailEnd/>
                </a:ln>
              </p:spPr>
              <p:txBody>
                <a:bodyPr/>
                <a:lstStyle/>
                <a:p>
                  <a:endParaRPr lang="zh-CN" altLang="en-US"/>
                </a:p>
              </p:txBody>
            </p:sp>
            <p:sp>
              <p:nvSpPr>
                <p:cNvPr id="30830" name="未知">
                  <a:extLst>
                    <a:ext uri="{FF2B5EF4-FFF2-40B4-BE49-F238E27FC236}">
                      <a16:creationId xmlns:a16="http://schemas.microsoft.com/office/drawing/2014/main" id="{1FBF3F59-F5B2-4FE3-AC17-46C0E0001E44}"/>
                    </a:ext>
                  </a:extLst>
                </p:cNvPr>
                <p:cNvSpPr>
                  <a:spLocks/>
                </p:cNvSpPr>
                <p:nvPr/>
              </p:nvSpPr>
              <p:spPr bwMode="auto">
                <a:xfrm>
                  <a:off x="1085" y="100"/>
                  <a:ext cx="33" cy="16"/>
                </a:xfrm>
                <a:custGeom>
                  <a:avLst/>
                  <a:gdLst>
                    <a:gd name="T0" fmla="*/ 1 w 66"/>
                    <a:gd name="T1" fmla="*/ 1 h 31"/>
                    <a:gd name="T2" fmla="*/ 1 w 66"/>
                    <a:gd name="T3" fmla="*/ 1 h 31"/>
                    <a:gd name="T4" fmla="*/ 1 w 66"/>
                    <a:gd name="T5" fmla="*/ 1 h 31"/>
                    <a:gd name="T6" fmla="*/ 1 w 66"/>
                    <a:gd name="T7" fmla="*/ 1 h 31"/>
                    <a:gd name="T8" fmla="*/ 1 w 66"/>
                    <a:gd name="T9" fmla="*/ 1 h 31"/>
                    <a:gd name="T10" fmla="*/ 1 w 66"/>
                    <a:gd name="T11" fmla="*/ 1 h 31"/>
                    <a:gd name="T12" fmla="*/ 1 w 66"/>
                    <a:gd name="T13" fmla="*/ 1 h 31"/>
                    <a:gd name="T14" fmla="*/ 1 w 66"/>
                    <a:gd name="T15" fmla="*/ 1 h 31"/>
                    <a:gd name="T16" fmla="*/ 1 w 66"/>
                    <a:gd name="T17" fmla="*/ 1 h 31"/>
                    <a:gd name="T18" fmla="*/ 1 w 66"/>
                    <a:gd name="T19" fmla="*/ 1 h 31"/>
                    <a:gd name="T20" fmla="*/ 1 w 66"/>
                    <a:gd name="T21" fmla="*/ 1 h 31"/>
                    <a:gd name="T22" fmla="*/ 1 w 66"/>
                    <a:gd name="T23" fmla="*/ 1 h 31"/>
                    <a:gd name="T24" fmla="*/ 0 w 66"/>
                    <a:gd name="T25" fmla="*/ 0 h 31"/>
                    <a:gd name="T26" fmla="*/ 1 w 66"/>
                    <a:gd name="T27" fmla="*/ 1 h 31"/>
                    <a:gd name="T28" fmla="*/ 1 w 66"/>
                    <a:gd name="T29" fmla="*/ 1 h 31"/>
                    <a:gd name="T30" fmla="*/ 1 w 66"/>
                    <a:gd name="T31" fmla="*/ 1 h 31"/>
                    <a:gd name="T32" fmla="*/ 1 w 66"/>
                    <a:gd name="T33" fmla="*/ 1 h 31"/>
                    <a:gd name="T34" fmla="*/ 1 w 66"/>
                    <a:gd name="T35" fmla="*/ 1 h 31"/>
                    <a:gd name="T36" fmla="*/ 1 w 66"/>
                    <a:gd name="T37" fmla="*/ 1 h 31"/>
                    <a:gd name="T38" fmla="*/ 1 w 66"/>
                    <a:gd name="T39" fmla="*/ 1 h 31"/>
                    <a:gd name="T40" fmla="*/ 1 w 66"/>
                    <a:gd name="T41" fmla="*/ 1 h 31"/>
                    <a:gd name="T42" fmla="*/ 1 w 66"/>
                    <a:gd name="T43" fmla="*/ 1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31"/>
                    <a:gd name="T68" fmla="*/ 66 w 66"/>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31">
                      <a:moveTo>
                        <a:pt x="66" y="30"/>
                      </a:moveTo>
                      <a:lnTo>
                        <a:pt x="59" y="31"/>
                      </a:lnTo>
                      <a:lnTo>
                        <a:pt x="53" y="31"/>
                      </a:lnTo>
                      <a:lnTo>
                        <a:pt x="47" y="30"/>
                      </a:lnTo>
                      <a:lnTo>
                        <a:pt x="42" y="28"/>
                      </a:lnTo>
                      <a:lnTo>
                        <a:pt x="36" y="25"/>
                      </a:lnTo>
                      <a:lnTo>
                        <a:pt x="31" y="23"/>
                      </a:lnTo>
                      <a:lnTo>
                        <a:pt x="26" y="21"/>
                      </a:lnTo>
                      <a:lnTo>
                        <a:pt x="21" y="19"/>
                      </a:lnTo>
                      <a:lnTo>
                        <a:pt x="14" y="15"/>
                      </a:lnTo>
                      <a:lnTo>
                        <a:pt x="9" y="10"/>
                      </a:lnTo>
                      <a:lnTo>
                        <a:pt x="4" y="6"/>
                      </a:lnTo>
                      <a:lnTo>
                        <a:pt x="0" y="0"/>
                      </a:lnTo>
                      <a:lnTo>
                        <a:pt x="6" y="3"/>
                      </a:lnTo>
                      <a:lnTo>
                        <a:pt x="13" y="7"/>
                      </a:lnTo>
                      <a:lnTo>
                        <a:pt x="21" y="10"/>
                      </a:lnTo>
                      <a:lnTo>
                        <a:pt x="29" y="14"/>
                      </a:lnTo>
                      <a:lnTo>
                        <a:pt x="38" y="17"/>
                      </a:lnTo>
                      <a:lnTo>
                        <a:pt x="47" y="21"/>
                      </a:lnTo>
                      <a:lnTo>
                        <a:pt x="57" y="23"/>
                      </a:lnTo>
                      <a:lnTo>
                        <a:pt x="66" y="24"/>
                      </a:lnTo>
                      <a:lnTo>
                        <a:pt x="66" y="30"/>
                      </a:lnTo>
                      <a:close/>
                    </a:path>
                  </a:pathLst>
                </a:custGeom>
                <a:solidFill>
                  <a:srgbClr val="33CC33"/>
                </a:solidFill>
                <a:ln w="9525">
                  <a:solidFill>
                    <a:srgbClr val="008000"/>
                  </a:solidFill>
                  <a:round/>
                  <a:headEnd/>
                  <a:tailEnd/>
                </a:ln>
              </p:spPr>
              <p:txBody>
                <a:bodyPr/>
                <a:lstStyle/>
                <a:p>
                  <a:endParaRPr lang="zh-CN" altLang="en-US"/>
                </a:p>
              </p:txBody>
            </p:sp>
            <p:sp>
              <p:nvSpPr>
                <p:cNvPr id="30831" name="未知">
                  <a:extLst>
                    <a:ext uri="{FF2B5EF4-FFF2-40B4-BE49-F238E27FC236}">
                      <a16:creationId xmlns:a16="http://schemas.microsoft.com/office/drawing/2014/main" id="{5686BBB4-43B5-4EB0-B97E-CE53441929FC}"/>
                    </a:ext>
                  </a:extLst>
                </p:cNvPr>
                <p:cNvSpPr>
                  <a:spLocks/>
                </p:cNvSpPr>
                <p:nvPr/>
              </p:nvSpPr>
              <p:spPr bwMode="auto">
                <a:xfrm>
                  <a:off x="1074" y="86"/>
                  <a:ext cx="6" cy="11"/>
                </a:xfrm>
                <a:custGeom>
                  <a:avLst/>
                  <a:gdLst>
                    <a:gd name="T0" fmla="*/ 0 w 13"/>
                    <a:gd name="T1" fmla="*/ 1 h 22"/>
                    <a:gd name="T2" fmla="*/ 0 w 13"/>
                    <a:gd name="T3" fmla="*/ 1 h 22"/>
                    <a:gd name="T4" fmla="*/ 0 w 13"/>
                    <a:gd name="T5" fmla="*/ 1 h 22"/>
                    <a:gd name="T6" fmla="*/ 0 w 13"/>
                    <a:gd name="T7" fmla="*/ 1 h 22"/>
                    <a:gd name="T8" fmla="*/ 0 w 13"/>
                    <a:gd name="T9" fmla="*/ 0 h 22"/>
                    <a:gd name="T10" fmla="*/ 0 w 13"/>
                    <a:gd name="T11" fmla="*/ 1 h 22"/>
                    <a:gd name="T12" fmla="*/ 0 w 13"/>
                    <a:gd name="T13" fmla="*/ 1 h 22"/>
                    <a:gd name="T14" fmla="*/ 0 w 13"/>
                    <a:gd name="T15" fmla="*/ 1 h 22"/>
                    <a:gd name="T16" fmla="*/ 0 w 13"/>
                    <a:gd name="T17" fmla="*/ 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22"/>
                    <a:gd name="T29" fmla="*/ 13 w 13"/>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22">
                      <a:moveTo>
                        <a:pt x="13" y="22"/>
                      </a:moveTo>
                      <a:lnTo>
                        <a:pt x="11" y="16"/>
                      </a:lnTo>
                      <a:lnTo>
                        <a:pt x="7" y="10"/>
                      </a:lnTo>
                      <a:lnTo>
                        <a:pt x="4" y="6"/>
                      </a:lnTo>
                      <a:lnTo>
                        <a:pt x="0" y="0"/>
                      </a:lnTo>
                      <a:lnTo>
                        <a:pt x="6" y="4"/>
                      </a:lnTo>
                      <a:lnTo>
                        <a:pt x="11" y="9"/>
                      </a:lnTo>
                      <a:lnTo>
                        <a:pt x="13" y="16"/>
                      </a:lnTo>
                      <a:lnTo>
                        <a:pt x="13" y="22"/>
                      </a:lnTo>
                      <a:close/>
                    </a:path>
                  </a:pathLst>
                </a:custGeom>
                <a:solidFill>
                  <a:srgbClr val="33CC33"/>
                </a:solidFill>
                <a:ln w="9525">
                  <a:solidFill>
                    <a:srgbClr val="008000"/>
                  </a:solidFill>
                  <a:round/>
                  <a:headEnd/>
                  <a:tailEnd/>
                </a:ln>
              </p:spPr>
              <p:txBody>
                <a:bodyPr/>
                <a:lstStyle/>
                <a:p>
                  <a:endParaRPr lang="zh-CN" altLang="en-US"/>
                </a:p>
              </p:txBody>
            </p:sp>
            <p:sp>
              <p:nvSpPr>
                <p:cNvPr id="30832" name="未知">
                  <a:extLst>
                    <a:ext uri="{FF2B5EF4-FFF2-40B4-BE49-F238E27FC236}">
                      <a16:creationId xmlns:a16="http://schemas.microsoft.com/office/drawing/2014/main" id="{74B16CB8-EFD3-4882-B35D-E2729C8E40F9}"/>
                    </a:ext>
                  </a:extLst>
                </p:cNvPr>
                <p:cNvSpPr>
                  <a:spLocks/>
                </p:cNvSpPr>
                <p:nvPr/>
              </p:nvSpPr>
              <p:spPr bwMode="auto">
                <a:xfrm>
                  <a:off x="1134" y="56"/>
                  <a:ext cx="141" cy="161"/>
                </a:xfrm>
                <a:custGeom>
                  <a:avLst/>
                  <a:gdLst>
                    <a:gd name="T0" fmla="*/ 1 w 281"/>
                    <a:gd name="T1" fmla="*/ 1 h 322"/>
                    <a:gd name="T2" fmla="*/ 1 w 281"/>
                    <a:gd name="T3" fmla="*/ 1 h 322"/>
                    <a:gd name="T4" fmla="*/ 1 w 281"/>
                    <a:gd name="T5" fmla="*/ 1 h 322"/>
                    <a:gd name="T6" fmla="*/ 1 w 281"/>
                    <a:gd name="T7" fmla="*/ 1 h 322"/>
                    <a:gd name="T8" fmla="*/ 1 w 281"/>
                    <a:gd name="T9" fmla="*/ 1 h 322"/>
                    <a:gd name="T10" fmla="*/ 1 w 281"/>
                    <a:gd name="T11" fmla="*/ 1 h 322"/>
                    <a:gd name="T12" fmla="*/ 1 w 281"/>
                    <a:gd name="T13" fmla="*/ 1 h 322"/>
                    <a:gd name="T14" fmla="*/ 1 w 281"/>
                    <a:gd name="T15" fmla="*/ 1 h 322"/>
                    <a:gd name="T16" fmla="*/ 1 w 281"/>
                    <a:gd name="T17" fmla="*/ 1 h 322"/>
                    <a:gd name="T18" fmla="*/ 1 w 281"/>
                    <a:gd name="T19" fmla="*/ 1 h 322"/>
                    <a:gd name="T20" fmla="*/ 1 w 281"/>
                    <a:gd name="T21" fmla="*/ 1 h 322"/>
                    <a:gd name="T22" fmla="*/ 1 w 281"/>
                    <a:gd name="T23" fmla="*/ 1 h 322"/>
                    <a:gd name="T24" fmla="*/ 1 w 281"/>
                    <a:gd name="T25" fmla="*/ 1 h 322"/>
                    <a:gd name="T26" fmla="*/ 1 w 281"/>
                    <a:gd name="T27" fmla="*/ 1 h 322"/>
                    <a:gd name="T28" fmla="*/ 1 w 281"/>
                    <a:gd name="T29" fmla="*/ 1 h 322"/>
                    <a:gd name="T30" fmla="*/ 1 w 281"/>
                    <a:gd name="T31" fmla="*/ 1 h 322"/>
                    <a:gd name="T32" fmla="*/ 1 w 281"/>
                    <a:gd name="T33" fmla="*/ 1 h 322"/>
                    <a:gd name="T34" fmla="*/ 1 w 281"/>
                    <a:gd name="T35" fmla="*/ 1 h 322"/>
                    <a:gd name="T36" fmla="*/ 1 w 281"/>
                    <a:gd name="T37" fmla="*/ 1 h 322"/>
                    <a:gd name="T38" fmla="*/ 1 w 281"/>
                    <a:gd name="T39" fmla="*/ 2 h 322"/>
                    <a:gd name="T40" fmla="*/ 1 w 281"/>
                    <a:gd name="T41" fmla="*/ 1 h 322"/>
                    <a:gd name="T42" fmla="*/ 1 w 281"/>
                    <a:gd name="T43" fmla="*/ 1 h 322"/>
                    <a:gd name="T44" fmla="*/ 1 w 281"/>
                    <a:gd name="T45" fmla="*/ 1 h 322"/>
                    <a:gd name="T46" fmla="*/ 1 w 281"/>
                    <a:gd name="T47" fmla="*/ 1 h 322"/>
                    <a:gd name="T48" fmla="*/ 1 w 281"/>
                    <a:gd name="T49" fmla="*/ 1 h 322"/>
                    <a:gd name="T50" fmla="*/ 1 w 281"/>
                    <a:gd name="T51" fmla="*/ 1 h 322"/>
                    <a:gd name="T52" fmla="*/ 1 w 281"/>
                    <a:gd name="T53" fmla="*/ 1 h 322"/>
                    <a:gd name="T54" fmla="*/ 1 w 281"/>
                    <a:gd name="T55" fmla="*/ 1 h 322"/>
                    <a:gd name="T56" fmla="*/ 1 w 281"/>
                    <a:gd name="T57" fmla="*/ 1 h 322"/>
                    <a:gd name="T58" fmla="*/ 1 w 281"/>
                    <a:gd name="T59" fmla="*/ 2 h 322"/>
                    <a:gd name="T60" fmla="*/ 1 w 281"/>
                    <a:gd name="T61" fmla="*/ 2 h 322"/>
                    <a:gd name="T62" fmla="*/ 1 w 281"/>
                    <a:gd name="T63" fmla="*/ 1 h 322"/>
                    <a:gd name="T64" fmla="*/ 1 w 281"/>
                    <a:gd name="T65" fmla="*/ 1 h 322"/>
                    <a:gd name="T66" fmla="*/ 1 w 281"/>
                    <a:gd name="T67" fmla="*/ 1 h 322"/>
                    <a:gd name="T68" fmla="*/ 1 w 281"/>
                    <a:gd name="T69" fmla="*/ 1 h 322"/>
                    <a:gd name="T70" fmla="*/ 1 w 281"/>
                    <a:gd name="T71" fmla="*/ 1 h 322"/>
                    <a:gd name="T72" fmla="*/ 1 w 281"/>
                    <a:gd name="T73" fmla="*/ 1 h 322"/>
                    <a:gd name="T74" fmla="*/ 1 w 281"/>
                    <a:gd name="T75" fmla="*/ 1 h 322"/>
                    <a:gd name="T76" fmla="*/ 2 w 281"/>
                    <a:gd name="T77" fmla="*/ 1 h 322"/>
                    <a:gd name="T78" fmla="*/ 2 w 281"/>
                    <a:gd name="T79" fmla="*/ 1 h 322"/>
                    <a:gd name="T80" fmla="*/ 2 w 281"/>
                    <a:gd name="T81" fmla="*/ 1 h 322"/>
                    <a:gd name="T82" fmla="*/ 1 w 281"/>
                    <a:gd name="T83" fmla="*/ 1 h 322"/>
                    <a:gd name="T84" fmla="*/ 1 w 281"/>
                    <a:gd name="T85" fmla="*/ 1 h 322"/>
                    <a:gd name="T86" fmla="*/ 1 w 281"/>
                    <a:gd name="T87" fmla="*/ 1 h 322"/>
                    <a:gd name="T88" fmla="*/ 1 w 281"/>
                    <a:gd name="T89" fmla="*/ 1 h 322"/>
                    <a:gd name="T90" fmla="*/ 1 w 281"/>
                    <a:gd name="T91" fmla="*/ 1 h 322"/>
                    <a:gd name="T92" fmla="*/ 1 w 281"/>
                    <a:gd name="T93" fmla="*/ 1 h 322"/>
                    <a:gd name="T94" fmla="*/ 1 w 281"/>
                    <a:gd name="T95" fmla="*/ 1 h 322"/>
                    <a:gd name="T96" fmla="*/ 1 w 281"/>
                    <a:gd name="T97" fmla="*/ 1 h 322"/>
                    <a:gd name="T98" fmla="*/ 1 w 281"/>
                    <a:gd name="T99" fmla="*/ 1 h 322"/>
                    <a:gd name="T100" fmla="*/ 1 w 281"/>
                    <a:gd name="T101" fmla="*/ 1 h 322"/>
                    <a:gd name="T102" fmla="*/ 1 w 281"/>
                    <a:gd name="T103" fmla="*/ 1 h 322"/>
                    <a:gd name="T104" fmla="*/ 1 w 281"/>
                    <a:gd name="T105" fmla="*/ 1 h 322"/>
                    <a:gd name="T106" fmla="*/ 1 w 281"/>
                    <a:gd name="T107" fmla="*/ 1 h 322"/>
                    <a:gd name="T108" fmla="*/ 1 w 281"/>
                    <a:gd name="T109" fmla="*/ 1 h 322"/>
                    <a:gd name="T110" fmla="*/ 1 w 281"/>
                    <a:gd name="T111" fmla="*/ 1 h 3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1"/>
                    <a:gd name="T169" fmla="*/ 0 h 322"/>
                    <a:gd name="T170" fmla="*/ 281 w 281"/>
                    <a:gd name="T171" fmla="*/ 322 h 3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1" h="322">
                      <a:moveTo>
                        <a:pt x="89" y="36"/>
                      </a:moveTo>
                      <a:lnTo>
                        <a:pt x="93" y="35"/>
                      </a:lnTo>
                      <a:lnTo>
                        <a:pt x="98" y="36"/>
                      </a:lnTo>
                      <a:lnTo>
                        <a:pt x="103" y="38"/>
                      </a:lnTo>
                      <a:lnTo>
                        <a:pt x="103" y="41"/>
                      </a:lnTo>
                      <a:lnTo>
                        <a:pt x="99" y="42"/>
                      </a:lnTo>
                      <a:lnTo>
                        <a:pt x="95" y="42"/>
                      </a:lnTo>
                      <a:lnTo>
                        <a:pt x="91" y="39"/>
                      </a:lnTo>
                      <a:lnTo>
                        <a:pt x="89" y="36"/>
                      </a:lnTo>
                      <a:lnTo>
                        <a:pt x="80" y="42"/>
                      </a:lnTo>
                      <a:lnTo>
                        <a:pt x="83" y="43"/>
                      </a:lnTo>
                      <a:lnTo>
                        <a:pt x="85" y="44"/>
                      </a:lnTo>
                      <a:lnTo>
                        <a:pt x="88" y="46"/>
                      </a:lnTo>
                      <a:lnTo>
                        <a:pt x="91" y="47"/>
                      </a:lnTo>
                      <a:lnTo>
                        <a:pt x="97" y="47"/>
                      </a:lnTo>
                      <a:lnTo>
                        <a:pt x="103" y="47"/>
                      </a:lnTo>
                      <a:lnTo>
                        <a:pt x="107" y="46"/>
                      </a:lnTo>
                      <a:lnTo>
                        <a:pt x="110" y="41"/>
                      </a:lnTo>
                      <a:lnTo>
                        <a:pt x="107" y="35"/>
                      </a:lnTo>
                      <a:lnTo>
                        <a:pt x="104" y="31"/>
                      </a:lnTo>
                      <a:lnTo>
                        <a:pt x="99" y="29"/>
                      </a:lnTo>
                      <a:lnTo>
                        <a:pt x="95" y="27"/>
                      </a:lnTo>
                      <a:lnTo>
                        <a:pt x="106" y="11"/>
                      </a:lnTo>
                      <a:lnTo>
                        <a:pt x="106" y="7"/>
                      </a:lnTo>
                      <a:lnTo>
                        <a:pt x="104" y="3"/>
                      </a:lnTo>
                      <a:lnTo>
                        <a:pt x="100" y="0"/>
                      </a:lnTo>
                      <a:lnTo>
                        <a:pt x="93" y="0"/>
                      </a:lnTo>
                      <a:lnTo>
                        <a:pt x="93" y="1"/>
                      </a:lnTo>
                      <a:lnTo>
                        <a:pt x="93" y="4"/>
                      </a:lnTo>
                      <a:lnTo>
                        <a:pt x="93" y="5"/>
                      </a:lnTo>
                      <a:lnTo>
                        <a:pt x="95" y="7"/>
                      </a:lnTo>
                      <a:lnTo>
                        <a:pt x="96" y="9"/>
                      </a:lnTo>
                      <a:lnTo>
                        <a:pt x="98" y="12"/>
                      </a:lnTo>
                      <a:lnTo>
                        <a:pt x="98" y="13"/>
                      </a:lnTo>
                      <a:lnTo>
                        <a:pt x="95" y="16"/>
                      </a:lnTo>
                      <a:lnTo>
                        <a:pt x="91" y="20"/>
                      </a:lnTo>
                      <a:lnTo>
                        <a:pt x="88" y="24"/>
                      </a:lnTo>
                      <a:lnTo>
                        <a:pt x="85" y="29"/>
                      </a:lnTo>
                      <a:lnTo>
                        <a:pt x="73" y="42"/>
                      </a:lnTo>
                      <a:lnTo>
                        <a:pt x="65" y="60"/>
                      </a:lnTo>
                      <a:lnTo>
                        <a:pt x="61" y="81"/>
                      </a:lnTo>
                      <a:lnTo>
                        <a:pt x="59" y="100"/>
                      </a:lnTo>
                      <a:lnTo>
                        <a:pt x="61" y="105"/>
                      </a:lnTo>
                      <a:lnTo>
                        <a:pt x="65" y="110"/>
                      </a:lnTo>
                      <a:lnTo>
                        <a:pt x="69" y="113"/>
                      </a:lnTo>
                      <a:lnTo>
                        <a:pt x="74" y="117"/>
                      </a:lnTo>
                      <a:lnTo>
                        <a:pt x="78" y="119"/>
                      </a:lnTo>
                      <a:lnTo>
                        <a:pt x="84" y="121"/>
                      </a:lnTo>
                      <a:lnTo>
                        <a:pt x="90" y="121"/>
                      </a:lnTo>
                      <a:lnTo>
                        <a:pt x="96" y="120"/>
                      </a:lnTo>
                      <a:lnTo>
                        <a:pt x="99" y="123"/>
                      </a:lnTo>
                      <a:lnTo>
                        <a:pt x="103" y="128"/>
                      </a:lnTo>
                      <a:lnTo>
                        <a:pt x="104" y="134"/>
                      </a:lnTo>
                      <a:lnTo>
                        <a:pt x="103" y="138"/>
                      </a:lnTo>
                      <a:lnTo>
                        <a:pt x="98" y="138"/>
                      </a:lnTo>
                      <a:lnTo>
                        <a:pt x="91" y="138"/>
                      </a:lnTo>
                      <a:lnTo>
                        <a:pt x="83" y="137"/>
                      </a:lnTo>
                      <a:lnTo>
                        <a:pt x="73" y="136"/>
                      </a:lnTo>
                      <a:lnTo>
                        <a:pt x="63" y="129"/>
                      </a:lnTo>
                      <a:lnTo>
                        <a:pt x="58" y="125"/>
                      </a:lnTo>
                      <a:lnTo>
                        <a:pt x="54" y="122"/>
                      </a:lnTo>
                      <a:lnTo>
                        <a:pt x="50" y="123"/>
                      </a:lnTo>
                      <a:lnTo>
                        <a:pt x="52" y="133"/>
                      </a:lnTo>
                      <a:lnTo>
                        <a:pt x="45" y="135"/>
                      </a:lnTo>
                      <a:lnTo>
                        <a:pt x="39" y="136"/>
                      </a:lnTo>
                      <a:lnTo>
                        <a:pt x="34" y="136"/>
                      </a:lnTo>
                      <a:lnTo>
                        <a:pt x="29" y="135"/>
                      </a:lnTo>
                      <a:lnTo>
                        <a:pt x="23" y="134"/>
                      </a:lnTo>
                      <a:lnTo>
                        <a:pt x="17" y="131"/>
                      </a:lnTo>
                      <a:lnTo>
                        <a:pt x="12" y="130"/>
                      </a:lnTo>
                      <a:lnTo>
                        <a:pt x="6" y="129"/>
                      </a:lnTo>
                      <a:lnTo>
                        <a:pt x="16" y="135"/>
                      </a:lnTo>
                      <a:lnTo>
                        <a:pt x="29" y="138"/>
                      </a:lnTo>
                      <a:lnTo>
                        <a:pt x="44" y="141"/>
                      </a:lnTo>
                      <a:lnTo>
                        <a:pt x="59" y="141"/>
                      </a:lnTo>
                      <a:lnTo>
                        <a:pt x="74" y="143"/>
                      </a:lnTo>
                      <a:lnTo>
                        <a:pt x="89" y="145"/>
                      </a:lnTo>
                      <a:lnTo>
                        <a:pt x="103" y="151"/>
                      </a:lnTo>
                      <a:lnTo>
                        <a:pt x="114" y="160"/>
                      </a:lnTo>
                      <a:lnTo>
                        <a:pt x="110" y="165"/>
                      </a:lnTo>
                      <a:lnTo>
                        <a:pt x="101" y="167"/>
                      </a:lnTo>
                      <a:lnTo>
                        <a:pt x="95" y="168"/>
                      </a:lnTo>
                      <a:lnTo>
                        <a:pt x="91" y="168"/>
                      </a:lnTo>
                      <a:lnTo>
                        <a:pt x="80" y="169"/>
                      </a:lnTo>
                      <a:lnTo>
                        <a:pt x="72" y="176"/>
                      </a:lnTo>
                      <a:lnTo>
                        <a:pt x="63" y="186"/>
                      </a:lnTo>
                      <a:lnTo>
                        <a:pt x="58" y="196"/>
                      </a:lnTo>
                      <a:lnTo>
                        <a:pt x="51" y="206"/>
                      </a:lnTo>
                      <a:lnTo>
                        <a:pt x="42" y="214"/>
                      </a:lnTo>
                      <a:lnTo>
                        <a:pt x="30" y="218"/>
                      </a:lnTo>
                      <a:lnTo>
                        <a:pt x="15" y="216"/>
                      </a:lnTo>
                      <a:lnTo>
                        <a:pt x="10" y="210"/>
                      </a:lnTo>
                      <a:lnTo>
                        <a:pt x="7" y="204"/>
                      </a:lnTo>
                      <a:lnTo>
                        <a:pt x="5" y="197"/>
                      </a:lnTo>
                      <a:lnTo>
                        <a:pt x="5" y="189"/>
                      </a:lnTo>
                      <a:lnTo>
                        <a:pt x="10" y="182"/>
                      </a:lnTo>
                      <a:lnTo>
                        <a:pt x="16" y="179"/>
                      </a:lnTo>
                      <a:lnTo>
                        <a:pt x="22" y="180"/>
                      </a:lnTo>
                      <a:lnTo>
                        <a:pt x="29" y="183"/>
                      </a:lnTo>
                      <a:lnTo>
                        <a:pt x="30" y="176"/>
                      </a:lnTo>
                      <a:lnTo>
                        <a:pt x="21" y="174"/>
                      </a:lnTo>
                      <a:lnTo>
                        <a:pt x="13" y="175"/>
                      </a:lnTo>
                      <a:lnTo>
                        <a:pt x="6" y="179"/>
                      </a:lnTo>
                      <a:lnTo>
                        <a:pt x="1" y="184"/>
                      </a:lnTo>
                      <a:lnTo>
                        <a:pt x="0" y="198"/>
                      </a:lnTo>
                      <a:lnTo>
                        <a:pt x="1" y="207"/>
                      </a:lnTo>
                      <a:lnTo>
                        <a:pt x="6" y="216"/>
                      </a:lnTo>
                      <a:lnTo>
                        <a:pt x="14" y="221"/>
                      </a:lnTo>
                      <a:lnTo>
                        <a:pt x="20" y="222"/>
                      </a:lnTo>
                      <a:lnTo>
                        <a:pt x="24" y="222"/>
                      </a:lnTo>
                      <a:lnTo>
                        <a:pt x="29" y="222"/>
                      </a:lnTo>
                      <a:lnTo>
                        <a:pt x="34" y="222"/>
                      </a:lnTo>
                      <a:lnTo>
                        <a:pt x="38" y="221"/>
                      </a:lnTo>
                      <a:lnTo>
                        <a:pt x="42" y="220"/>
                      </a:lnTo>
                      <a:lnTo>
                        <a:pt x="45" y="218"/>
                      </a:lnTo>
                      <a:lnTo>
                        <a:pt x="48" y="216"/>
                      </a:lnTo>
                      <a:lnTo>
                        <a:pt x="55" y="231"/>
                      </a:lnTo>
                      <a:lnTo>
                        <a:pt x="61" y="244"/>
                      </a:lnTo>
                      <a:lnTo>
                        <a:pt x="68" y="258"/>
                      </a:lnTo>
                      <a:lnTo>
                        <a:pt x="80" y="271"/>
                      </a:lnTo>
                      <a:lnTo>
                        <a:pt x="85" y="269"/>
                      </a:lnTo>
                      <a:lnTo>
                        <a:pt x="78" y="259"/>
                      </a:lnTo>
                      <a:lnTo>
                        <a:pt x="72" y="250"/>
                      </a:lnTo>
                      <a:lnTo>
                        <a:pt x="66" y="240"/>
                      </a:lnTo>
                      <a:lnTo>
                        <a:pt x="61" y="228"/>
                      </a:lnTo>
                      <a:lnTo>
                        <a:pt x="59" y="218"/>
                      </a:lnTo>
                      <a:lnTo>
                        <a:pt x="61" y="207"/>
                      </a:lnTo>
                      <a:lnTo>
                        <a:pt x="65" y="198"/>
                      </a:lnTo>
                      <a:lnTo>
                        <a:pt x="72" y="190"/>
                      </a:lnTo>
                      <a:lnTo>
                        <a:pt x="73" y="202"/>
                      </a:lnTo>
                      <a:lnTo>
                        <a:pt x="78" y="209"/>
                      </a:lnTo>
                      <a:lnTo>
                        <a:pt x="84" y="214"/>
                      </a:lnTo>
                      <a:lnTo>
                        <a:pt x="89" y="217"/>
                      </a:lnTo>
                      <a:lnTo>
                        <a:pt x="96" y="217"/>
                      </a:lnTo>
                      <a:lnTo>
                        <a:pt x="101" y="216"/>
                      </a:lnTo>
                      <a:lnTo>
                        <a:pt x="106" y="212"/>
                      </a:lnTo>
                      <a:lnTo>
                        <a:pt x="110" y="207"/>
                      </a:lnTo>
                      <a:lnTo>
                        <a:pt x="112" y="205"/>
                      </a:lnTo>
                      <a:lnTo>
                        <a:pt x="112" y="201"/>
                      </a:lnTo>
                      <a:lnTo>
                        <a:pt x="111" y="197"/>
                      </a:lnTo>
                      <a:lnTo>
                        <a:pt x="108" y="195"/>
                      </a:lnTo>
                      <a:lnTo>
                        <a:pt x="105" y="194"/>
                      </a:lnTo>
                      <a:lnTo>
                        <a:pt x="100" y="193"/>
                      </a:lnTo>
                      <a:lnTo>
                        <a:pt x="97" y="193"/>
                      </a:lnTo>
                      <a:lnTo>
                        <a:pt x="93" y="195"/>
                      </a:lnTo>
                      <a:lnTo>
                        <a:pt x="95" y="199"/>
                      </a:lnTo>
                      <a:lnTo>
                        <a:pt x="99" y="201"/>
                      </a:lnTo>
                      <a:lnTo>
                        <a:pt x="104" y="201"/>
                      </a:lnTo>
                      <a:lnTo>
                        <a:pt x="106" y="202"/>
                      </a:lnTo>
                      <a:lnTo>
                        <a:pt x="106" y="207"/>
                      </a:lnTo>
                      <a:lnTo>
                        <a:pt x="103" y="211"/>
                      </a:lnTo>
                      <a:lnTo>
                        <a:pt x="98" y="213"/>
                      </a:lnTo>
                      <a:lnTo>
                        <a:pt x="93" y="213"/>
                      </a:lnTo>
                      <a:lnTo>
                        <a:pt x="88" y="212"/>
                      </a:lnTo>
                      <a:lnTo>
                        <a:pt x="85" y="209"/>
                      </a:lnTo>
                      <a:lnTo>
                        <a:pt x="82" y="203"/>
                      </a:lnTo>
                      <a:lnTo>
                        <a:pt x="80" y="196"/>
                      </a:lnTo>
                      <a:lnTo>
                        <a:pt x="82" y="189"/>
                      </a:lnTo>
                      <a:lnTo>
                        <a:pt x="89" y="182"/>
                      </a:lnTo>
                      <a:lnTo>
                        <a:pt x="96" y="178"/>
                      </a:lnTo>
                      <a:lnTo>
                        <a:pt x="104" y="174"/>
                      </a:lnTo>
                      <a:lnTo>
                        <a:pt x="114" y="174"/>
                      </a:lnTo>
                      <a:lnTo>
                        <a:pt x="121" y="175"/>
                      </a:lnTo>
                      <a:lnTo>
                        <a:pt x="126" y="179"/>
                      </a:lnTo>
                      <a:lnTo>
                        <a:pt x="130" y="182"/>
                      </a:lnTo>
                      <a:lnTo>
                        <a:pt x="135" y="186"/>
                      </a:lnTo>
                      <a:lnTo>
                        <a:pt x="138" y="190"/>
                      </a:lnTo>
                      <a:lnTo>
                        <a:pt x="142" y="195"/>
                      </a:lnTo>
                      <a:lnTo>
                        <a:pt x="145" y="201"/>
                      </a:lnTo>
                      <a:lnTo>
                        <a:pt x="149" y="205"/>
                      </a:lnTo>
                      <a:lnTo>
                        <a:pt x="156" y="209"/>
                      </a:lnTo>
                      <a:lnTo>
                        <a:pt x="161" y="212"/>
                      </a:lnTo>
                      <a:lnTo>
                        <a:pt x="166" y="217"/>
                      </a:lnTo>
                      <a:lnTo>
                        <a:pt x="171" y="221"/>
                      </a:lnTo>
                      <a:lnTo>
                        <a:pt x="174" y="226"/>
                      </a:lnTo>
                      <a:lnTo>
                        <a:pt x="178" y="232"/>
                      </a:lnTo>
                      <a:lnTo>
                        <a:pt x="181" y="239"/>
                      </a:lnTo>
                      <a:lnTo>
                        <a:pt x="186" y="246"/>
                      </a:lnTo>
                      <a:lnTo>
                        <a:pt x="189" y="265"/>
                      </a:lnTo>
                      <a:lnTo>
                        <a:pt x="191" y="287"/>
                      </a:lnTo>
                      <a:lnTo>
                        <a:pt x="195" y="305"/>
                      </a:lnTo>
                      <a:lnTo>
                        <a:pt x="206" y="322"/>
                      </a:lnTo>
                      <a:lnTo>
                        <a:pt x="210" y="316"/>
                      </a:lnTo>
                      <a:lnTo>
                        <a:pt x="209" y="310"/>
                      </a:lnTo>
                      <a:lnTo>
                        <a:pt x="207" y="303"/>
                      </a:lnTo>
                      <a:lnTo>
                        <a:pt x="209" y="296"/>
                      </a:lnTo>
                      <a:lnTo>
                        <a:pt x="217" y="287"/>
                      </a:lnTo>
                      <a:lnTo>
                        <a:pt x="219" y="277"/>
                      </a:lnTo>
                      <a:lnTo>
                        <a:pt x="218" y="267"/>
                      </a:lnTo>
                      <a:lnTo>
                        <a:pt x="214" y="259"/>
                      </a:lnTo>
                      <a:lnTo>
                        <a:pt x="210" y="250"/>
                      </a:lnTo>
                      <a:lnTo>
                        <a:pt x="204" y="241"/>
                      </a:lnTo>
                      <a:lnTo>
                        <a:pt x="199" y="232"/>
                      </a:lnTo>
                      <a:lnTo>
                        <a:pt x="197" y="222"/>
                      </a:lnTo>
                      <a:lnTo>
                        <a:pt x="206" y="211"/>
                      </a:lnTo>
                      <a:lnTo>
                        <a:pt x="202" y="202"/>
                      </a:lnTo>
                      <a:lnTo>
                        <a:pt x="194" y="190"/>
                      </a:lnTo>
                      <a:lnTo>
                        <a:pt x="191" y="178"/>
                      </a:lnTo>
                      <a:lnTo>
                        <a:pt x="205" y="163"/>
                      </a:lnTo>
                      <a:lnTo>
                        <a:pt x="209" y="172"/>
                      </a:lnTo>
                      <a:lnTo>
                        <a:pt x="210" y="190"/>
                      </a:lnTo>
                      <a:lnTo>
                        <a:pt x="219" y="201"/>
                      </a:lnTo>
                      <a:lnTo>
                        <a:pt x="225" y="202"/>
                      </a:lnTo>
                      <a:lnTo>
                        <a:pt x="230" y="201"/>
                      </a:lnTo>
                      <a:lnTo>
                        <a:pt x="234" y="199"/>
                      </a:lnTo>
                      <a:lnTo>
                        <a:pt x="239" y="195"/>
                      </a:lnTo>
                      <a:lnTo>
                        <a:pt x="241" y="184"/>
                      </a:lnTo>
                      <a:lnTo>
                        <a:pt x="236" y="175"/>
                      </a:lnTo>
                      <a:lnTo>
                        <a:pt x="229" y="167"/>
                      </a:lnTo>
                      <a:lnTo>
                        <a:pt x="222" y="161"/>
                      </a:lnTo>
                      <a:lnTo>
                        <a:pt x="217" y="168"/>
                      </a:lnTo>
                      <a:lnTo>
                        <a:pt x="222" y="172"/>
                      </a:lnTo>
                      <a:lnTo>
                        <a:pt x="227" y="175"/>
                      </a:lnTo>
                      <a:lnTo>
                        <a:pt x="232" y="179"/>
                      </a:lnTo>
                      <a:lnTo>
                        <a:pt x="234" y="186"/>
                      </a:lnTo>
                      <a:lnTo>
                        <a:pt x="234" y="190"/>
                      </a:lnTo>
                      <a:lnTo>
                        <a:pt x="230" y="191"/>
                      </a:lnTo>
                      <a:lnTo>
                        <a:pt x="227" y="193"/>
                      </a:lnTo>
                      <a:lnTo>
                        <a:pt x="225" y="194"/>
                      </a:lnTo>
                      <a:lnTo>
                        <a:pt x="219" y="189"/>
                      </a:lnTo>
                      <a:lnTo>
                        <a:pt x="217" y="183"/>
                      </a:lnTo>
                      <a:lnTo>
                        <a:pt x="216" y="176"/>
                      </a:lnTo>
                      <a:lnTo>
                        <a:pt x="217" y="168"/>
                      </a:lnTo>
                      <a:lnTo>
                        <a:pt x="222" y="161"/>
                      </a:lnTo>
                      <a:lnTo>
                        <a:pt x="232" y="157"/>
                      </a:lnTo>
                      <a:lnTo>
                        <a:pt x="239" y="157"/>
                      </a:lnTo>
                      <a:lnTo>
                        <a:pt x="243" y="160"/>
                      </a:lnTo>
                      <a:lnTo>
                        <a:pt x="247" y="166"/>
                      </a:lnTo>
                      <a:lnTo>
                        <a:pt x="250" y="173"/>
                      </a:lnTo>
                      <a:lnTo>
                        <a:pt x="254" y="180"/>
                      </a:lnTo>
                      <a:lnTo>
                        <a:pt x="259" y="184"/>
                      </a:lnTo>
                      <a:lnTo>
                        <a:pt x="267" y="184"/>
                      </a:lnTo>
                      <a:lnTo>
                        <a:pt x="271" y="181"/>
                      </a:lnTo>
                      <a:lnTo>
                        <a:pt x="277" y="179"/>
                      </a:lnTo>
                      <a:lnTo>
                        <a:pt x="281" y="174"/>
                      </a:lnTo>
                      <a:lnTo>
                        <a:pt x="281" y="166"/>
                      </a:lnTo>
                      <a:lnTo>
                        <a:pt x="277" y="165"/>
                      </a:lnTo>
                      <a:lnTo>
                        <a:pt x="275" y="160"/>
                      </a:lnTo>
                      <a:lnTo>
                        <a:pt x="274" y="157"/>
                      </a:lnTo>
                      <a:lnTo>
                        <a:pt x="271" y="155"/>
                      </a:lnTo>
                      <a:lnTo>
                        <a:pt x="267" y="160"/>
                      </a:lnTo>
                      <a:lnTo>
                        <a:pt x="271" y="166"/>
                      </a:lnTo>
                      <a:lnTo>
                        <a:pt x="272" y="172"/>
                      </a:lnTo>
                      <a:lnTo>
                        <a:pt x="267" y="178"/>
                      </a:lnTo>
                      <a:lnTo>
                        <a:pt x="262" y="175"/>
                      </a:lnTo>
                      <a:lnTo>
                        <a:pt x="257" y="171"/>
                      </a:lnTo>
                      <a:lnTo>
                        <a:pt x="252" y="165"/>
                      </a:lnTo>
                      <a:lnTo>
                        <a:pt x="249" y="159"/>
                      </a:lnTo>
                      <a:lnTo>
                        <a:pt x="245" y="155"/>
                      </a:lnTo>
                      <a:lnTo>
                        <a:pt x="240" y="151"/>
                      </a:lnTo>
                      <a:lnTo>
                        <a:pt x="234" y="149"/>
                      </a:lnTo>
                      <a:lnTo>
                        <a:pt x="225" y="149"/>
                      </a:lnTo>
                      <a:lnTo>
                        <a:pt x="221" y="155"/>
                      </a:lnTo>
                      <a:lnTo>
                        <a:pt x="218" y="157"/>
                      </a:lnTo>
                      <a:lnTo>
                        <a:pt x="213" y="158"/>
                      </a:lnTo>
                      <a:lnTo>
                        <a:pt x="210" y="157"/>
                      </a:lnTo>
                      <a:lnTo>
                        <a:pt x="205" y="157"/>
                      </a:lnTo>
                      <a:lnTo>
                        <a:pt x="201" y="158"/>
                      </a:lnTo>
                      <a:lnTo>
                        <a:pt x="195" y="160"/>
                      </a:lnTo>
                      <a:lnTo>
                        <a:pt x="188" y="166"/>
                      </a:lnTo>
                      <a:lnTo>
                        <a:pt x="186" y="178"/>
                      </a:lnTo>
                      <a:lnTo>
                        <a:pt x="187" y="188"/>
                      </a:lnTo>
                      <a:lnTo>
                        <a:pt x="191" y="198"/>
                      </a:lnTo>
                      <a:lnTo>
                        <a:pt x="197" y="207"/>
                      </a:lnTo>
                      <a:lnTo>
                        <a:pt x="189" y="211"/>
                      </a:lnTo>
                      <a:lnTo>
                        <a:pt x="183" y="207"/>
                      </a:lnTo>
                      <a:lnTo>
                        <a:pt x="179" y="201"/>
                      </a:lnTo>
                      <a:lnTo>
                        <a:pt x="173" y="194"/>
                      </a:lnTo>
                      <a:lnTo>
                        <a:pt x="173" y="174"/>
                      </a:lnTo>
                      <a:lnTo>
                        <a:pt x="165" y="159"/>
                      </a:lnTo>
                      <a:lnTo>
                        <a:pt x="156" y="143"/>
                      </a:lnTo>
                      <a:lnTo>
                        <a:pt x="153" y="125"/>
                      </a:lnTo>
                      <a:lnTo>
                        <a:pt x="158" y="114"/>
                      </a:lnTo>
                      <a:lnTo>
                        <a:pt x="163" y="105"/>
                      </a:lnTo>
                      <a:lnTo>
                        <a:pt x="166" y="98"/>
                      </a:lnTo>
                      <a:lnTo>
                        <a:pt x="167" y="96"/>
                      </a:lnTo>
                      <a:lnTo>
                        <a:pt x="165" y="96"/>
                      </a:lnTo>
                      <a:lnTo>
                        <a:pt x="154" y="105"/>
                      </a:lnTo>
                      <a:lnTo>
                        <a:pt x="150" y="119"/>
                      </a:lnTo>
                      <a:lnTo>
                        <a:pt x="148" y="134"/>
                      </a:lnTo>
                      <a:lnTo>
                        <a:pt x="148" y="149"/>
                      </a:lnTo>
                      <a:lnTo>
                        <a:pt x="151" y="159"/>
                      </a:lnTo>
                      <a:lnTo>
                        <a:pt x="158" y="167"/>
                      </a:lnTo>
                      <a:lnTo>
                        <a:pt x="163" y="175"/>
                      </a:lnTo>
                      <a:lnTo>
                        <a:pt x="158" y="183"/>
                      </a:lnTo>
                      <a:lnTo>
                        <a:pt x="152" y="178"/>
                      </a:lnTo>
                      <a:lnTo>
                        <a:pt x="144" y="173"/>
                      </a:lnTo>
                      <a:lnTo>
                        <a:pt x="137" y="167"/>
                      </a:lnTo>
                      <a:lnTo>
                        <a:pt x="129" y="160"/>
                      </a:lnTo>
                      <a:lnTo>
                        <a:pt x="123" y="155"/>
                      </a:lnTo>
                      <a:lnTo>
                        <a:pt x="119" y="146"/>
                      </a:lnTo>
                      <a:lnTo>
                        <a:pt x="116" y="137"/>
                      </a:lnTo>
                      <a:lnTo>
                        <a:pt x="118" y="127"/>
                      </a:lnTo>
                      <a:lnTo>
                        <a:pt x="114" y="123"/>
                      </a:lnTo>
                      <a:lnTo>
                        <a:pt x="107" y="115"/>
                      </a:lnTo>
                      <a:lnTo>
                        <a:pt x="99" y="110"/>
                      </a:lnTo>
                      <a:lnTo>
                        <a:pt x="92" y="111"/>
                      </a:lnTo>
                      <a:lnTo>
                        <a:pt x="84" y="111"/>
                      </a:lnTo>
                      <a:lnTo>
                        <a:pt x="77" y="110"/>
                      </a:lnTo>
                      <a:lnTo>
                        <a:pt x="72" y="105"/>
                      </a:lnTo>
                      <a:lnTo>
                        <a:pt x="66" y="99"/>
                      </a:lnTo>
                      <a:lnTo>
                        <a:pt x="65" y="93"/>
                      </a:lnTo>
                      <a:lnTo>
                        <a:pt x="63" y="87"/>
                      </a:lnTo>
                      <a:lnTo>
                        <a:pt x="65" y="81"/>
                      </a:lnTo>
                      <a:lnTo>
                        <a:pt x="69" y="77"/>
                      </a:lnTo>
                      <a:lnTo>
                        <a:pt x="75" y="74"/>
                      </a:lnTo>
                      <a:lnTo>
                        <a:pt x="76" y="68"/>
                      </a:lnTo>
                      <a:lnTo>
                        <a:pt x="80" y="65"/>
                      </a:lnTo>
                      <a:lnTo>
                        <a:pt x="83" y="62"/>
                      </a:lnTo>
                      <a:lnTo>
                        <a:pt x="88" y="61"/>
                      </a:lnTo>
                      <a:lnTo>
                        <a:pt x="95" y="64"/>
                      </a:lnTo>
                      <a:lnTo>
                        <a:pt x="99" y="69"/>
                      </a:lnTo>
                      <a:lnTo>
                        <a:pt x="99" y="77"/>
                      </a:lnTo>
                      <a:lnTo>
                        <a:pt x="96" y="83"/>
                      </a:lnTo>
                      <a:lnTo>
                        <a:pt x="89" y="83"/>
                      </a:lnTo>
                      <a:lnTo>
                        <a:pt x="84" y="81"/>
                      </a:lnTo>
                      <a:lnTo>
                        <a:pt x="80" y="77"/>
                      </a:lnTo>
                      <a:lnTo>
                        <a:pt x="75" y="74"/>
                      </a:lnTo>
                      <a:lnTo>
                        <a:pt x="69" y="77"/>
                      </a:lnTo>
                      <a:lnTo>
                        <a:pt x="73" y="81"/>
                      </a:lnTo>
                      <a:lnTo>
                        <a:pt x="77" y="84"/>
                      </a:lnTo>
                      <a:lnTo>
                        <a:pt x="83" y="88"/>
                      </a:lnTo>
                      <a:lnTo>
                        <a:pt x="88" y="90"/>
                      </a:lnTo>
                      <a:lnTo>
                        <a:pt x="93" y="89"/>
                      </a:lnTo>
                      <a:lnTo>
                        <a:pt x="98" y="87"/>
                      </a:lnTo>
                      <a:lnTo>
                        <a:pt x="103" y="83"/>
                      </a:lnTo>
                      <a:lnTo>
                        <a:pt x="106" y="77"/>
                      </a:lnTo>
                      <a:lnTo>
                        <a:pt x="106" y="72"/>
                      </a:lnTo>
                      <a:lnTo>
                        <a:pt x="105" y="65"/>
                      </a:lnTo>
                      <a:lnTo>
                        <a:pt x="101" y="60"/>
                      </a:lnTo>
                      <a:lnTo>
                        <a:pt x="97" y="57"/>
                      </a:lnTo>
                      <a:lnTo>
                        <a:pt x="90" y="54"/>
                      </a:lnTo>
                      <a:lnTo>
                        <a:pt x="83" y="54"/>
                      </a:lnTo>
                      <a:lnTo>
                        <a:pt x="76" y="55"/>
                      </a:lnTo>
                      <a:lnTo>
                        <a:pt x="72" y="58"/>
                      </a:lnTo>
                      <a:lnTo>
                        <a:pt x="73" y="53"/>
                      </a:lnTo>
                      <a:lnTo>
                        <a:pt x="75" y="49"/>
                      </a:lnTo>
                      <a:lnTo>
                        <a:pt x="77" y="45"/>
                      </a:lnTo>
                      <a:lnTo>
                        <a:pt x="80" y="42"/>
                      </a:lnTo>
                      <a:lnTo>
                        <a:pt x="89" y="36"/>
                      </a:lnTo>
                      <a:close/>
                    </a:path>
                  </a:pathLst>
                </a:custGeom>
                <a:solidFill>
                  <a:srgbClr val="33CC33"/>
                </a:solidFill>
                <a:ln w="9525">
                  <a:solidFill>
                    <a:srgbClr val="008000"/>
                  </a:solidFill>
                  <a:round/>
                  <a:headEnd/>
                  <a:tailEnd/>
                </a:ln>
              </p:spPr>
              <p:txBody>
                <a:bodyPr/>
                <a:lstStyle/>
                <a:p>
                  <a:endParaRPr lang="zh-CN" altLang="en-US"/>
                </a:p>
              </p:txBody>
            </p:sp>
          </p:grpSp>
          <p:pic>
            <p:nvPicPr>
              <p:cNvPr id="30775" name="Picture 116" descr="AG00044_">
                <a:extLst>
                  <a:ext uri="{FF2B5EF4-FFF2-40B4-BE49-F238E27FC236}">
                    <a16:creationId xmlns:a16="http://schemas.microsoft.com/office/drawing/2014/main" id="{14F2DE4D-A880-44E7-9DA4-06B72E1613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 y="2472"/>
                <a:ext cx="67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6" name="Picture 117" descr="AG00459_">
                <a:extLst>
                  <a:ext uri="{FF2B5EF4-FFF2-40B4-BE49-F238E27FC236}">
                    <a16:creationId xmlns:a16="http://schemas.microsoft.com/office/drawing/2014/main" id="{9BD9AD1A-DFA5-463E-A0BB-83303AE74B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 y="1728"/>
                <a:ext cx="1344" cy="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7" name="Picture 118" descr="NA01532_">
                <a:extLst>
                  <a:ext uri="{FF2B5EF4-FFF2-40B4-BE49-F238E27FC236}">
                    <a16:creationId xmlns:a16="http://schemas.microsoft.com/office/drawing/2014/main" id="{8DD140D8-7C4F-4B03-B36A-CA7B597B718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496" y="2554"/>
                <a:ext cx="43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8" name="Picture 119" descr="AG00434_">
                <a:extLst>
                  <a:ext uri="{FF2B5EF4-FFF2-40B4-BE49-F238E27FC236}">
                    <a16:creationId xmlns:a16="http://schemas.microsoft.com/office/drawing/2014/main" id="{A2B87803-76CC-4D6D-B26F-5ACF1C3865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6" y="1680"/>
                <a:ext cx="1608" cy="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9" name="Picture 120" descr="BD13634_">
                <a:extLst>
                  <a:ext uri="{FF2B5EF4-FFF2-40B4-BE49-F238E27FC236}">
                    <a16:creationId xmlns:a16="http://schemas.microsoft.com/office/drawing/2014/main" id="{E5530490-777E-43BD-9665-B6079D51EC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0" y="1248"/>
                <a:ext cx="2112" cy="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68" name="Text Box 121">
              <a:extLst>
                <a:ext uri="{FF2B5EF4-FFF2-40B4-BE49-F238E27FC236}">
                  <a16:creationId xmlns:a16="http://schemas.microsoft.com/office/drawing/2014/main" id="{77B64A64-9765-4F4B-A8D6-92012C3B9236}"/>
                </a:ext>
              </a:extLst>
            </p:cNvPr>
            <p:cNvSpPr txBox="1">
              <a:spLocks noChangeArrowheads="1"/>
            </p:cNvSpPr>
            <p:nvPr/>
          </p:nvSpPr>
          <p:spPr bwMode="auto">
            <a:xfrm>
              <a:off x="2304" y="432"/>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800" b="1">
                  <a:solidFill>
                    <a:schemeClr val="bg1"/>
                  </a:solidFill>
                  <a:latin typeface="微软雅黑" panose="020B0503020204020204" pitchFamily="34" charset="-122"/>
                  <a:ea typeface="微软雅黑" panose="020B0503020204020204" pitchFamily="34" charset="-122"/>
                </a:rPr>
                <a:t>大气中</a:t>
              </a:r>
              <a:r>
                <a:rPr lang="en-US" altLang="zh-CN" sz="2800" b="1">
                  <a:solidFill>
                    <a:schemeClr val="bg1"/>
                  </a:solidFill>
                  <a:latin typeface="微软雅黑" panose="020B0503020204020204" pitchFamily="34" charset="-122"/>
                  <a:ea typeface="微软雅黑" panose="020B0503020204020204" pitchFamily="34" charset="-122"/>
                </a:rPr>
                <a:t>N</a:t>
              </a:r>
              <a:r>
                <a:rPr lang="en-US" altLang="zh-CN" sz="2800" b="1" baseline="-25000">
                  <a:solidFill>
                    <a:schemeClr val="bg1"/>
                  </a:solidFill>
                  <a:latin typeface="微软雅黑" panose="020B0503020204020204" pitchFamily="34" charset="-122"/>
                  <a:ea typeface="微软雅黑" panose="020B0503020204020204" pitchFamily="34" charset="-122"/>
                </a:rPr>
                <a:t>2</a:t>
              </a:r>
            </a:p>
          </p:txBody>
        </p:sp>
      </p:grpSp>
      <p:grpSp>
        <p:nvGrpSpPr>
          <p:cNvPr id="6" name="Group 122">
            <a:extLst>
              <a:ext uri="{FF2B5EF4-FFF2-40B4-BE49-F238E27FC236}">
                <a16:creationId xmlns:a16="http://schemas.microsoft.com/office/drawing/2014/main" id="{AE7DA499-A6A1-432B-B54F-EA0B83598789}"/>
              </a:ext>
            </a:extLst>
          </p:cNvPr>
          <p:cNvGrpSpPr>
            <a:grpSpLocks/>
          </p:cNvGrpSpPr>
          <p:nvPr/>
        </p:nvGrpSpPr>
        <p:grpSpPr bwMode="auto">
          <a:xfrm>
            <a:off x="1066800" y="981075"/>
            <a:ext cx="4038600" cy="5600700"/>
            <a:chOff x="0" y="0"/>
            <a:chExt cx="2544" cy="3473"/>
          </a:xfrm>
        </p:grpSpPr>
        <p:grpSp>
          <p:nvGrpSpPr>
            <p:cNvPr id="30750" name="Group 123">
              <a:extLst>
                <a:ext uri="{FF2B5EF4-FFF2-40B4-BE49-F238E27FC236}">
                  <a16:creationId xmlns:a16="http://schemas.microsoft.com/office/drawing/2014/main" id="{10079FB3-AA72-4240-B2F2-E83CB1429689}"/>
                </a:ext>
              </a:extLst>
            </p:cNvPr>
            <p:cNvGrpSpPr>
              <a:grpSpLocks/>
            </p:cNvGrpSpPr>
            <p:nvPr/>
          </p:nvGrpSpPr>
          <p:grpSpPr bwMode="auto">
            <a:xfrm>
              <a:off x="0" y="0"/>
              <a:ext cx="1776" cy="1555"/>
              <a:chOff x="0" y="0"/>
              <a:chExt cx="1776" cy="1555"/>
            </a:xfrm>
          </p:grpSpPr>
          <p:sp>
            <p:nvSpPr>
              <p:cNvPr id="30765" name="Arc 124">
                <a:extLst>
                  <a:ext uri="{FF2B5EF4-FFF2-40B4-BE49-F238E27FC236}">
                    <a16:creationId xmlns:a16="http://schemas.microsoft.com/office/drawing/2014/main" id="{79DCAE02-55EB-4A3B-BE56-4768EFAE8C59}"/>
                  </a:ext>
                </a:extLst>
              </p:cNvPr>
              <p:cNvSpPr>
                <a:spLocks/>
              </p:cNvSpPr>
              <p:nvPr/>
            </p:nvSpPr>
            <p:spPr bwMode="auto">
              <a:xfrm flipH="1">
                <a:off x="0" y="0"/>
                <a:ext cx="1776" cy="1507"/>
              </a:xfrm>
              <a:custGeom>
                <a:avLst/>
                <a:gdLst>
                  <a:gd name="T0" fmla="*/ 0 w 21600"/>
                  <a:gd name="T1" fmla="*/ 0 h 21197"/>
                  <a:gd name="T2" fmla="*/ 0 w 21600"/>
                  <a:gd name="T3" fmla="*/ 0 h 21197"/>
                  <a:gd name="T4" fmla="*/ 0 w 21600"/>
                  <a:gd name="T5" fmla="*/ 0 h 21197"/>
                  <a:gd name="T6" fmla="*/ 0 60000 65536"/>
                  <a:gd name="T7" fmla="*/ 0 60000 65536"/>
                  <a:gd name="T8" fmla="*/ 0 60000 65536"/>
                  <a:gd name="T9" fmla="*/ 0 w 21600"/>
                  <a:gd name="T10" fmla="*/ 0 h 21197"/>
                  <a:gd name="T11" fmla="*/ 21600 w 21600"/>
                  <a:gd name="T12" fmla="*/ 21197 h 21197"/>
                </a:gdLst>
                <a:ahLst/>
                <a:cxnLst>
                  <a:cxn ang="T6">
                    <a:pos x="T0" y="T1"/>
                  </a:cxn>
                  <a:cxn ang="T7">
                    <a:pos x="T2" y="T3"/>
                  </a:cxn>
                  <a:cxn ang="T8">
                    <a:pos x="T4" y="T5"/>
                  </a:cxn>
                </a:cxnLst>
                <a:rect l="T9" t="T10" r="T11" b="T12"/>
                <a:pathLst>
                  <a:path w="21600" h="21197" fill="none" extrusionOk="0">
                    <a:moveTo>
                      <a:pt x="4151" y="-1"/>
                    </a:moveTo>
                    <a:cubicBezTo>
                      <a:pt x="14287" y="1984"/>
                      <a:pt x="21600" y="10868"/>
                      <a:pt x="21600" y="21197"/>
                    </a:cubicBezTo>
                  </a:path>
                  <a:path w="21600" h="21197" stroke="0" extrusionOk="0">
                    <a:moveTo>
                      <a:pt x="4151" y="-1"/>
                    </a:moveTo>
                    <a:cubicBezTo>
                      <a:pt x="14287" y="1984"/>
                      <a:pt x="21600" y="10868"/>
                      <a:pt x="21600" y="21197"/>
                    </a:cubicBezTo>
                    <a:lnTo>
                      <a:pt x="0" y="21197"/>
                    </a:lnTo>
                    <a:lnTo>
                      <a:pt x="4151" y="-1"/>
                    </a:lnTo>
                    <a:close/>
                  </a:path>
                </a:pathLst>
              </a:custGeom>
              <a:noFill/>
              <a:ln w="38100" cap="sq">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66" name="Line 125">
                <a:extLst>
                  <a:ext uri="{FF2B5EF4-FFF2-40B4-BE49-F238E27FC236}">
                    <a16:creationId xmlns:a16="http://schemas.microsoft.com/office/drawing/2014/main" id="{F1E1B0D6-372F-42AD-B4D2-12699F8BDD18}"/>
                  </a:ext>
                </a:extLst>
              </p:cNvPr>
              <p:cNvSpPr>
                <a:spLocks noChangeShapeType="1"/>
              </p:cNvSpPr>
              <p:nvPr/>
            </p:nvSpPr>
            <p:spPr bwMode="auto">
              <a:xfrm>
                <a:off x="0" y="1411"/>
                <a:ext cx="0" cy="144"/>
              </a:xfrm>
              <a:prstGeom prst="line">
                <a:avLst/>
              </a:prstGeom>
              <a:noFill/>
              <a:ln w="38100" cap="sq">
                <a:solidFill>
                  <a:srgbClr val="FF3300"/>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0751" name="Group 126">
              <a:extLst>
                <a:ext uri="{FF2B5EF4-FFF2-40B4-BE49-F238E27FC236}">
                  <a16:creationId xmlns:a16="http://schemas.microsoft.com/office/drawing/2014/main" id="{1FD20B55-0D13-4896-AF4E-76BDD9CA4D57}"/>
                </a:ext>
              </a:extLst>
            </p:cNvPr>
            <p:cNvGrpSpPr>
              <a:grpSpLocks/>
            </p:cNvGrpSpPr>
            <p:nvPr/>
          </p:nvGrpSpPr>
          <p:grpSpPr bwMode="auto">
            <a:xfrm>
              <a:off x="23" y="2227"/>
              <a:ext cx="2521" cy="1246"/>
              <a:chOff x="-313" y="0"/>
              <a:chExt cx="2521" cy="1246"/>
            </a:xfrm>
          </p:grpSpPr>
          <p:sp>
            <p:nvSpPr>
              <p:cNvPr id="30752" name="Text Box 127">
                <a:extLst>
                  <a:ext uri="{FF2B5EF4-FFF2-40B4-BE49-F238E27FC236}">
                    <a16:creationId xmlns:a16="http://schemas.microsoft.com/office/drawing/2014/main" id="{6D786015-3047-4916-AD1C-F38D5AF07BE9}"/>
                  </a:ext>
                </a:extLst>
              </p:cNvPr>
              <p:cNvSpPr txBox="1">
                <a:spLocks noChangeArrowheads="1"/>
              </p:cNvSpPr>
              <p:nvPr/>
            </p:nvSpPr>
            <p:spPr bwMode="auto">
              <a:xfrm>
                <a:off x="-313" y="504"/>
                <a:ext cx="170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b="1">
                    <a:solidFill>
                      <a:schemeClr val="bg1"/>
                    </a:solidFill>
                    <a:latin typeface="微软雅黑" panose="020B0503020204020204" pitchFamily="34" charset="-122"/>
                    <a:ea typeface="微软雅黑" panose="020B0503020204020204" pitchFamily="34" charset="-122"/>
                  </a:rPr>
                  <a:t>尿素及动植物遗体</a:t>
                </a:r>
              </a:p>
            </p:txBody>
          </p:sp>
          <p:sp>
            <p:nvSpPr>
              <p:cNvPr id="30753" name="Text Box 128">
                <a:extLst>
                  <a:ext uri="{FF2B5EF4-FFF2-40B4-BE49-F238E27FC236}">
                    <a16:creationId xmlns:a16="http://schemas.microsoft.com/office/drawing/2014/main" id="{679B7849-E087-4E4B-924F-9D55E62650E0}"/>
                  </a:ext>
                </a:extLst>
              </p:cNvPr>
              <p:cNvSpPr txBox="1">
                <a:spLocks noChangeArrowheads="1"/>
              </p:cNvSpPr>
              <p:nvPr/>
            </p:nvSpPr>
            <p:spPr bwMode="auto">
              <a:xfrm>
                <a:off x="1440" y="240"/>
                <a:ext cx="5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400" b="1">
                    <a:solidFill>
                      <a:schemeClr val="bg1"/>
                    </a:solidFill>
                    <a:latin typeface="微软雅黑" panose="020B0503020204020204" pitchFamily="34" charset="-122"/>
                    <a:ea typeface="微软雅黑" panose="020B0503020204020204" pitchFamily="34" charset="-122"/>
                  </a:rPr>
                  <a:t>NO</a:t>
                </a:r>
                <a:r>
                  <a:rPr lang="en-US" altLang="zh-CN" sz="2400" b="1" baseline="-25000">
                    <a:solidFill>
                      <a:schemeClr val="bg1"/>
                    </a:solidFill>
                    <a:latin typeface="微软雅黑" panose="020B0503020204020204" pitchFamily="34" charset="-122"/>
                    <a:ea typeface="微软雅黑" panose="020B0503020204020204" pitchFamily="34" charset="-122"/>
                  </a:rPr>
                  <a:t>3</a:t>
                </a:r>
                <a:r>
                  <a:rPr lang="en-US" altLang="zh-CN" sz="2400" b="1" baseline="30000">
                    <a:solidFill>
                      <a:schemeClr val="bg1"/>
                    </a:solidFill>
                    <a:latin typeface="微软雅黑" panose="020B0503020204020204" pitchFamily="34" charset="-122"/>
                    <a:ea typeface="微软雅黑" panose="020B0503020204020204" pitchFamily="34" charset="-122"/>
                  </a:rPr>
                  <a:t>-</a:t>
                </a:r>
              </a:p>
            </p:txBody>
          </p:sp>
          <p:sp>
            <p:nvSpPr>
              <p:cNvPr id="30754" name="Text Box 129">
                <a:extLst>
                  <a:ext uri="{FF2B5EF4-FFF2-40B4-BE49-F238E27FC236}">
                    <a16:creationId xmlns:a16="http://schemas.microsoft.com/office/drawing/2014/main" id="{4DE578CD-EB7D-428B-A0B6-117868BAE1ED}"/>
                  </a:ext>
                </a:extLst>
              </p:cNvPr>
              <p:cNvSpPr txBox="1">
                <a:spLocks noChangeArrowheads="1"/>
              </p:cNvSpPr>
              <p:nvPr/>
            </p:nvSpPr>
            <p:spPr bwMode="auto">
              <a:xfrm>
                <a:off x="0" y="960"/>
                <a:ext cx="153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b="1">
                    <a:solidFill>
                      <a:schemeClr val="bg1"/>
                    </a:solidFill>
                    <a:latin typeface="微软雅黑" panose="020B0503020204020204" pitchFamily="34" charset="-122"/>
                    <a:ea typeface="微软雅黑" panose="020B0503020204020204" pitchFamily="34" charset="-122"/>
                  </a:rPr>
                  <a:t>土壤中的微生物</a:t>
                </a:r>
              </a:p>
            </p:txBody>
          </p:sp>
          <p:sp>
            <p:nvSpPr>
              <p:cNvPr id="30755" name="Text Box 130">
                <a:extLst>
                  <a:ext uri="{FF2B5EF4-FFF2-40B4-BE49-F238E27FC236}">
                    <a16:creationId xmlns:a16="http://schemas.microsoft.com/office/drawing/2014/main" id="{BFBD272D-7FAA-4219-8CD1-F0AA7C033A9D}"/>
                  </a:ext>
                </a:extLst>
              </p:cNvPr>
              <p:cNvSpPr txBox="1">
                <a:spLocks noChangeArrowheads="1"/>
              </p:cNvSpPr>
              <p:nvPr/>
            </p:nvSpPr>
            <p:spPr bwMode="auto">
              <a:xfrm>
                <a:off x="1440" y="768"/>
                <a:ext cx="768"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800" b="1">
                    <a:solidFill>
                      <a:schemeClr val="bg1"/>
                    </a:solidFill>
                    <a:latin typeface="微软雅黑" panose="020B0503020204020204" pitchFamily="34" charset="-122"/>
                    <a:ea typeface="微软雅黑" panose="020B0503020204020204" pitchFamily="34" charset="-122"/>
                  </a:rPr>
                  <a:t>NH</a:t>
                </a:r>
                <a:r>
                  <a:rPr lang="en-US" altLang="zh-CN" sz="2800" b="1" baseline="-25000">
                    <a:solidFill>
                      <a:schemeClr val="bg1"/>
                    </a:solidFill>
                    <a:latin typeface="微软雅黑" panose="020B0503020204020204" pitchFamily="34" charset="-122"/>
                    <a:ea typeface="微软雅黑" panose="020B0503020204020204" pitchFamily="34" charset="-122"/>
                  </a:rPr>
                  <a:t>4</a:t>
                </a:r>
                <a:r>
                  <a:rPr lang="en-US" altLang="zh-CN" sz="2800" b="1" baseline="30000">
                    <a:solidFill>
                      <a:schemeClr val="bg1"/>
                    </a:solidFill>
                    <a:latin typeface="微软雅黑" panose="020B0503020204020204" pitchFamily="34" charset="-122"/>
                    <a:ea typeface="微软雅黑" panose="020B0503020204020204" pitchFamily="34" charset="-122"/>
                  </a:rPr>
                  <a:t>+</a:t>
                </a:r>
              </a:p>
            </p:txBody>
          </p:sp>
          <p:grpSp>
            <p:nvGrpSpPr>
              <p:cNvPr id="30756" name="Group 131">
                <a:extLst>
                  <a:ext uri="{FF2B5EF4-FFF2-40B4-BE49-F238E27FC236}">
                    <a16:creationId xmlns:a16="http://schemas.microsoft.com/office/drawing/2014/main" id="{263B00C0-CEA9-4858-B0D2-7EB14811AF1E}"/>
                  </a:ext>
                </a:extLst>
              </p:cNvPr>
              <p:cNvGrpSpPr>
                <a:grpSpLocks/>
              </p:cNvGrpSpPr>
              <p:nvPr/>
            </p:nvGrpSpPr>
            <p:grpSpPr bwMode="auto">
              <a:xfrm>
                <a:off x="48" y="0"/>
                <a:ext cx="1200" cy="432"/>
                <a:chOff x="0" y="0"/>
                <a:chExt cx="1200" cy="432"/>
              </a:xfrm>
            </p:grpSpPr>
            <p:sp>
              <p:nvSpPr>
                <p:cNvPr id="30762" name="Arc 132">
                  <a:extLst>
                    <a:ext uri="{FF2B5EF4-FFF2-40B4-BE49-F238E27FC236}">
                      <a16:creationId xmlns:a16="http://schemas.microsoft.com/office/drawing/2014/main" id="{494983FB-11EF-42E8-924E-BF3749EB9089}"/>
                    </a:ext>
                  </a:extLst>
                </p:cNvPr>
                <p:cNvSpPr>
                  <a:spLocks/>
                </p:cNvSpPr>
                <p:nvPr/>
              </p:nvSpPr>
              <p:spPr bwMode="auto">
                <a:xfrm>
                  <a:off x="0" y="88"/>
                  <a:ext cx="430" cy="298"/>
                </a:xfrm>
                <a:custGeom>
                  <a:avLst/>
                  <a:gdLst>
                    <a:gd name="T0" fmla="*/ 0 w 21484"/>
                    <a:gd name="T1" fmla="*/ 0 h 19152"/>
                    <a:gd name="T2" fmla="*/ 0 w 21484"/>
                    <a:gd name="T3" fmla="*/ 0 h 19152"/>
                    <a:gd name="T4" fmla="*/ 0 w 21484"/>
                    <a:gd name="T5" fmla="*/ 0 h 19152"/>
                    <a:gd name="T6" fmla="*/ 0 60000 65536"/>
                    <a:gd name="T7" fmla="*/ 0 60000 65536"/>
                    <a:gd name="T8" fmla="*/ 0 60000 65536"/>
                    <a:gd name="T9" fmla="*/ 0 w 21484"/>
                    <a:gd name="T10" fmla="*/ 0 h 19152"/>
                    <a:gd name="T11" fmla="*/ 21484 w 21484"/>
                    <a:gd name="T12" fmla="*/ 19152 h 19152"/>
                  </a:gdLst>
                  <a:ahLst/>
                  <a:cxnLst>
                    <a:cxn ang="T6">
                      <a:pos x="T0" y="T1"/>
                    </a:cxn>
                    <a:cxn ang="T7">
                      <a:pos x="T2" y="T3"/>
                    </a:cxn>
                    <a:cxn ang="T8">
                      <a:pos x="T4" y="T5"/>
                    </a:cxn>
                  </a:cxnLst>
                  <a:rect l="T9" t="T10" r="T11" b="T12"/>
                  <a:pathLst>
                    <a:path w="21484" h="19152" fill="none" extrusionOk="0">
                      <a:moveTo>
                        <a:pt x="9988" y="-1"/>
                      </a:moveTo>
                      <a:cubicBezTo>
                        <a:pt x="16415" y="3352"/>
                        <a:pt x="20733" y="9704"/>
                        <a:pt x="21483" y="16915"/>
                      </a:cubicBezTo>
                    </a:path>
                    <a:path w="21484" h="19152" stroke="0" extrusionOk="0">
                      <a:moveTo>
                        <a:pt x="9988" y="-1"/>
                      </a:moveTo>
                      <a:cubicBezTo>
                        <a:pt x="16415" y="3352"/>
                        <a:pt x="20733" y="9704"/>
                        <a:pt x="21483" y="16915"/>
                      </a:cubicBezTo>
                      <a:lnTo>
                        <a:pt x="0" y="19152"/>
                      </a:lnTo>
                      <a:lnTo>
                        <a:pt x="9988" y="-1"/>
                      </a:lnTo>
                      <a:close/>
                    </a:path>
                  </a:pathLst>
                </a:custGeom>
                <a:noFill/>
                <a:ln w="38100" cap="sq">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63" name="Arc 133">
                  <a:extLst>
                    <a:ext uri="{FF2B5EF4-FFF2-40B4-BE49-F238E27FC236}">
                      <a16:creationId xmlns:a16="http://schemas.microsoft.com/office/drawing/2014/main" id="{EDE40A5F-9D64-4009-BD6E-9D250F8E7C51}"/>
                    </a:ext>
                  </a:extLst>
                </p:cNvPr>
                <p:cNvSpPr>
                  <a:spLocks/>
                </p:cNvSpPr>
                <p:nvPr/>
              </p:nvSpPr>
              <p:spPr bwMode="auto">
                <a:xfrm flipH="1">
                  <a:off x="432" y="0"/>
                  <a:ext cx="768"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ap="sq">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64" name="Line 134">
                  <a:extLst>
                    <a:ext uri="{FF2B5EF4-FFF2-40B4-BE49-F238E27FC236}">
                      <a16:creationId xmlns:a16="http://schemas.microsoft.com/office/drawing/2014/main" id="{DE0A0C0D-979C-48B4-B013-BCC5ECEB1D18}"/>
                    </a:ext>
                  </a:extLst>
                </p:cNvPr>
                <p:cNvSpPr>
                  <a:spLocks noChangeShapeType="1"/>
                </p:cNvSpPr>
                <p:nvPr/>
              </p:nvSpPr>
              <p:spPr bwMode="auto">
                <a:xfrm>
                  <a:off x="432" y="336"/>
                  <a:ext cx="0" cy="96"/>
                </a:xfrm>
                <a:prstGeom prst="line">
                  <a:avLst/>
                </a:prstGeom>
                <a:noFill/>
                <a:ln w="38100" cap="sq">
                  <a:solidFill>
                    <a:srgbClr val="FF3300"/>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0757" name="Group 135">
                <a:extLst>
                  <a:ext uri="{FF2B5EF4-FFF2-40B4-BE49-F238E27FC236}">
                    <a16:creationId xmlns:a16="http://schemas.microsoft.com/office/drawing/2014/main" id="{4C7B7CCF-4B71-4A61-B407-8842BCB851E7}"/>
                  </a:ext>
                </a:extLst>
              </p:cNvPr>
              <p:cNvGrpSpPr>
                <a:grpSpLocks/>
              </p:cNvGrpSpPr>
              <p:nvPr/>
            </p:nvGrpSpPr>
            <p:grpSpPr bwMode="auto">
              <a:xfrm>
                <a:off x="480" y="816"/>
                <a:ext cx="960" cy="144"/>
                <a:chOff x="0" y="0"/>
                <a:chExt cx="960" cy="144"/>
              </a:xfrm>
            </p:grpSpPr>
            <p:sp>
              <p:nvSpPr>
                <p:cNvPr id="30760" name="Line 136">
                  <a:extLst>
                    <a:ext uri="{FF2B5EF4-FFF2-40B4-BE49-F238E27FC236}">
                      <a16:creationId xmlns:a16="http://schemas.microsoft.com/office/drawing/2014/main" id="{25E0B3E5-DBDB-4378-B416-CBFB85851441}"/>
                    </a:ext>
                  </a:extLst>
                </p:cNvPr>
                <p:cNvSpPr>
                  <a:spLocks noChangeShapeType="1"/>
                </p:cNvSpPr>
                <p:nvPr/>
              </p:nvSpPr>
              <p:spPr bwMode="auto">
                <a:xfrm>
                  <a:off x="0" y="0"/>
                  <a:ext cx="0" cy="144"/>
                </a:xfrm>
                <a:prstGeom prst="line">
                  <a:avLst/>
                </a:prstGeom>
                <a:noFill/>
                <a:ln w="38100" cap="sq">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761" name="Line 137">
                  <a:extLst>
                    <a:ext uri="{FF2B5EF4-FFF2-40B4-BE49-F238E27FC236}">
                      <a16:creationId xmlns:a16="http://schemas.microsoft.com/office/drawing/2014/main" id="{B0269F6C-B342-4716-A8F7-EA72B6E19270}"/>
                    </a:ext>
                  </a:extLst>
                </p:cNvPr>
                <p:cNvSpPr>
                  <a:spLocks noChangeShapeType="1"/>
                </p:cNvSpPr>
                <p:nvPr/>
              </p:nvSpPr>
              <p:spPr bwMode="auto">
                <a:xfrm>
                  <a:off x="0" y="144"/>
                  <a:ext cx="960" cy="0"/>
                </a:xfrm>
                <a:prstGeom prst="line">
                  <a:avLst/>
                </a:prstGeom>
                <a:noFill/>
                <a:ln w="38100" cap="sq">
                  <a:solidFill>
                    <a:srgbClr val="FF3300"/>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30758" name="Line 138">
                <a:extLst>
                  <a:ext uri="{FF2B5EF4-FFF2-40B4-BE49-F238E27FC236}">
                    <a16:creationId xmlns:a16="http://schemas.microsoft.com/office/drawing/2014/main" id="{21F1B576-1E04-451B-8916-A89600A5A3C3}"/>
                  </a:ext>
                </a:extLst>
              </p:cNvPr>
              <p:cNvSpPr>
                <a:spLocks noChangeShapeType="1"/>
              </p:cNvSpPr>
              <p:nvPr/>
            </p:nvSpPr>
            <p:spPr bwMode="auto">
              <a:xfrm flipV="1">
                <a:off x="1584" y="480"/>
                <a:ext cx="0" cy="336"/>
              </a:xfrm>
              <a:prstGeom prst="line">
                <a:avLst/>
              </a:prstGeom>
              <a:noFill/>
              <a:ln w="38100">
                <a:solidFill>
                  <a:srgbClr val="FF3300"/>
                </a:solidFill>
                <a:prstDash val="sysDot"/>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30759" name="Line 139">
                <a:extLst>
                  <a:ext uri="{FF2B5EF4-FFF2-40B4-BE49-F238E27FC236}">
                    <a16:creationId xmlns:a16="http://schemas.microsoft.com/office/drawing/2014/main" id="{F9BE8DB4-23D8-497B-87C7-B44EDEAF0EE2}"/>
                  </a:ext>
                </a:extLst>
              </p:cNvPr>
              <p:cNvSpPr>
                <a:spLocks noChangeShapeType="1"/>
              </p:cNvSpPr>
              <p:nvPr/>
            </p:nvSpPr>
            <p:spPr bwMode="auto">
              <a:xfrm flipV="1">
                <a:off x="1584" y="0"/>
                <a:ext cx="0" cy="288"/>
              </a:xfrm>
              <a:prstGeom prst="line">
                <a:avLst/>
              </a:prstGeom>
              <a:noFill/>
              <a:ln w="38100" cap="sq">
                <a:solidFill>
                  <a:srgbClr val="FF3300"/>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1" name="Group 140">
            <a:extLst>
              <a:ext uri="{FF2B5EF4-FFF2-40B4-BE49-F238E27FC236}">
                <a16:creationId xmlns:a16="http://schemas.microsoft.com/office/drawing/2014/main" id="{E2B99FA0-B468-40A2-9691-30767FDE511E}"/>
              </a:ext>
            </a:extLst>
          </p:cNvPr>
          <p:cNvGrpSpPr>
            <a:grpSpLocks/>
          </p:cNvGrpSpPr>
          <p:nvPr/>
        </p:nvGrpSpPr>
        <p:grpSpPr bwMode="auto">
          <a:xfrm>
            <a:off x="4573588" y="1162050"/>
            <a:ext cx="1941512" cy="4251325"/>
            <a:chOff x="0" y="0"/>
            <a:chExt cx="1242" cy="2653"/>
          </a:xfrm>
        </p:grpSpPr>
        <p:sp>
          <p:nvSpPr>
            <p:cNvPr id="30742" name="Text Box 141">
              <a:extLst>
                <a:ext uri="{FF2B5EF4-FFF2-40B4-BE49-F238E27FC236}">
                  <a16:creationId xmlns:a16="http://schemas.microsoft.com/office/drawing/2014/main" id="{75CC07C1-5AB1-46A2-BE12-53BB5435D6FB}"/>
                </a:ext>
              </a:extLst>
            </p:cNvPr>
            <p:cNvSpPr txBox="1">
              <a:spLocks noChangeArrowheads="1"/>
            </p:cNvSpPr>
            <p:nvPr/>
          </p:nvSpPr>
          <p:spPr bwMode="auto">
            <a:xfrm>
              <a:off x="528" y="2326"/>
              <a:ext cx="7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800" b="1">
                  <a:solidFill>
                    <a:schemeClr val="bg1"/>
                  </a:solidFill>
                  <a:latin typeface="微软雅黑" panose="020B0503020204020204" pitchFamily="34" charset="-122"/>
                  <a:ea typeface="微软雅黑" panose="020B0503020204020204" pitchFamily="34" charset="-122"/>
                </a:rPr>
                <a:t>NO</a:t>
              </a:r>
              <a:r>
                <a:rPr lang="en-US" altLang="zh-CN" sz="2800" b="1" baseline="-25000">
                  <a:solidFill>
                    <a:schemeClr val="bg1"/>
                  </a:solidFill>
                  <a:latin typeface="微软雅黑" panose="020B0503020204020204" pitchFamily="34" charset="-122"/>
                  <a:ea typeface="微软雅黑" panose="020B0503020204020204" pitchFamily="34" charset="-122"/>
                </a:rPr>
                <a:t>3</a:t>
              </a:r>
              <a:r>
                <a:rPr lang="en-US" altLang="zh-CN" sz="4000" b="1" baseline="30000">
                  <a:solidFill>
                    <a:schemeClr val="bg1"/>
                  </a:solidFill>
                  <a:latin typeface="微软雅黑" panose="020B0503020204020204" pitchFamily="34" charset="-122"/>
                  <a:ea typeface="微软雅黑" panose="020B0503020204020204" pitchFamily="34" charset="-122"/>
                </a:rPr>
                <a:t>-</a:t>
              </a:r>
            </a:p>
          </p:txBody>
        </p:sp>
        <p:sp>
          <p:nvSpPr>
            <p:cNvPr id="30743" name="Line 142">
              <a:extLst>
                <a:ext uri="{FF2B5EF4-FFF2-40B4-BE49-F238E27FC236}">
                  <a16:creationId xmlns:a16="http://schemas.microsoft.com/office/drawing/2014/main" id="{424EB1A1-6B19-43F3-B541-44967F0A78FA}"/>
                </a:ext>
              </a:extLst>
            </p:cNvPr>
            <p:cNvSpPr>
              <a:spLocks noChangeShapeType="1"/>
            </p:cNvSpPr>
            <p:nvPr/>
          </p:nvSpPr>
          <p:spPr bwMode="auto">
            <a:xfrm flipH="1">
              <a:off x="768" y="2134"/>
              <a:ext cx="96" cy="240"/>
            </a:xfrm>
            <a:prstGeom prst="line">
              <a:avLst/>
            </a:prstGeom>
            <a:noFill/>
            <a:ln w="38100" cap="sq">
              <a:solidFill>
                <a:srgbClr val="9900CC"/>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nvGrpSpPr>
            <p:cNvPr id="30744" name="Group 143">
              <a:extLst>
                <a:ext uri="{FF2B5EF4-FFF2-40B4-BE49-F238E27FC236}">
                  <a16:creationId xmlns:a16="http://schemas.microsoft.com/office/drawing/2014/main" id="{620BD83E-A296-482F-8F7F-3CB84CEFB1E7}"/>
                </a:ext>
              </a:extLst>
            </p:cNvPr>
            <p:cNvGrpSpPr>
              <a:grpSpLocks/>
            </p:cNvGrpSpPr>
            <p:nvPr/>
          </p:nvGrpSpPr>
          <p:grpSpPr bwMode="auto">
            <a:xfrm>
              <a:off x="288" y="0"/>
              <a:ext cx="522" cy="822"/>
              <a:chOff x="0" y="0"/>
              <a:chExt cx="522" cy="822"/>
            </a:xfrm>
          </p:grpSpPr>
          <p:sp>
            <p:nvSpPr>
              <p:cNvPr id="30748" name="Arc 144">
                <a:extLst>
                  <a:ext uri="{FF2B5EF4-FFF2-40B4-BE49-F238E27FC236}">
                    <a16:creationId xmlns:a16="http://schemas.microsoft.com/office/drawing/2014/main" id="{7FC4917D-F764-48F6-A853-30A1926C3575}"/>
                  </a:ext>
                </a:extLst>
              </p:cNvPr>
              <p:cNvSpPr>
                <a:spLocks/>
              </p:cNvSpPr>
              <p:nvPr/>
            </p:nvSpPr>
            <p:spPr bwMode="auto">
              <a:xfrm>
                <a:off x="0" y="0"/>
                <a:ext cx="522" cy="793"/>
              </a:xfrm>
              <a:custGeom>
                <a:avLst/>
                <a:gdLst>
                  <a:gd name="T0" fmla="*/ 0 w 21368"/>
                  <a:gd name="T1" fmla="*/ 0 h 20983"/>
                  <a:gd name="T2" fmla="*/ 0 w 21368"/>
                  <a:gd name="T3" fmla="*/ 0 h 20983"/>
                  <a:gd name="T4" fmla="*/ 0 w 21368"/>
                  <a:gd name="T5" fmla="*/ 0 h 20983"/>
                  <a:gd name="T6" fmla="*/ 0 60000 65536"/>
                  <a:gd name="T7" fmla="*/ 0 60000 65536"/>
                  <a:gd name="T8" fmla="*/ 0 60000 65536"/>
                  <a:gd name="T9" fmla="*/ 0 w 21368"/>
                  <a:gd name="T10" fmla="*/ 0 h 20983"/>
                  <a:gd name="T11" fmla="*/ 21368 w 21368"/>
                  <a:gd name="T12" fmla="*/ 20983 h 20983"/>
                </a:gdLst>
                <a:ahLst/>
                <a:cxnLst>
                  <a:cxn ang="T6">
                    <a:pos x="T0" y="T1"/>
                  </a:cxn>
                  <a:cxn ang="T7">
                    <a:pos x="T2" y="T3"/>
                  </a:cxn>
                  <a:cxn ang="T8">
                    <a:pos x="T4" y="T5"/>
                  </a:cxn>
                </a:cxnLst>
                <a:rect l="T9" t="T10" r="T11" b="T12"/>
                <a:pathLst>
                  <a:path w="21368" h="20983" fill="none" extrusionOk="0">
                    <a:moveTo>
                      <a:pt x="5125" y="0"/>
                    </a:moveTo>
                    <a:cubicBezTo>
                      <a:pt x="13662" y="2085"/>
                      <a:pt x="20084" y="9134"/>
                      <a:pt x="21368" y="17827"/>
                    </a:cubicBezTo>
                  </a:path>
                  <a:path w="21368" h="20983" stroke="0" extrusionOk="0">
                    <a:moveTo>
                      <a:pt x="5125" y="0"/>
                    </a:moveTo>
                    <a:cubicBezTo>
                      <a:pt x="13662" y="2085"/>
                      <a:pt x="20084" y="9134"/>
                      <a:pt x="21368" y="17827"/>
                    </a:cubicBezTo>
                    <a:lnTo>
                      <a:pt x="0" y="20983"/>
                    </a:lnTo>
                    <a:lnTo>
                      <a:pt x="5125" y="0"/>
                    </a:lnTo>
                    <a:close/>
                  </a:path>
                </a:pathLst>
              </a:custGeom>
              <a:noFill/>
              <a:ln w="38100"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9" name="Line 145">
                <a:extLst>
                  <a:ext uri="{FF2B5EF4-FFF2-40B4-BE49-F238E27FC236}">
                    <a16:creationId xmlns:a16="http://schemas.microsoft.com/office/drawing/2014/main" id="{A1A55B2D-EB3F-4499-9AA1-C6D7E3119276}"/>
                  </a:ext>
                </a:extLst>
              </p:cNvPr>
              <p:cNvSpPr>
                <a:spLocks noChangeShapeType="1"/>
              </p:cNvSpPr>
              <p:nvPr/>
            </p:nvSpPr>
            <p:spPr bwMode="auto">
              <a:xfrm>
                <a:off x="522" y="665"/>
                <a:ext cx="0" cy="157"/>
              </a:xfrm>
              <a:prstGeom prst="line">
                <a:avLst/>
              </a:prstGeom>
              <a:noFill/>
              <a:ln w="38100" cap="sq">
                <a:solidFill>
                  <a:srgbClr val="9900CC"/>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0745" name="Group 146">
              <a:extLst>
                <a:ext uri="{FF2B5EF4-FFF2-40B4-BE49-F238E27FC236}">
                  <a16:creationId xmlns:a16="http://schemas.microsoft.com/office/drawing/2014/main" id="{DE67F456-EEBB-4403-9726-1D5814944CCC}"/>
                </a:ext>
              </a:extLst>
            </p:cNvPr>
            <p:cNvGrpSpPr>
              <a:grpSpLocks/>
            </p:cNvGrpSpPr>
            <p:nvPr/>
          </p:nvGrpSpPr>
          <p:grpSpPr bwMode="auto">
            <a:xfrm>
              <a:off x="0" y="2181"/>
              <a:ext cx="575" cy="333"/>
              <a:chOff x="0" y="0"/>
              <a:chExt cx="575" cy="333"/>
            </a:xfrm>
          </p:grpSpPr>
          <p:sp>
            <p:nvSpPr>
              <p:cNvPr id="30746" name="Arc 147">
                <a:extLst>
                  <a:ext uri="{FF2B5EF4-FFF2-40B4-BE49-F238E27FC236}">
                    <a16:creationId xmlns:a16="http://schemas.microsoft.com/office/drawing/2014/main" id="{9FE6C094-1635-4AF0-8F85-58AC464F0ED5}"/>
                  </a:ext>
                </a:extLst>
              </p:cNvPr>
              <p:cNvSpPr>
                <a:spLocks/>
              </p:cNvSpPr>
              <p:nvPr/>
            </p:nvSpPr>
            <p:spPr bwMode="auto">
              <a:xfrm flipH="1" flipV="1">
                <a:off x="8" y="0"/>
                <a:ext cx="567" cy="333"/>
              </a:xfrm>
              <a:custGeom>
                <a:avLst/>
                <a:gdLst>
                  <a:gd name="T0" fmla="*/ 0 w 21248"/>
                  <a:gd name="T1" fmla="*/ 0 h 21382"/>
                  <a:gd name="T2" fmla="*/ 0 w 21248"/>
                  <a:gd name="T3" fmla="*/ 0 h 21382"/>
                  <a:gd name="T4" fmla="*/ 0 w 21248"/>
                  <a:gd name="T5" fmla="*/ 0 h 21382"/>
                  <a:gd name="T6" fmla="*/ 0 60000 65536"/>
                  <a:gd name="T7" fmla="*/ 0 60000 65536"/>
                  <a:gd name="T8" fmla="*/ 0 60000 65536"/>
                  <a:gd name="T9" fmla="*/ 0 w 21248"/>
                  <a:gd name="T10" fmla="*/ 0 h 21382"/>
                  <a:gd name="T11" fmla="*/ 21248 w 21248"/>
                  <a:gd name="T12" fmla="*/ 21382 h 21382"/>
                </a:gdLst>
                <a:ahLst/>
                <a:cxnLst>
                  <a:cxn ang="T6">
                    <a:pos x="T0" y="T1"/>
                  </a:cxn>
                  <a:cxn ang="T7">
                    <a:pos x="T2" y="T3"/>
                  </a:cxn>
                  <a:cxn ang="T8">
                    <a:pos x="T4" y="T5"/>
                  </a:cxn>
                </a:cxnLst>
                <a:rect l="T9" t="T10" r="T11" b="T12"/>
                <a:pathLst>
                  <a:path w="21248" h="21382" fill="none" extrusionOk="0">
                    <a:moveTo>
                      <a:pt x="3063" y="0"/>
                    </a:moveTo>
                    <a:cubicBezTo>
                      <a:pt x="12257" y="1317"/>
                      <a:pt x="19579" y="8364"/>
                      <a:pt x="21248" y="17499"/>
                    </a:cubicBezTo>
                  </a:path>
                  <a:path w="21248" h="21382" stroke="0" extrusionOk="0">
                    <a:moveTo>
                      <a:pt x="3063" y="0"/>
                    </a:moveTo>
                    <a:cubicBezTo>
                      <a:pt x="12257" y="1317"/>
                      <a:pt x="19579" y="8364"/>
                      <a:pt x="21248" y="17499"/>
                    </a:cubicBezTo>
                    <a:lnTo>
                      <a:pt x="0" y="21382"/>
                    </a:lnTo>
                    <a:lnTo>
                      <a:pt x="3063" y="0"/>
                    </a:lnTo>
                    <a:close/>
                  </a:path>
                </a:pathLst>
              </a:custGeom>
              <a:noFill/>
              <a:ln w="38100" cap="sq">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7" name="Line 148">
                <a:extLst>
                  <a:ext uri="{FF2B5EF4-FFF2-40B4-BE49-F238E27FC236}">
                    <a16:creationId xmlns:a16="http://schemas.microsoft.com/office/drawing/2014/main" id="{4C101853-967C-4F54-9598-EC294CE057E6}"/>
                  </a:ext>
                </a:extLst>
              </p:cNvPr>
              <p:cNvSpPr>
                <a:spLocks noChangeShapeType="1"/>
              </p:cNvSpPr>
              <p:nvPr/>
            </p:nvSpPr>
            <p:spPr bwMode="auto">
              <a:xfrm flipH="1" flipV="1">
                <a:off x="0" y="49"/>
                <a:ext cx="48" cy="96"/>
              </a:xfrm>
              <a:prstGeom prst="line">
                <a:avLst/>
              </a:prstGeom>
              <a:noFill/>
              <a:ln w="38100" cap="sq">
                <a:solidFill>
                  <a:srgbClr val="9900CC"/>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4" name="Group 149">
            <a:extLst>
              <a:ext uri="{FF2B5EF4-FFF2-40B4-BE49-F238E27FC236}">
                <a16:creationId xmlns:a16="http://schemas.microsoft.com/office/drawing/2014/main" id="{F6C7755F-6A5B-41F4-A6E7-97295DC225F6}"/>
              </a:ext>
            </a:extLst>
          </p:cNvPr>
          <p:cNvGrpSpPr>
            <a:grpSpLocks/>
          </p:cNvGrpSpPr>
          <p:nvPr/>
        </p:nvGrpSpPr>
        <p:grpSpPr bwMode="auto">
          <a:xfrm>
            <a:off x="4419600" y="484188"/>
            <a:ext cx="4114800" cy="5764212"/>
            <a:chOff x="0" y="0"/>
            <a:chExt cx="2592" cy="3631"/>
          </a:xfrm>
        </p:grpSpPr>
        <p:sp>
          <p:nvSpPr>
            <p:cNvPr id="30734" name="Text Box 150">
              <a:extLst>
                <a:ext uri="{FF2B5EF4-FFF2-40B4-BE49-F238E27FC236}">
                  <a16:creationId xmlns:a16="http://schemas.microsoft.com/office/drawing/2014/main" id="{F56E87AE-44AD-495C-8051-C76729B2D2D4}"/>
                </a:ext>
              </a:extLst>
            </p:cNvPr>
            <p:cNvSpPr txBox="1">
              <a:spLocks noChangeArrowheads="1"/>
            </p:cNvSpPr>
            <p:nvPr/>
          </p:nvSpPr>
          <p:spPr bwMode="auto">
            <a:xfrm>
              <a:off x="1680" y="2863"/>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b="1">
                  <a:solidFill>
                    <a:schemeClr val="bg1"/>
                  </a:solidFill>
                  <a:latin typeface="微软雅黑" panose="020B0503020204020204" pitchFamily="34" charset="-122"/>
                  <a:ea typeface="微软雅黑" panose="020B0503020204020204" pitchFamily="34" charset="-122"/>
                </a:rPr>
                <a:t>氮素化肥</a:t>
              </a:r>
            </a:p>
          </p:txBody>
        </p:sp>
        <p:grpSp>
          <p:nvGrpSpPr>
            <p:cNvPr id="30735" name="Group 151">
              <a:extLst>
                <a:ext uri="{FF2B5EF4-FFF2-40B4-BE49-F238E27FC236}">
                  <a16:creationId xmlns:a16="http://schemas.microsoft.com/office/drawing/2014/main" id="{1A1EDD04-3719-4D78-BEEE-BFDBE934E860}"/>
                </a:ext>
              </a:extLst>
            </p:cNvPr>
            <p:cNvGrpSpPr>
              <a:grpSpLocks/>
            </p:cNvGrpSpPr>
            <p:nvPr/>
          </p:nvGrpSpPr>
          <p:grpSpPr bwMode="auto">
            <a:xfrm>
              <a:off x="801" y="0"/>
              <a:ext cx="1410" cy="1736"/>
              <a:chOff x="0" y="0"/>
              <a:chExt cx="1410" cy="1736"/>
            </a:xfrm>
          </p:grpSpPr>
          <p:sp>
            <p:nvSpPr>
              <p:cNvPr id="30740" name="Arc 152">
                <a:extLst>
                  <a:ext uri="{FF2B5EF4-FFF2-40B4-BE49-F238E27FC236}">
                    <a16:creationId xmlns:a16="http://schemas.microsoft.com/office/drawing/2014/main" id="{633DC47B-1D10-4EBD-9608-AB85FC101678}"/>
                  </a:ext>
                </a:extLst>
              </p:cNvPr>
              <p:cNvSpPr>
                <a:spLocks/>
              </p:cNvSpPr>
              <p:nvPr/>
            </p:nvSpPr>
            <p:spPr bwMode="auto">
              <a:xfrm rot="-7200000">
                <a:off x="-340" y="340"/>
                <a:ext cx="1736" cy="1056"/>
              </a:xfrm>
              <a:custGeom>
                <a:avLst/>
                <a:gdLst>
                  <a:gd name="T0" fmla="*/ 0 w 27904"/>
                  <a:gd name="T1" fmla="*/ 0 h 21600"/>
                  <a:gd name="T2" fmla="*/ 0 w 27904"/>
                  <a:gd name="T3" fmla="*/ 0 h 21600"/>
                  <a:gd name="T4" fmla="*/ 0 w 27904"/>
                  <a:gd name="T5" fmla="*/ 0 h 21600"/>
                  <a:gd name="T6" fmla="*/ 0 60000 65536"/>
                  <a:gd name="T7" fmla="*/ 0 60000 65536"/>
                  <a:gd name="T8" fmla="*/ 0 60000 65536"/>
                  <a:gd name="T9" fmla="*/ 0 w 27904"/>
                  <a:gd name="T10" fmla="*/ 0 h 21600"/>
                  <a:gd name="T11" fmla="*/ 27904 w 27904"/>
                  <a:gd name="T12" fmla="*/ 21600 h 21600"/>
                </a:gdLst>
                <a:ahLst/>
                <a:cxnLst>
                  <a:cxn ang="T6">
                    <a:pos x="T0" y="T1"/>
                  </a:cxn>
                  <a:cxn ang="T7">
                    <a:pos x="T2" y="T3"/>
                  </a:cxn>
                  <a:cxn ang="T8">
                    <a:pos x="T4" y="T5"/>
                  </a:cxn>
                </a:cxnLst>
                <a:rect l="T9" t="T10" r="T11" b="T12"/>
                <a:pathLst>
                  <a:path w="27904" h="21600" fill="none" extrusionOk="0">
                    <a:moveTo>
                      <a:pt x="27904" y="3721"/>
                    </a:moveTo>
                    <a:cubicBezTo>
                      <a:pt x="26096" y="14057"/>
                      <a:pt x="17120" y="21599"/>
                      <a:pt x="6627" y="21600"/>
                    </a:cubicBezTo>
                    <a:cubicBezTo>
                      <a:pt x="4377" y="21600"/>
                      <a:pt x="2141" y="21248"/>
                      <a:pt x="-1" y="20558"/>
                    </a:cubicBezTo>
                  </a:path>
                  <a:path w="27904" h="21600" stroke="0" extrusionOk="0">
                    <a:moveTo>
                      <a:pt x="27904" y="3721"/>
                    </a:moveTo>
                    <a:cubicBezTo>
                      <a:pt x="26096" y="14057"/>
                      <a:pt x="17120" y="21599"/>
                      <a:pt x="6627" y="21600"/>
                    </a:cubicBezTo>
                    <a:cubicBezTo>
                      <a:pt x="4377" y="21600"/>
                      <a:pt x="2141" y="21248"/>
                      <a:pt x="-1" y="20558"/>
                    </a:cubicBezTo>
                    <a:lnTo>
                      <a:pt x="6627" y="0"/>
                    </a:lnTo>
                    <a:lnTo>
                      <a:pt x="27904" y="3721"/>
                    </a:lnTo>
                    <a:close/>
                  </a:path>
                </a:pathLst>
              </a:custGeom>
              <a:noFill/>
              <a:ln w="38100" cap="sq">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1" name="Line 153">
                <a:extLst>
                  <a:ext uri="{FF2B5EF4-FFF2-40B4-BE49-F238E27FC236}">
                    <a16:creationId xmlns:a16="http://schemas.microsoft.com/office/drawing/2014/main" id="{6F02993F-8F6F-4810-9D8B-78AFC84EB08A}"/>
                  </a:ext>
                </a:extLst>
              </p:cNvPr>
              <p:cNvSpPr>
                <a:spLocks noChangeShapeType="1"/>
              </p:cNvSpPr>
              <p:nvPr/>
            </p:nvSpPr>
            <p:spPr bwMode="auto">
              <a:xfrm>
                <a:off x="1380" y="1397"/>
                <a:ext cx="30" cy="100"/>
              </a:xfrm>
              <a:prstGeom prst="line">
                <a:avLst/>
              </a:prstGeom>
              <a:noFill/>
              <a:ln w="38100" cap="sq">
                <a:solidFill>
                  <a:srgbClr val="0000FF"/>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0736" name="Group 154">
              <a:extLst>
                <a:ext uri="{FF2B5EF4-FFF2-40B4-BE49-F238E27FC236}">
                  <a16:creationId xmlns:a16="http://schemas.microsoft.com/office/drawing/2014/main" id="{19C61290-5F52-4E73-84DB-A81591C5F742}"/>
                </a:ext>
              </a:extLst>
            </p:cNvPr>
            <p:cNvGrpSpPr>
              <a:grpSpLocks/>
            </p:cNvGrpSpPr>
            <p:nvPr/>
          </p:nvGrpSpPr>
          <p:grpSpPr bwMode="auto">
            <a:xfrm>
              <a:off x="0" y="2239"/>
              <a:ext cx="1913" cy="1392"/>
              <a:chOff x="0" y="0"/>
              <a:chExt cx="1913" cy="1392"/>
            </a:xfrm>
          </p:grpSpPr>
          <p:sp>
            <p:nvSpPr>
              <p:cNvPr id="30738" name="Arc 155">
                <a:extLst>
                  <a:ext uri="{FF2B5EF4-FFF2-40B4-BE49-F238E27FC236}">
                    <a16:creationId xmlns:a16="http://schemas.microsoft.com/office/drawing/2014/main" id="{55414EE6-ED70-4513-ABBC-BD2BC039A134}"/>
                  </a:ext>
                </a:extLst>
              </p:cNvPr>
              <p:cNvSpPr>
                <a:spLocks/>
              </p:cNvSpPr>
              <p:nvPr/>
            </p:nvSpPr>
            <p:spPr bwMode="auto">
              <a:xfrm flipH="1" flipV="1">
                <a:off x="27" y="0"/>
                <a:ext cx="1886" cy="1392"/>
              </a:xfrm>
              <a:custGeom>
                <a:avLst/>
                <a:gdLst>
                  <a:gd name="T0" fmla="*/ 0 w 36943"/>
                  <a:gd name="T1" fmla="*/ 0 h 21600"/>
                  <a:gd name="T2" fmla="*/ 0 w 36943"/>
                  <a:gd name="T3" fmla="*/ 0 h 21600"/>
                  <a:gd name="T4" fmla="*/ 0 w 36943"/>
                  <a:gd name="T5" fmla="*/ 0 h 21600"/>
                  <a:gd name="T6" fmla="*/ 0 60000 65536"/>
                  <a:gd name="T7" fmla="*/ 0 60000 65536"/>
                  <a:gd name="T8" fmla="*/ 0 60000 65536"/>
                  <a:gd name="T9" fmla="*/ 0 w 36943"/>
                  <a:gd name="T10" fmla="*/ 0 h 21600"/>
                  <a:gd name="T11" fmla="*/ 36943 w 36943"/>
                  <a:gd name="T12" fmla="*/ 21600 h 21600"/>
                </a:gdLst>
                <a:ahLst/>
                <a:cxnLst>
                  <a:cxn ang="T6">
                    <a:pos x="T0" y="T1"/>
                  </a:cxn>
                  <a:cxn ang="T7">
                    <a:pos x="T2" y="T3"/>
                  </a:cxn>
                  <a:cxn ang="T8">
                    <a:pos x="T4" y="T5"/>
                  </a:cxn>
                </a:cxnLst>
                <a:rect l="T9" t="T10" r="T11" b="T12"/>
                <a:pathLst>
                  <a:path w="36943" h="21600" fill="none" extrusionOk="0">
                    <a:moveTo>
                      <a:pt x="-1" y="7719"/>
                    </a:moveTo>
                    <a:cubicBezTo>
                      <a:pt x="4104" y="2826"/>
                      <a:pt x="10163" y="-1"/>
                      <a:pt x="16550" y="0"/>
                    </a:cubicBezTo>
                    <a:cubicBezTo>
                      <a:pt x="25735" y="0"/>
                      <a:pt x="33915" y="5808"/>
                      <a:pt x="36943" y="14480"/>
                    </a:cubicBezTo>
                  </a:path>
                  <a:path w="36943" h="21600" stroke="0" extrusionOk="0">
                    <a:moveTo>
                      <a:pt x="-1" y="7719"/>
                    </a:moveTo>
                    <a:cubicBezTo>
                      <a:pt x="4104" y="2826"/>
                      <a:pt x="10163" y="-1"/>
                      <a:pt x="16550" y="0"/>
                    </a:cubicBezTo>
                    <a:cubicBezTo>
                      <a:pt x="25735" y="0"/>
                      <a:pt x="33915" y="5808"/>
                      <a:pt x="36943" y="14480"/>
                    </a:cubicBezTo>
                    <a:lnTo>
                      <a:pt x="16550" y="21600"/>
                    </a:lnTo>
                    <a:lnTo>
                      <a:pt x="-1" y="7719"/>
                    </a:lnTo>
                    <a:close/>
                  </a:path>
                </a:pathLst>
              </a:custGeom>
              <a:noFill/>
              <a:ln w="38100" cap="sq">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9" name="Line 156">
                <a:extLst>
                  <a:ext uri="{FF2B5EF4-FFF2-40B4-BE49-F238E27FC236}">
                    <a16:creationId xmlns:a16="http://schemas.microsoft.com/office/drawing/2014/main" id="{06DDC54B-0FDE-4D38-9C01-7104474233FE}"/>
                  </a:ext>
                </a:extLst>
              </p:cNvPr>
              <p:cNvSpPr>
                <a:spLocks noChangeShapeType="1"/>
              </p:cNvSpPr>
              <p:nvPr/>
            </p:nvSpPr>
            <p:spPr bwMode="auto">
              <a:xfrm flipH="1" flipV="1">
                <a:off x="0" y="384"/>
                <a:ext cx="48" cy="144"/>
              </a:xfrm>
              <a:prstGeom prst="line">
                <a:avLst/>
              </a:prstGeom>
              <a:noFill/>
              <a:ln w="38100" cap="sq">
                <a:solidFill>
                  <a:srgbClr val="0000FF"/>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30737" name="Line 157">
              <a:extLst>
                <a:ext uri="{FF2B5EF4-FFF2-40B4-BE49-F238E27FC236}">
                  <a16:creationId xmlns:a16="http://schemas.microsoft.com/office/drawing/2014/main" id="{6768F126-BC65-4C60-91EA-83722A4DAF71}"/>
                </a:ext>
              </a:extLst>
            </p:cNvPr>
            <p:cNvSpPr>
              <a:spLocks noChangeShapeType="1"/>
            </p:cNvSpPr>
            <p:nvPr/>
          </p:nvSpPr>
          <p:spPr bwMode="auto">
            <a:xfrm flipH="1">
              <a:off x="2064" y="2623"/>
              <a:ext cx="240" cy="288"/>
            </a:xfrm>
            <a:prstGeom prst="line">
              <a:avLst/>
            </a:prstGeom>
            <a:noFill/>
            <a:ln w="38100" cap="sq">
              <a:solidFill>
                <a:srgbClr val="0000FF"/>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7" name="Group 158">
            <a:extLst>
              <a:ext uri="{FF2B5EF4-FFF2-40B4-BE49-F238E27FC236}">
                <a16:creationId xmlns:a16="http://schemas.microsoft.com/office/drawing/2014/main" id="{782FCDB4-A5F4-4BE7-894C-4501A71DED1D}"/>
              </a:ext>
            </a:extLst>
          </p:cNvPr>
          <p:cNvGrpSpPr>
            <a:grpSpLocks/>
          </p:cNvGrpSpPr>
          <p:nvPr/>
        </p:nvGrpSpPr>
        <p:grpSpPr bwMode="auto">
          <a:xfrm>
            <a:off x="231775" y="838200"/>
            <a:ext cx="3730625" cy="4419600"/>
            <a:chOff x="0" y="0"/>
            <a:chExt cx="2350" cy="2784"/>
          </a:xfrm>
        </p:grpSpPr>
        <p:sp>
          <p:nvSpPr>
            <p:cNvPr id="30731" name="Line 159">
              <a:extLst>
                <a:ext uri="{FF2B5EF4-FFF2-40B4-BE49-F238E27FC236}">
                  <a16:creationId xmlns:a16="http://schemas.microsoft.com/office/drawing/2014/main" id="{29DAC6D3-E946-4420-A4E6-CF2FB59CF1A8}"/>
                </a:ext>
              </a:extLst>
            </p:cNvPr>
            <p:cNvSpPr>
              <a:spLocks noChangeShapeType="1"/>
            </p:cNvSpPr>
            <p:nvPr/>
          </p:nvSpPr>
          <p:spPr bwMode="auto">
            <a:xfrm flipH="1">
              <a:off x="430" y="2784"/>
              <a:ext cx="1920" cy="0"/>
            </a:xfrm>
            <a:prstGeom prst="line">
              <a:avLst/>
            </a:prstGeom>
            <a:noFill/>
            <a:ln w="57150">
              <a:solidFill>
                <a:srgbClr val="FFFF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732" name="Arc 160">
              <a:extLst>
                <a:ext uri="{FF2B5EF4-FFF2-40B4-BE49-F238E27FC236}">
                  <a16:creationId xmlns:a16="http://schemas.microsoft.com/office/drawing/2014/main" id="{D14C4A57-5F82-4899-993B-B5AC640FEA41}"/>
                </a:ext>
              </a:extLst>
            </p:cNvPr>
            <p:cNvSpPr>
              <a:spLocks/>
            </p:cNvSpPr>
            <p:nvPr/>
          </p:nvSpPr>
          <p:spPr bwMode="auto">
            <a:xfrm rot="10800000" flipV="1">
              <a:off x="0" y="0"/>
              <a:ext cx="1924" cy="2761"/>
            </a:xfrm>
            <a:custGeom>
              <a:avLst/>
              <a:gdLst>
                <a:gd name="T0" fmla="*/ 0 w 23415"/>
                <a:gd name="T1" fmla="*/ 0 h 35810"/>
                <a:gd name="T2" fmla="*/ 0 w 23415"/>
                <a:gd name="T3" fmla="*/ 0 h 35810"/>
                <a:gd name="T4" fmla="*/ 0 w 23415"/>
                <a:gd name="T5" fmla="*/ 0 h 35810"/>
                <a:gd name="T6" fmla="*/ 0 60000 65536"/>
                <a:gd name="T7" fmla="*/ 0 60000 65536"/>
                <a:gd name="T8" fmla="*/ 0 60000 65536"/>
                <a:gd name="T9" fmla="*/ 0 w 23415"/>
                <a:gd name="T10" fmla="*/ 0 h 35810"/>
                <a:gd name="T11" fmla="*/ 23415 w 23415"/>
                <a:gd name="T12" fmla="*/ 35810 h 35810"/>
              </a:gdLst>
              <a:ahLst/>
              <a:cxnLst>
                <a:cxn ang="T6">
                  <a:pos x="T0" y="T1"/>
                </a:cxn>
                <a:cxn ang="T7">
                  <a:pos x="T2" y="T3"/>
                </a:cxn>
                <a:cxn ang="T8">
                  <a:pos x="T4" y="T5"/>
                </a:cxn>
              </a:cxnLst>
              <a:rect l="T9" t="T10" r="T11" b="T12"/>
              <a:pathLst>
                <a:path w="23415" h="35810" fill="none" extrusionOk="0">
                  <a:moveTo>
                    <a:pt x="0" y="76"/>
                  </a:moveTo>
                  <a:cubicBezTo>
                    <a:pt x="603" y="25"/>
                    <a:pt x="1209" y="-1"/>
                    <a:pt x="1815" y="0"/>
                  </a:cubicBezTo>
                  <a:cubicBezTo>
                    <a:pt x="13744" y="0"/>
                    <a:pt x="23415" y="9670"/>
                    <a:pt x="23415" y="21600"/>
                  </a:cubicBezTo>
                  <a:cubicBezTo>
                    <a:pt x="23415" y="26825"/>
                    <a:pt x="21520" y="31874"/>
                    <a:pt x="18082" y="35809"/>
                  </a:cubicBezTo>
                </a:path>
                <a:path w="23415" h="35810" stroke="0" extrusionOk="0">
                  <a:moveTo>
                    <a:pt x="0" y="76"/>
                  </a:moveTo>
                  <a:cubicBezTo>
                    <a:pt x="603" y="25"/>
                    <a:pt x="1209" y="-1"/>
                    <a:pt x="1815" y="0"/>
                  </a:cubicBezTo>
                  <a:cubicBezTo>
                    <a:pt x="13744" y="0"/>
                    <a:pt x="23415" y="9670"/>
                    <a:pt x="23415" y="21600"/>
                  </a:cubicBezTo>
                  <a:cubicBezTo>
                    <a:pt x="23415" y="26825"/>
                    <a:pt x="21520" y="31874"/>
                    <a:pt x="18082" y="35809"/>
                  </a:cubicBezTo>
                  <a:lnTo>
                    <a:pt x="1815" y="21600"/>
                  </a:lnTo>
                  <a:lnTo>
                    <a:pt x="0" y="76"/>
                  </a:lnTo>
                  <a:close/>
                </a:path>
              </a:pathLst>
            </a:custGeom>
            <a:noFill/>
            <a:ln w="38100" cap="sq">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3" name="Line 161">
              <a:extLst>
                <a:ext uri="{FF2B5EF4-FFF2-40B4-BE49-F238E27FC236}">
                  <a16:creationId xmlns:a16="http://schemas.microsoft.com/office/drawing/2014/main" id="{A7E6A2BD-691A-4A4B-B2F3-33BDA2A64ACB}"/>
                </a:ext>
              </a:extLst>
            </p:cNvPr>
            <p:cNvSpPr>
              <a:spLocks noChangeShapeType="1"/>
            </p:cNvSpPr>
            <p:nvPr/>
          </p:nvSpPr>
          <p:spPr bwMode="auto">
            <a:xfrm>
              <a:off x="1822" y="0"/>
              <a:ext cx="144" cy="0"/>
            </a:xfrm>
            <a:prstGeom prst="line">
              <a:avLst/>
            </a:prstGeom>
            <a:noFill/>
            <a:ln w="57150" cap="sq">
              <a:solidFill>
                <a:srgbClr val="FFFF00"/>
              </a:solidFill>
              <a:round/>
              <a:headEnd/>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85164" name="Text Box 172">
            <a:extLst>
              <a:ext uri="{FF2B5EF4-FFF2-40B4-BE49-F238E27FC236}">
                <a16:creationId xmlns:a16="http://schemas.microsoft.com/office/drawing/2014/main" id="{E68D03C7-BA58-4D0C-A2F5-31E893D9E9E8}"/>
              </a:ext>
            </a:extLst>
          </p:cNvPr>
          <p:cNvSpPr txBox="1">
            <a:spLocks noChangeArrowheads="1"/>
          </p:cNvSpPr>
          <p:nvPr/>
        </p:nvSpPr>
        <p:spPr bwMode="auto">
          <a:xfrm>
            <a:off x="827088" y="4868863"/>
            <a:ext cx="2305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solidFill>
                  <a:schemeClr val="bg1"/>
                </a:solidFill>
                <a:latin typeface="微软雅黑" panose="020B0503020204020204" pitchFamily="34" charset="-122"/>
                <a:ea typeface="微软雅黑" panose="020B0503020204020204" pitchFamily="34" charset="-122"/>
              </a:rPr>
              <a:t>反硝化细菌</a:t>
            </a:r>
          </a:p>
        </p:txBody>
      </p:sp>
      <p:sp>
        <p:nvSpPr>
          <p:cNvPr id="2" name="文本框 1">
            <a:extLst>
              <a:ext uri="{FF2B5EF4-FFF2-40B4-BE49-F238E27FC236}">
                <a16:creationId xmlns:a16="http://schemas.microsoft.com/office/drawing/2014/main" id="{FFE46C4E-6D66-49E1-A703-F71A29B115BA}"/>
              </a:ext>
            </a:extLst>
          </p:cNvPr>
          <p:cNvSpPr txBox="1">
            <a:spLocks noChangeArrowheads="1"/>
          </p:cNvSpPr>
          <p:nvPr/>
        </p:nvSpPr>
        <p:spPr bwMode="auto">
          <a:xfrm>
            <a:off x="7516813" y="1517650"/>
            <a:ext cx="1439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400" b="1">
                <a:solidFill>
                  <a:schemeClr val="bg1"/>
                </a:solidFill>
                <a:latin typeface="微软雅黑" panose="020B0503020204020204" pitchFamily="34" charset="-122"/>
                <a:ea typeface="微软雅黑" panose="020B0503020204020204" pitchFamily="34" charset="-122"/>
              </a:rPr>
              <a:t>工业固氮</a:t>
            </a:r>
          </a:p>
        </p:txBody>
      </p:sp>
      <p:sp>
        <p:nvSpPr>
          <p:cNvPr id="174" name="文本框 173">
            <a:extLst>
              <a:ext uri="{FF2B5EF4-FFF2-40B4-BE49-F238E27FC236}">
                <a16:creationId xmlns:a16="http://schemas.microsoft.com/office/drawing/2014/main" id="{484CB941-D9FB-42C3-8B82-1826A4609AEE}"/>
              </a:ext>
            </a:extLst>
          </p:cNvPr>
          <p:cNvSpPr txBox="1">
            <a:spLocks noChangeArrowheads="1"/>
          </p:cNvSpPr>
          <p:nvPr/>
        </p:nvSpPr>
        <p:spPr bwMode="auto">
          <a:xfrm>
            <a:off x="5902325" y="1997075"/>
            <a:ext cx="1439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400" b="1">
                <a:solidFill>
                  <a:schemeClr val="bg1"/>
                </a:solidFill>
                <a:latin typeface="微软雅黑" panose="020B0503020204020204" pitchFamily="34" charset="-122"/>
                <a:ea typeface="微软雅黑" panose="020B0503020204020204" pitchFamily="34" charset="-122"/>
              </a:rPr>
              <a:t>大气固氮</a:t>
            </a:r>
          </a:p>
        </p:txBody>
      </p:sp>
      <p:sp>
        <p:nvSpPr>
          <p:cNvPr id="175" name="文本框 174">
            <a:extLst>
              <a:ext uri="{FF2B5EF4-FFF2-40B4-BE49-F238E27FC236}">
                <a16:creationId xmlns:a16="http://schemas.microsoft.com/office/drawing/2014/main" id="{DE4E78E8-4E68-45E6-AB88-A30F2E2471A1}"/>
              </a:ext>
            </a:extLst>
          </p:cNvPr>
          <p:cNvSpPr txBox="1">
            <a:spLocks noChangeArrowheads="1"/>
          </p:cNvSpPr>
          <p:nvPr/>
        </p:nvSpPr>
        <p:spPr bwMode="auto">
          <a:xfrm>
            <a:off x="1520825" y="2232025"/>
            <a:ext cx="1441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400" b="1">
                <a:solidFill>
                  <a:schemeClr val="bg1"/>
                </a:solidFill>
                <a:latin typeface="微软雅黑" panose="020B0503020204020204" pitchFamily="34" charset="-122"/>
                <a:ea typeface="微软雅黑" panose="020B0503020204020204" pitchFamily="34" charset="-122"/>
              </a:rPr>
              <a:t>生物固氮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7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5164"/>
                                        </p:tgtEl>
                                        <p:attrNameLst>
                                          <p:attrName>style.visibility</p:attrName>
                                        </p:attrNameLst>
                                      </p:cBhvr>
                                      <p:to>
                                        <p:strVal val="visible"/>
                                      </p:to>
                                    </p:set>
                                    <p:animEffect transition="in" filter="blinds(horizontal)">
                                      <p:cBhvr>
                                        <p:cTn id="33" dur="500"/>
                                        <p:tgtEl>
                                          <p:spTgt spid="85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64" grpId="0"/>
      <p:bldP spid="2" grpId="0"/>
      <p:bldP spid="174" grpId="0"/>
      <p:bldP spid="17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ext Box 3">
            <a:extLst>
              <a:ext uri="{FF2B5EF4-FFF2-40B4-BE49-F238E27FC236}">
                <a16:creationId xmlns:a16="http://schemas.microsoft.com/office/drawing/2014/main" id="{2C0464E6-CCCD-408E-B437-67818C8D0BD7}"/>
              </a:ext>
            </a:extLst>
          </p:cNvPr>
          <p:cNvSpPr txBox="1">
            <a:spLocks noChangeArrowheads="1"/>
          </p:cNvSpPr>
          <p:nvPr/>
        </p:nvSpPr>
        <p:spPr bwMode="auto">
          <a:xfrm>
            <a:off x="34925" y="2032000"/>
            <a:ext cx="677863" cy="30257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eaVert"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空气中的氮气</a:t>
            </a:r>
          </a:p>
        </p:txBody>
      </p:sp>
      <p:sp>
        <p:nvSpPr>
          <p:cNvPr id="86020" name="Text Box 4">
            <a:extLst>
              <a:ext uri="{FF2B5EF4-FFF2-40B4-BE49-F238E27FC236}">
                <a16:creationId xmlns:a16="http://schemas.microsoft.com/office/drawing/2014/main" id="{ADAB6213-042B-4172-AA0D-B66E1F6CDC6C}"/>
              </a:ext>
            </a:extLst>
          </p:cNvPr>
          <p:cNvSpPr txBox="1">
            <a:spLocks noChangeArrowheads="1"/>
          </p:cNvSpPr>
          <p:nvPr/>
        </p:nvSpPr>
        <p:spPr bwMode="auto">
          <a:xfrm>
            <a:off x="739775" y="2532063"/>
            <a:ext cx="2663825" cy="5873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大气闪电固氮</a:t>
            </a:r>
          </a:p>
        </p:txBody>
      </p:sp>
      <p:sp>
        <p:nvSpPr>
          <p:cNvPr id="86021" name="Text Box 5">
            <a:extLst>
              <a:ext uri="{FF2B5EF4-FFF2-40B4-BE49-F238E27FC236}">
                <a16:creationId xmlns:a16="http://schemas.microsoft.com/office/drawing/2014/main" id="{1BFD7B3D-C2CD-4E03-8AD2-FDDCFBDAB933}"/>
              </a:ext>
            </a:extLst>
          </p:cNvPr>
          <p:cNvSpPr txBox="1">
            <a:spLocks noChangeArrowheads="1"/>
          </p:cNvSpPr>
          <p:nvPr/>
        </p:nvSpPr>
        <p:spPr bwMode="auto">
          <a:xfrm>
            <a:off x="739775" y="3141663"/>
            <a:ext cx="2663825" cy="5873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人工合成固氮</a:t>
            </a:r>
          </a:p>
        </p:txBody>
      </p:sp>
      <p:sp>
        <p:nvSpPr>
          <p:cNvPr id="86022" name="Text Box 6">
            <a:extLst>
              <a:ext uri="{FF2B5EF4-FFF2-40B4-BE49-F238E27FC236}">
                <a16:creationId xmlns:a16="http://schemas.microsoft.com/office/drawing/2014/main" id="{B68B048A-0813-4400-A261-2A84BDED425C}"/>
              </a:ext>
            </a:extLst>
          </p:cNvPr>
          <p:cNvSpPr txBox="1">
            <a:spLocks noChangeArrowheads="1"/>
          </p:cNvSpPr>
          <p:nvPr/>
        </p:nvSpPr>
        <p:spPr bwMode="auto">
          <a:xfrm>
            <a:off x="739775" y="3751263"/>
            <a:ext cx="1873250" cy="5873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生物固氮</a:t>
            </a:r>
          </a:p>
        </p:txBody>
      </p:sp>
      <p:sp>
        <p:nvSpPr>
          <p:cNvPr id="86023" name="Text Box 7">
            <a:extLst>
              <a:ext uri="{FF2B5EF4-FFF2-40B4-BE49-F238E27FC236}">
                <a16:creationId xmlns:a16="http://schemas.microsoft.com/office/drawing/2014/main" id="{776EE186-BF50-4C6E-823F-44799BA35FDF}"/>
              </a:ext>
            </a:extLst>
          </p:cNvPr>
          <p:cNvSpPr txBox="1">
            <a:spLocks noChangeArrowheads="1"/>
          </p:cNvSpPr>
          <p:nvPr/>
        </p:nvSpPr>
        <p:spPr bwMode="auto">
          <a:xfrm>
            <a:off x="3810000" y="2728913"/>
            <a:ext cx="1600200" cy="15636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zh-CN" b="1">
                <a:latin typeface="微软雅黑" panose="020B0503020204020204" pitchFamily="34" charset="-122"/>
                <a:ea typeface="微软雅黑" panose="020B0503020204020204" pitchFamily="34" charset="-122"/>
              </a:rPr>
              <a:t>土壤中(NH</a:t>
            </a:r>
            <a:r>
              <a:rPr lang="zh-CN" altLang="zh-CN" b="1" baseline="-25000">
                <a:latin typeface="微软雅黑" panose="020B0503020204020204" pitchFamily="34" charset="-122"/>
                <a:ea typeface="微软雅黑" panose="020B0503020204020204" pitchFamily="34" charset="-122"/>
              </a:rPr>
              <a:t>4</a:t>
            </a:r>
            <a:r>
              <a:rPr lang="zh-CN" altLang="zh-CN" b="1" baseline="30000">
                <a:latin typeface="微软雅黑" panose="020B0503020204020204" pitchFamily="34" charset="-122"/>
                <a:ea typeface="微软雅黑" panose="020B0503020204020204" pitchFamily="34" charset="-122"/>
              </a:rPr>
              <a:t>+</a:t>
            </a:r>
            <a:r>
              <a:rPr lang="zh-CN" altLang="zh-CN" b="1">
                <a:latin typeface="微软雅黑" panose="020B0503020204020204" pitchFamily="34" charset="-122"/>
                <a:ea typeface="微软雅黑" panose="020B0503020204020204" pitchFamily="34" charset="-122"/>
              </a:rPr>
              <a:t>,NO</a:t>
            </a:r>
            <a:r>
              <a:rPr lang="zh-CN" altLang="zh-CN" b="1" baseline="-25000">
                <a:latin typeface="微软雅黑" panose="020B0503020204020204" pitchFamily="34" charset="-122"/>
                <a:ea typeface="微软雅黑" panose="020B0503020204020204" pitchFamily="34" charset="-122"/>
              </a:rPr>
              <a:t>3</a:t>
            </a:r>
            <a:r>
              <a:rPr lang="zh-CN" altLang="zh-CN" b="1" baseline="30000">
                <a:latin typeface="微软雅黑" panose="020B0503020204020204" pitchFamily="34" charset="-122"/>
                <a:ea typeface="微软雅黑" panose="020B0503020204020204" pitchFamily="34" charset="-122"/>
              </a:rPr>
              <a:t>-</a:t>
            </a:r>
            <a:r>
              <a:rPr lang="zh-CN" altLang="zh-CN" b="1">
                <a:latin typeface="微软雅黑" panose="020B0503020204020204" pitchFamily="34" charset="-122"/>
                <a:ea typeface="微软雅黑" panose="020B0503020204020204" pitchFamily="34" charset="-122"/>
              </a:rPr>
              <a:t>)</a:t>
            </a:r>
          </a:p>
        </p:txBody>
      </p:sp>
      <p:sp>
        <p:nvSpPr>
          <p:cNvPr id="86024" name="Text Box 8">
            <a:extLst>
              <a:ext uri="{FF2B5EF4-FFF2-40B4-BE49-F238E27FC236}">
                <a16:creationId xmlns:a16="http://schemas.microsoft.com/office/drawing/2014/main" id="{79F6491E-E9C3-4C46-BCE8-E8DEE57A477B}"/>
              </a:ext>
            </a:extLst>
          </p:cNvPr>
          <p:cNvSpPr txBox="1">
            <a:spLocks noChangeArrowheads="1"/>
          </p:cNvSpPr>
          <p:nvPr/>
        </p:nvSpPr>
        <p:spPr bwMode="auto">
          <a:xfrm>
            <a:off x="3492500" y="779463"/>
            <a:ext cx="1577975" cy="5873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生产者</a:t>
            </a:r>
          </a:p>
        </p:txBody>
      </p:sp>
      <p:sp>
        <p:nvSpPr>
          <p:cNvPr id="86025" name="Text Box 9">
            <a:extLst>
              <a:ext uri="{FF2B5EF4-FFF2-40B4-BE49-F238E27FC236}">
                <a16:creationId xmlns:a16="http://schemas.microsoft.com/office/drawing/2014/main" id="{E66A9012-949A-449F-962F-2D2262824B28}"/>
              </a:ext>
            </a:extLst>
          </p:cNvPr>
          <p:cNvSpPr txBox="1">
            <a:spLocks noChangeArrowheads="1"/>
          </p:cNvSpPr>
          <p:nvPr/>
        </p:nvSpPr>
        <p:spPr bwMode="auto">
          <a:xfrm>
            <a:off x="6804025" y="765175"/>
            <a:ext cx="2308225" cy="5873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各级消费者</a:t>
            </a:r>
          </a:p>
        </p:txBody>
      </p:sp>
      <p:sp>
        <p:nvSpPr>
          <p:cNvPr id="86026" name="Text Box 10">
            <a:extLst>
              <a:ext uri="{FF2B5EF4-FFF2-40B4-BE49-F238E27FC236}">
                <a16:creationId xmlns:a16="http://schemas.microsoft.com/office/drawing/2014/main" id="{6D1EE565-E0B1-41FF-8FAD-3F3D295DF0A8}"/>
              </a:ext>
            </a:extLst>
          </p:cNvPr>
          <p:cNvSpPr txBox="1">
            <a:spLocks noChangeArrowheads="1"/>
          </p:cNvSpPr>
          <p:nvPr/>
        </p:nvSpPr>
        <p:spPr bwMode="auto">
          <a:xfrm>
            <a:off x="6804025" y="3586163"/>
            <a:ext cx="2308225" cy="5873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生物体组成</a:t>
            </a:r>
          </a:p>
        </p:txBody>
      </p:sp>
      <p:sp>
        <p:nvSpPr>
          <p:cNvPr id="86027" name="Text Box 11">
            <a:extLst>
              <a:ext uri="{FF2B5EF4-FFF2-40B4-BE49-F238E27FC236}">
                <a16:creationId xmlns:a16="http://schemas.microsoft.com/office/drawing/2014/main" id="{62A332AB-E660-4180-830F-823944691074}"/>
              </a:ext>
            </a:extLst>
          </p:cNvPr>
          <p:cNvSpPr txBox="1">
            <a:spLocks noChangeArrowheads="1"/>
          </p:cNvSpPr>
          <p:nvPr/>
        </p:nvSpPr>
        <p:spPr bwMode="auto">
          <a:xfrm>
            <a:off x="7308850" y="5427663"/>
            <a:ext cx="1944688" cy="5873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含氮部分</a:t>
            </a:r>
          </a:p>
        </p:txBody>
      </p:sp>
      <p:sp>
        <p:nvSpPr>
          <p:cNvPr id="86028" name="Text Box 12">
            <a:extLst>
              <a:ext uri="{FF2B5EF4-FFF2-40B4-BE49-F238E27FC236}">
                <a16:creationId xmlns:a16="http://schemas.microsoft.com/office/drawing/2014/main" id="{D7D7B453-9037-43C1-B83B-098D4BAE43E1}"/>
              </a:ext>
            </a:extLst>
          </p:cNvPr>
          <p:cNvSpPr txBox="1">
            <a:spLocks noChangeArrowheads="1"/>
          </p:cNvSpPr>
          <p:nvPr/>
        </p:nvSpPr>
        <p:spPr bwMode="auto">
          <a:xfrm>
            <a:off x="3276600" y="5427663"/>
            <a:ext cx="1943100" cy="5873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含氮废物</a:t>
            </a:r>
          </a:p>
        </p:txBody>
      </p:sp>
      <p:sp>
        <p:nvSpPr>
          <p:cNvPr id="86029" name="Text Box 13">
            <a:extLst>
              <a:ext uri="{FF2B5EF4-FFF2-40B4-BE49-F238E27FC236}">
                <a16:creationId xmlns:a16="http://schemas.microsoft.com/office/drawing/2014/main" id="{A1DE49CE-DA8C-4E9D-BD3F-41D1276B5A0D}"/>
              </a:ext>
            </a:extLst>
          </p:cNvPr>
          <p:cNvSpPr txBox="1">
            <a:spLocks noChangeArrowheads="1"/>
          </p:cNvSpPr>
          <p:nvPr/>
        </p:nvSpPr>
        <p:spPr bwMode="auto">
          <a:xfrm>
            <a:off x="4419600" y="1535113"/>
            <a:ext cx="17367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交换吸附主动运输</a:t>
            </a:r>
          </a:p>
        </p:txBody>
      </p:sp>
      <p:sp>
        <p:nvSpPr>
          <p:cNvPr id="86030" name="Text Box 14">
            <a:extLst>
              <a:ext uri="{FF2B5EF4-FFF2-40B4-BE49-F238E27FC236}">
                <a16:creationId xmlns:a16="http://schemas.microsoft.com/office/drawing/2014/main" id="{6115F7F7-92B7-440E-966D-821549D73CFA}"/>
              </a:ext>
            </a:extLst>
          </p:cNvPr>
          <p:cNvSpPr txBox="1">
            <a:spLocks noChangeArrowheads="1"/>
          </p:cNvSpPr>
          <p:nvPr/>
        </p:nvSpPr>
        <p:spPr bwMode="auto">
          <a:xfrm>
            <a:off x="7021513" y="1808163"/>
            <a:ext cx="10128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微软雅黑" panose="020B0503020204020204" pitchFamily="34" charset="-122"/>
                <a:ea typeface="微软雅黑" panose="020B0503020204020204" pitchFamily="34" charset="-122"/>
              </a:rPr>
              <a:t>消化</a:t>
            </a:r>
          </a:p>
          <a:p>
            <a:pPr algn="ctr" eaLnBrk="1" hangingPunct="1">
              <a:spcBef>
                <a:spcPct val="0"/>
              </a:spcBef>
              <a:buFontTx/>
              <a:buNone/>
            </a:pPr>
            <a:r>
              <a:rPr lang="zh-CN" altLang="en-US" b="1">
                <a:latin typeface="微软雅黑" panose="020B0503020204020204" pitchFamily="34" charset="-122"/>
                <a:ea typeface="微软雅黑" panose="020B0503020204020204" pitchFamily="34" charset="-122"/>
              </a:rPr>
              <a:t>吸收</a:t>
            </a:r>
          </a:p>
          <a:p>
            <a:pPr algn="ctr" eaLnBrk="1" hangingPunct="1">
              <a:spcBef>
                <a:spcPct val="0"/>
              </a:spcBef>
              <a:buFontTx/>
              <a:buNone/>
            </a:pPr>
            <a:r>
              <a:rPr lang="zh-CN" altLang="en-US" b="1">
                <a:latin typeface="微软雅黑" panose="020B0503020204020204" pitchFamily="34" charset="-122"/>
                <a:ea typeface="微软雅黑" panose="020B0503020204020204" pitchFamily="34" charset="-122"/>
              </a:rPr>
              <a:t>合成</a:t>
            </a:r>
          </a:p>
        </p:txBody>
      </p:sp>
      <p:sp>
        <p:nvSpPr>
          <p:cNvPr id="86031" name="Text Box 15">
            <a:extLst>
              <a:ext uri="{FF2B5EF4-FFF2-40B4-BE49-F238E27FC236}">
                <a16:creationId xmlns:a16="http://schemas.microsoft.com/office/drawing/2014/main" id="{795BE22F-4CF7-4D0E-BF24-ABD49316A0B5}"/>
              </a:ext>
            </a:extLst>
          </p:cNvPr>
          <p:cNvSpPr txBox="1">
            <a:spLocks noChangeArrowheads="1"/>
          </p:cNvSpPr>
          <p:nvPr/>
        </p:nvSpPr>
        <p:spPr bwMode="auto">
          <a:xfrm>
            <a:off x="6248400" y="4691063"/>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脱氨基作用</a:t>
            </a:r>
          </a:p>
        </p:txBody>
      </p:sp>
      <p:sp>
        <p:nvSpPr>
          <p:cNvPr id="86032" name="Text Box 16">
            <a:extLst>
              <a:ext uri="{FF2B5EF4-FFF2-40B4-BE49-F238E27FC236}">
                <a16:creationId xmlns:a16="http://schemas.microsoft.com/office/drawing/2014/main" id="{BD48BE82-589A-4C82-852F-307EFF640D91}"/>
              </a:ext>
            </a:extLst>
          </p:cNvPr>
          <p:cNvSpPr txBox="1">
            <a:spLocks noChangeArrowheads="1"/>
          </p:cNvSpPr>
          <p:nvPr/>
        </p:nvSpPr>
        <p:spPr bwMode="auto">
          <a:xfrm>
            <a:off x="4140200" y="4305300"/>
            <a:ext cx="17494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微生物分解</a:t>
            </a:r>
          </a:p>
        </p:txBody>
      </p:sp>
      <p:sp>
        <p:nvSpPr>
          <p:cNvPr id="86033" name="AutoShape 17">
            <a:extLst>
              <a:ext uri="{FF2B5EF4-FFF2-40B4-BE49-F238E27FC236}">
                <a16:creationId xmlns:a16="http://schemas.microsoft.com/office/drawing/2014/main" id="{6FD68C97-0F3A-42C5-9931-4D25D6690128}"/>
              </a:ext>
            </a:extLst>
          </p:cNvPr>
          <p:cNvSpPr>
            <a:spLocks noChangeArrowheads="1"/>
          </p:cNvSpPr>
          <p:nvPr/>
        </p:nvSpPr>
        <p:spPr bwMode="auto">
          <a:xfrm>
            <a:off x="5148263" y="1066800"/>
            <a:ext cx="1655762" cy="201613"/>
          </a:xfrm>
          <a:prstGeom prst="rightArrow">
            <a:avLst>
              <a:gd name="adj1" fmla="val 50000"/>
              <a:gd name="adj2" fmla="val 205314"/>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34" name="AutoShape 18">
            <a:extLst>
              <a:ext uri="{FF2B5EF4-FFF2-40B4-BE49-F238E27FC236}">
                <a16:creationId xmlns:a16="http://schemas.microsoft.com/office/drawing/2014/main" id="{F987E292-4561-4C3E-A7DD-CE2F50172241}"/>
              </a:ext>
            </a:extLst>
          </p:cNvPr>
          <p:cNvSpPr>
            <a:spLocks noChangeArrowheads="1"/>
          </p:cNvSpPr>
          <p:nvPr/>
        </p:nvSpPr>
        <p:spPr bwMode="auto">
          <a:xfrm>
            <a:off x="2662238" y="3929063"/>
            <a:ext cx="1117600" cy="360362"/>
          </a:xfrm>
          <a:prstGeom prst="rightArrow">
            <a:avLst>
              <a:gd name="adj1" fmla="val 50000"/>
              <a:gd name="adj2" fmla="val 183151"/>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35" name="AutoShape 19">
            <a:extLst>
              <a:ext uri="{FF2B5EF4-FFF2-40B4-BE49-F238E27FC236}">
                <a16:creationId xmlns:a16="http://schemas.microsoft.com/office/drawing/2014/main" id="{1976B103-0048-4917-B1C3-1195942CA225}"/>
              </a:ext>
            </a:extLst>
          </p:cNvPr>
          <p:cNvSpPr>
            <a:spLocks noChangeArrowheads="1"/>
          </p:cNvSpPr>
          <p:nvPr/>
        </p:nvSpPr>
        <p:spPr bwMode="auto">
          <a:xfrm>
            <a:off x="3433763" y="3357563"/>
            <a:ext cx="360362" cy="144462"/>
          </a:xfrm>
          <a:prstGeom prst="rightArrow">
            <a:avLst>
              <a:gd name="adj1" fmla="val 50000"/>
              <a:gd name="adj2" fmla="val 39289"/>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36" name="AutoShape 20">
            <a:extLst>
              <a:ext uri="{FF2B5EF4-FFF2-40B4-BE49-F238E27FC236}">
                <a16:creationId xmlns:a16="http://schemas.microsoft.com/office/drawing/2014/main" id="{EE4A8B72-56F2-44FE-82FD-F70E70AC68AF}"/>
              </a:ext>
            </a:extLst>
          </p:cNvPr>
          <p:cNvSpPr>
            <a:spLocks noChangeArrowheads="1"/>
          </p:cNvSpPr>
          <p:nvPr/>
        </p:nvSpPr>
        <p:spPr bwMode="auto">
          <a:xfrm>
            <a:off x="3448050" y="2809875"/>
            <a:ext cx="317500" cy="144463"/>
          </a:xfrm>
          <a:prstGeom prst="rightArrow">
            <a:avLst>
              <a:gd name="adj1" fmla="val 50000"/>
              <a:gd name="adj2" fmla="val 42236"/>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37" name="AutoShape 21">
            <a:extLst>
              <a:ext uri="{FF2B5EF4-FFF2-40B4-BE49-F238E27FC236}">
                <a16:creationId xmlns:a16="http://schemas.microsoft.com/office/drawing/2014/main" id="{9A129EAF-53F9-46B1-92F2-585A7EE49026}"/>
              </a:ext>
            </a:extLst>
          </p:cNvPr>
          <p:cNvSpPr>
            <a:spLocks noChangeArrowheads="1"/>
          </p:cNvSpPr>
          <p:nvPr/>
        </p:nvSpPr>
        <p:spPr bwMode="auto">
          <a:xfrm>
            <a:off x="4267200" y="1371600"/>
            <a:ext cx="228600" cy="1371600"/>
          </a:xfrm>
          <a:prstGeom prst="upArrow">
            <a:avLst>
              <a:gd name="adj1" fmla="val 50000"/>
              <a:gd name="adj2" fmla="val 1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38" name="AutoShape 22">
            <a:extLst>
              <a:ext uri="{FF2B5EF4-FFF2-40B4-BE49-F238E27FC236}">
                <a16:creationId xmlns:a16="http://schemas.microsoft.com/office/drawing/2014/main" id="{1AF7CAB5-A112-410C-8D95-117B1D2B98BF}"/>
              </a:ext>
            </a:extLst>
          </p:cNvPr>
          <p:cNvSpPr>
            <a:spLocks noChangeArrowheads="1"/>
          </p:cNvSpPr>
          <p:nvPr/>
        </p:nvSpPr>
        <p:spPr bwMode="auto">
          <a:xfrm>
            <a:off x="8172450" y="1519238"/>
            <a:ext cx="209550" cy="1981200"/>
          </a:xfrm>
          <a:prstGeom prst="downArrow">
            <a:avLst>
              <a:gd name="adj1" fmla="val 50000"/>
              <a:gd name="adj2" fmla="val 236364"/>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39" name="AutoShape 23">
            <a:extLst>
              <a:ext uri="{FF2B5EF4-FFF2-40B4-BE49-F238E27FC236}">
                <a16:creationId xmlns:a16="http://schemas.microsoft.com/office/drawing/2014/main" id="{CB5E47B2-707E-4063-B19A-95F528E2518C}"/>
              </a:ext>
            </a:extLst>
          </p:cNvPr>
          <p:cNvSpPr>
            <a:spLocks noChangeArrowheads="1"/>
          </p:cNvSpPr>
          <p:nvPr/>
        </p:nvSpPr>
        <p:spPr bwMode="auto">
          <a:xfrm>
            <a:off x="8229600" y="4267200"/>
            <a:ext cx="152400" cy="1066800"/>
          </a:xfrm>
          <a:prstGeom prst="downArrow">
            <a:avLst>
              <a:gd name="adj1" fmla="val 50000"/>
              <a:gd name="adj2" fmla="val 17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40" name="AutoShape 24">
            <a:extLst>
              <a:ext uri="{FF2B5EF4-FFF2-40B4-BE49-F238E27FC236}">
                <a16:creationId xmlns:a16="http://schemas.microsoft.com/office/drawing/2014/main" id="{C2345E2F-9074-4E2D-8DAE-CC07F5D325C7}"/>
              </a:ext>
            </a:extLst>
          </p:cNvPr>
          <p:cNvSpPr>
            <a:spLocks noChangeArrowheads="1"/>
          </p:cNvSpPr>
          <p:nvPr/>
        </p:nvSpPr>
        <p:spPr bwMode="auto">
          <a:xfrm>
            <a:off x="5292725" y="5661025"/>
            <a:ext cx="1954213" cy="161925"/>
          </a:xfrm>
          <a:prstGeom prst="leftArrow">
            <a:avLst>
              <a:gd name="adj1" fmla="val 50000"/>
              <a:gd name="adj2" fmla="val 301716"/>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41" name="AutoShape 25">
            <a:extLst>
              <a:ext uri="{FF2B5EF4-FFF2-40B4-BE49-F238E27FC236}">
                <a16:creationId xmlns:a16="http://schemas.microsoft.com/office/drawing/2014/main" id="{221B9B44-ECCE-4A09-B173-4560B7ACAFA7}"/>
              </a:ext>
            </a:extLst>
          </p:cNvPr>
          <p:cNvSpPr>
            <a:spLocks noChangeArrowheads="1"/>
          </p:cNvSpPr>
          <p:nvPr/>
        </p:nvSpPr>
        <p:spPr bwMode="auto">
          <a:xfrm>
            <a:off x="4211638" y="4375150"/>
            <a:ext cx="142875" cy="998538"/>
          </a:xfrm>
          <a:prstGeom prst="upArrow">
            <a:avLst>
              <a:gd name="adj1" fmla="val 50000"/>
              <a:gd name="adj2" fmla="val 174722"/>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42" name="Text Box 26">
            <a:extLst>
              <a:ext uri="{FF2B5EF4-FFF2-40B4-BE49-F238E27FC236}">
                <a16:creationId xmlns:a16="http://schemas.microsoft.com/office/drawing/2014/main" id="{BE14DB49-5E9A-4D4B-AE56-5F4DA855E401}"/>
              </a:ext>
            </a:extLst>
          </p:cNvPr>
          <p:cNvSpPr txBox="1">
            <a:spLocks noChangeArrowheads="1"/>
          </p:cNvSpPr>
          <p:nvPr/>
        </p:nvSpPr>
        <p:spPr bwMode="auto">
          <a:xfrm>
            <a:off x="5715000" y="5746750"/>
            <a:ext cx="165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泌尿系统排出</a:t>
            </a:r>
          </a:p>
        </p:txBody>
      </p:sp>
      <p:sp>
        <p:nvSpPr>
          <p:cNvPr id="86043" name="Text Box 27">
            <a:extLst>
              <a:ext uri="{FF2B5EF4-FFF2-40B4-BE49-F238E27FC236}">
                <a16:creationId xmlns:a16="http://schemas.microsoft.com/office/drawing/2014/main" id="{2E410D37-5022-47C4-A414-C954C2E4928C}"/>
              </a:ext>
            </a:extLst>
          </p:cNvPr>
          <p:cNvSpPr txBox="1">
            <a:spLocks noChangeArrowheads="1"/>
          </p:cNvSpPr>
          <p:nvPr/>
        </p:nvSpPr>
        <p:spPr bwMode="auto">
          <a:xfrm>
            <a:off x="5453063" y="546100"/>
            <a:ext cx="1006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latin typeface="微软雅黑" panose="020B0503020204020204" pitchFamily="34" charset="-122"/>
                <a:ea typeface="微软雅黑" panose="020B0503020204020204" pitchFamily="34" charset="-122"/>
              </a:rPr>
              <a:t>捕食</a:t>
            </a:r>
          </a:p>
        </p:txBody>
      </p:sp>
      <p:sp>
        <p:nvSpPr>
          <p:cNvPr id="86044" name="Text Box 28">
            <a:extLst>
              <a:ext uri="{FF2B5EF4-FFF2-40B4-BE49-F238E27FC236}">
                <a16:creationId xmlns:a16="http://schemas.microsoft.com/office/drawing/2014/main" id="{072D1397-D067-4E9E-8152-D2B34B00AC8B}"/>
              </a:ext>
            </a:extLst>
          </p:cNvPr>
          <p:cNvSpPr txBox="1">
            <a:spLocks noChangeArrowheads="1"/>
          </p:cNvSpPr>
          <p:nvPr/>
        </p:nvSpPr>
        <p:spPr bwMode="auto">
          <a:xfrm>
            <a:off x="8320088" y="1677988"/>
            <a:ext cx="676275"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latin typeface="微软雅黑" panose="020B0503020204020204" pitchFamily="34" charset="-122"/>
                <a:ea typeface="微软雅黑" panose="020B0503020204020204" pitchFamily="34" charset="-122"/>
              </a:rPr>
              <a:t>同化作用</a:t>
            </a:r>
          </a:p>
        </p:txBody>
      </p:sp>
      <p:sp>
        <p:nvSpPr>
          <p:cNvPr id="86045" name="AutoShape 29">
            <a:extLst>
              <a:ext uri="{FF2B5EF4-FFF2-40B4-BE49-F238E27FC236}">
                <a16:creationId xmlns:a16="http://schemas.microsoft.com/office/drawing/2014/main" id="{69704669-CACD-4910-A5C3-3C08EB7A5F63}"/>
              </a:ext>
            </a:extLst>
          </p:cNvPr>
          <p:cNvSpPr>
            <a:spLocks noChangeArrowheads="1"/>
          </p:cNvSpPr>
          <p:nvPr/>
        </p:nvSpPr>
        <p:spPr bwMode="auto">
          <a:xfrm>
            <a:off x="857250" y="4495800"/>
            <a:ext cx="3240088" cy="228600"/>
          </a:xfrm>
          <a:prstGeom prst="leftArrow">
            <a:avLst>
              <a:gd name="adj1" fmla="val 50000"/>
              <a:gd name="adj2" fmla="val 25834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6046" name="Text Box 30">
            <a:extLst>
              <a:ext uri="{FF2B5EF4-FFF2-40B4-BE49-F238E27FC236}">
                <a16:creationId xmlns:a16="http://schemas.microsoft.com/office/drawing/2014/main" id="{6317EB13-D5BA-431A-A7D0-E7AC33DA2708}"/>
              </a:ext>
            </a:extLst>
          </p:cNvPr>
          <p:cNvSpPr txBox="1">
            <a:spLocks noChangeArrowheads="1"/>
          </p:cNvSpPr>
          <p:nvPr/>
        </p:nvSpPr>
        <p:spPr bwMode="auto">
          <a:xfrm>
            <a:off x="1692275" y="4652963"/>
            <a:ext cx="2162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反硝化作用</a:t>
            </a:r>
          </a:p>
        </p:txBody>
      </p:sp>
      <p:sp>
        <p:nvSpPr>
          <p:cNvPr id="32" name="矩形 31">
            <a:extLst>
              <a:ext uri="{FF2B5EF4-FFF2-40B4-BE49-F238E27FC236}">
                <a16:creationId xmlns:a16="http://schemas.microsoft.com/office/drawing/2014/main" id="{4B3A2534-1213-46F3-82BF-0191CBF6DE03}"/>
              </a:ext>
            </a:extLst>
          </p:cNvPr>
          <p:cNvSpPr/>
          <p:nvPr/>
        </p:nvSpPr>
        <p:spPr>
          <a:xfrm>
            <a:off x="467544" y="304200"/>
            <a:ext cx="1914238" cy="769441"/>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zh-CN" altLang="en-US" sz="4400" b="1" dirty="0">
                <a:solidFill>
                  <a:schemeClr val="tx1"/>
                </a:solidFill>
                <a:latin typeface="微软雅黑" panose="020B0503020204020204" pitchFamily="34" charset="-122"/>
                <a:ea typeface="微软雅黑" panose="020B0503020204020204" pitchFamily="34" charset="-122"/>
              </a:rPr>
              <a:t>氮循环</a:t>
            </a:r>
            <a:endParaRPr lang="zh-CN" altLang="en-US" sz="4400" dirty="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additive="base">
                                        <p:cTn id="7" dur="500" fill="hold"/>
                                        <p:tgtEl>
                                          <p:spTgt spid="86019"/>
                                        </p:tgtEl>
                                        <p:attrNameLst>
                                          <p:attrName>ppt_x</p:attrName>
                                        </p:attrNameLst>
                                      </p:cBhvr>
                                      <p:tavLst>
                                        <p:tav tm="0">
                                          <p:val>
                                            <p:strVal val="0-#ppt_w/2"/>
                                          </p:val>
                                        </p:tav>
                                        <p:tav tm="100000">
                                          <p:val>
                                            <p:strVal val="#ppt_x"/>
                                          </p:val>
                                        </p:tav>
                                      </p:tavLst>
                                    </p:anim>
                                    <p:anim calcmode="lin" valueType="num">
                                      <p:cBhvr additive="base">
                                        <p:cTn id="8" dur="500" fill="hold"/>
                                        <p:tgtEl>
                                          <p:spTgt spid="860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020"/>
                                        </p:tgtEl>
                                        <p:attrNameLst>
                                          <p:attrName>style.visibility</p:attrName>
                                        </p:attrNameLst>
                                      </p:cBhvr>
                                      <p:to>
                                        <p:strVal val="visible"/>
                                      </p:to>
                                    </p:set>
                                    <p:anim calcmode="lin" valueType="num">
                                      <p:cBhvr additive="base">
                                        <p:cTn id="13" dur="500" fill="hold"/>
                                        <p:tgtEl>
                                          <p:spTgt spid="86020"/>
                                        </p:tgtEl>
                                        <p:attrNameLst>
                                          <p:attrName>ppt_x</p:attrName>
                                        </p:attrNameLst>
                                      </p:cBhvr>
                                      <p:tavLst>
                                        <p:tav tm="0">
                                          <p:val>
                                            <p:strVal val="0-#ppt_w/2"/>
                                          </p:val>
                                        </p:tav>
                                        <p:tav tm="100000">
                                          <p:val>
                                            <p:strVal val="#ppt_x"/>
                                          </p:val>
                                        </p:tav>
                                      </p:tavLst>
                                    </p:anim>
                                    <p:anim calcmode="lin" valueType="num">
                                      <p:cBhvr additive="base">
                                        <p:cTn id="14" dur="500" fill="hold"/>
                                        <p:tgtEl>
                                          <p:spTgt spid="8602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021"/>
                                        </p:tgtEl>
                                        <p:attrNameLst>
                                          <p:attrName>style.visibility</p:attrName>
                                        </p:attrNameLst>
                                      </p:cBhvr>
                                      <p:to>
                                        <p:strVal val="visible"/>
                                      </p:to>
                                    </p:set>
                                    <p:anim calcmode="lin" valueType="num">
                                      <p:cBhvr additive="base">
                                        <p:cTn id="19" dur="500" fill="hold"/>
                                        <p:tgtEl>
                                          <p:spTgt spid="86021"/>
                                        </p:tgtEl>
                                        <p:attrNameLst>
                                          <p:attrName>ppt_x</p:attrName>
                                        </p:attrNameLst>
                                      </p:cBhvr>
                                      <p:tavLst>
                                        <p:tav tm="0">
                                          <p:val>
                                            <p:strVal val="0-#ppt_w/2"/>
                                          </p:val>
                                        </p:tav>
                                        <p:tav tm="100000">
                                          <p:val>
                                            <p:strVal val="#ppt_x"/>
                                          </p:val>
                                        </p:tav>
                                      </p:tavLst>
                                    </p:anim>
                                    <p:anim calcmode="lin" valueType="num">
                                      <p:cBhvr additive="base">
                                        <p:cTn id="20" dur="500" fill="hold"/>
                                        <p:tgtEl>
                                          <p:spTgt spid="8602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022"/>
                                        </p:tgtEl>
                                        <p:attrNameLst>
                                          <p:attrName>style.visibility</p:attrName>
                                        </p:attrNameLst>
                                      </p:cBhvr>
                                      <p:to>
                                        <p:strVal val="visible"/>
                                      </p:to>
                                    </p:set>
                                    <p:anim calcmode="lin" valueType="num">
                                      <p:cBhvr additive="base">
                                        <p:cTn id="25" dur="500" fill="hold"/>
                                        <p:tgtEl>
                                          <p:spTgt spid="86022"/>
                                        </p:tgtEl>
                                        <p:attrNameLst>
                                          <p:attrName>ppt_x</p:attrName>
                                        </p:attrNameLst>
                                      </p:cBhvr>
                                      <p:tavLst>
                                        <p:tav tm="0">
                                          <p:val>
                                            <p:strVal val="0-#ppt_w/2"/>
                                          </p:val>
                                        </p:tav>
                                        <p:tav tm="100000">
                                          <p:val>
                                            <p:strVal val="#ppt_x"/>
                                          </p:val>
                                        </p:tav>
                                      </p:tavLst>
                                    </p:anim>
                                    <p:anim calcmode="lin" valueType="num">
                                      <p:cBhvr additive="base">
                                        <p:cTn id="26" dur="500" fill="hold"/>
                                        <p:tgtEl>
                                          <p:spTgt spid="8602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036"/>
                                        </p:tgtEl>
                                        <p:attrNameLst>
                                          <p:attrName>style.visibility</p:attrName>
                                        </p:attrNameLst>
                                      </p:cBhvr>
                                      <p:to>
                                        <p:strVal val="visible"/>
                                      </p:to>
                                    </p:set>
                                    <p:anim calcmode="lin" valueType="num">
                                      <p:cBhvr additive="base">
                                        <p:cTn id="31" dur="500" fill="hold"/>
                                        <p:tgtEl>
                                          <p:spTgt spid="86036"/>
                                        </p:tgtEl>
                                        <p:attrNameLst>
                                          <p:attrName>ppt_x</p:attrName>
                                        </p:attrNameLst>
                                      </p:cBhvr>
                                      <p:tavLst>
                                        <p:tav tm="0">
                                          <p:val>
                                            <p:strVal val="0-#ppt_w/2"/>
                                          </p:val>
                                        </p:tav>
                                        <p:tav tm="100000">
                                          <p:val>
                                            <p:strVal val="#ppt_x"/>
                                          </p:val>
                                        </p:tav>
                                      </p:tavLst>
                                    </p:anim>
                                    <p:anim calcmode="lin" valueType="num">
                                      <p:cBhvr additive="base">
                                        <p:cTn id="32" dur="500" fill="hold"/>
                                        <p:tgtEl>
                                          <p:spTgt spid="86036"/>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86035"/>
                                        </p:tgtEl>
                                        <p:attrNameLst>
                                          <p:attrName>style.visibility</p:attrName>
                                        </p:attrNameLst>
                                      </p:cBhvr>
                                      <p:to>
                                        <p:strVal val="visible"/>
                                      </p:to>
                                    </p:set>
                                    <p:anim calcmode="lin" valueType="num">
                                      <p:cBhvr additive="base">
                                        <p:cTn id="36" dur="500" fill="hold"/>
                                        <p:tgtEl>
                                          <p:spTgt spid="86035"/>
                                        </p:tgtEl>
                                        <p:attrNameLst>
                                          <p:attrName>ppt_x</p:attrName>
                                        </p:attrNameLst>
                                      </p:cBhvr>
                                      <p:tavLst>
                                        <p:tav tm="0">
                                          <p:val>
                                            <p:strVal val="0-#ppt_w/2"/>
                                          </p:val>
                                        </p:tav>
                                        <p:tav tm="100000">
                                          <p:val>
                                            <p:strVal val="#ppt_x"/>
                                          </p:val>
                                        </p:tav>
                                      </p:tavLst>
                                    </p:anim>
                                    <p:anim calcmode="lin" valueType="num">
                                      <p:cBhvr additive="base">
                                        <p:cTn id="37" dur="500" fill="hold"/>
                                        <p:tgtEl>
                                          <p:spTgt spid="86035"/>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1000"/>
                            </p:stCondLst>
                            <p:childTnLst>
                              <p:par>
                                <p:cTn id="39" presetID="2" presetClass="entr" presetSubtype="8" fill="hold" grpId="0" nodeType="afterEffect">
                                  <p:stCondLst>
                                    <p:cond delay="0"/>
                                  </p:stCondLst>
                                  <p:childTnLst>
                                    <p:set>
                                      <p:cBhvr>
                                        <p:cTn id="40" dur="1" fill="hold">
                                          <p:stCondLst>
                                            <p:cond delay="0"/>
                                          </p:stCondLst>
                                        </p:cTn>
                                        <p:tgtEl>
                                          <p:spTgt spid="86034"/>
                                        </p:tgtEl>
                                        <p:attrNameLst>
                                          <p:attrName>style.visibility</p:attrName>
                                        </p:attrNameLst>
                                      </p:cBhvr>
                                      <p:to>
                                        <p:strVal val="visible"/>
                                      </p:to>
                                    </p:set>
                                    <p:anim calcmode="lin" valueType="num">
                                      <p:cBhvr additive="base">
                                        <p:cTn id="41" dur="500" fill="hold"/>
                                        <p:tgtEl>
                                          <p:spTgt spid="86034"/>
                                        </p:tgtEl>
                                        <p:attrNameLst>
                                          <p:attrName>ppt_x</p:attrName>
                                        </p:attrNameLst>
                                      </p:cBhvr>
                                      <p:tavLst>
                                        <p:tav tm="0">
                                          <p:val>
                                            <p:strVal val="0-#ppt_w/2"/>
                                          </p:val>
                                        </p:tav>
                                        <p:tav tm="100000">
                                          <p:val>
                                            <p:strVal val="#ppt_x"/>
                                          </p:val>
                                        </p:tav>
                                      </p:tavLst>
                                    </p:anim>
                                    <p:anim calcmode="lin" valueType="num">
                                      <p:cBhvr additive="base">
                                        <p:cTn id="42" dur="500" fill="hold"/>
                                        <p:tgtEl>
                                          <p:spTgt spid="86034"/>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1500"/>
                            </p:stCondLst>
                            <p:childTnLst>
                              <p:par>
                                <p:cTn id="44" presetID="2" presetClass="entr" presetSubtype="8" fill="hold" grpId="0" nodeType="afterEffect">
                                  <p:stCondLst>
                                    <p:cond delay="0"/>
                                  </p:stCondLst>
                                  <p:childTnLst>
                                    <p:set>
                                      <p:cBhvr>
                                        <p:cTn id="45" dur="1" fill="hold">
                                          <p:stCondLst>
                                            <p:cond delay="0"/>
                                          </p:stCondLst>
                                        </p:cTn>
                                        <p:tgtEl>
                                          <p:spTgt spid="86023"/>
                                        </p:tgtEl>
                                        <p:attrNameLst>
                                          <p:attrName>style.visibility</p:attrName>
                                        </p:attrNameLst>
                                      </p:cBhvr>
                                      <p:to>
                                        <p:strVal val="visible"/>
                                      </p:to>
                                    </p:set>
                                    <p:anim calcmode="lin" valueType="num">
                                      <p:cBhvr additive="base">
                                        <p:cTn id="46" dur="500" fill="hold"/>
                                        <p:tgtEl>
                                          <p:spTgt spid="86023"/>
                                        </p:tgtEl>
                                        <p:attrNameLst>
                                          <p:attrName>ppt_x</p:attrName>
                                        </p:attrNameLst>
                                      </p:cBhvr>
                                      <p:tavLst>
                                        <p:tav tm="0">
                                          <p:val>
                                            <p:strVal val="0-#ppt_w/2"/>
                                          </p:val>
                                        </p:tav>
                                        <p:tav tm="100000">
                                          <p:val>
                                            <p:strVal val="#ppt_x"/>
                                          </p:val>
                                        </p:tav>
                                      </p:tavLst>
                                    </p:anim>
                                    <p:anim calcmode="lin" valueType="num">
                                      <p:cBhvr additive="base">
                                        <p:cTn id="47" dur="500" fill="hold"/>
                                        <p:tgtEl>
                                          <p:spTgt spid="86023"/>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86037"/>
                                        </p:tgtEl>
                                        <p:attrNameLst>
                                          <p:attrName>style.visibility</p:attrName>
                                        </p:attrNameLst>
                                      </p:cBhvr>
                                      <p:to>
                                        <p:strVal val="visible"/>
                                      </p:to>
                                    </p:set>
                                    <p:anim calcmode="lin" valueType="num">
                                      <p:cBhvr additive="base">
                                        <p:cTn id="52" dur="500" fill="hold"/>
                                        <p:tgtEl>
                                          <p:spTgt spid="86037"/>
                                        </p:tgtEl>
                                        <p:attrNameLst>
                                          <p:attrName>ppt_x</p:attrName>
                                        </p:attrNameLst>
                                      </p:cBhvr>
                                      <p:tavLst>
                                        <p:tav tm="0">
                                          <p:val>
                                            <p:strVal val="#ppt_x"/>
                                          </p:val>
                                        </p:tav>
                                        <p:tav tm="100000">
                                          <p:val>
                                            <p:strVal val="#ppt_x"/>
                                          </p:val>
                                        </p:tav>
                                      </p:tavLst>
                                    </p:anim>
                                    <p:anim calcmode="lin" valueType="num">
                                      <p:cBhvr additive="base">
                                        <p:cTn id="53" dur="500" fill="hold"/>
                                        <p:tgtEl>
                                          <p:spTgt spid="8603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par>
                          <p:cTn id="54" fill="hold" nodeType="afterGroup">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86029"/>
                                        </p:tgtEl>
                                        <p:attrNameLst>
                                          <p:attrName>style.visibility</p:attrName>
                                        </p:attrNameLst>
                                      </p:cBhvr>
                                      <p:to>
                                        <p:strVal val="visible"/>
                                      </p:to>
                                    </p:set>
                                    <p:animEffect transition="in" filter="fade">
                                      <p:cBhvr>
                                        <p:cTn id="57" dur="500"/>
                                        <p:tgtEl>
                                          <p:spTgt spid="860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86024"/>
                                        </p:tgtEl>
                                        <p:attrNameLst>
                                          <p:attrName>style.visibility</p:attrName>
                                        </p:attrNameLst>
                                      </p:cBhvr>
                                      <p:to>
                                        <p:strVal val="visible"/>
                                      </p:to>
                                    </p:set>
                                    <p:anim calcmode="lin" valueType="num">
                                      <p:cBhvr additive="base">
                                        <p:cTn id="62" dur="500" fill="hold"/>
                                        <p:tgtEl>
                                          <p:spTgt spid="86024"/>
                                        </p:tgtEl>
                                        <p:attrNameLst>
                                          <p:attrName>ppt_x</p:attrName>
                                        </p:attrNameLst>
                                      </p:cBhvr>
                                      <p:tavLst>
                                        <p:tav tm="0">
                                          <p:val>
                                            <p:strVal val="0-#ppt_w/2"/>
                                          </p:val>
                                        </p:tav>
                                        <p:tav tm="100000">
                                          <p:val>
                                            <p:strVal val="#ppt_x"/>
                                          </p:val>
                                        </p:tav>
                                      </p:tavLst>
                                    </p:anim>
                                    <p:anim calcmode="lin" valueType="num">
                                      <p:cBhvr additive="base">
                                        <p:cTn id="63" dur="500" fill="hold"/>
                                        <p:tgtEl>
                                          <p:spTgt spid="8602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86033"/>
                                        </p:tgtEl>
                                        <p:attrNameLst>
                                          <p:attrName>style.visibility</p:attrName>
                                        </p:attrNameLst>
                                      </p:cBhvr>
                                      <p:to>
                                        <p:strVal val="visible"/>
                                      </p:to>
                                    </p:set>
                                    <p:anim calcmode="lin" valueType="num">
                                      <p:cBhvr additive="base">
                                        <p:cTn id="68" dur="500" fill="hold"/>
                                        <p:tgtEl>
                                          <p:spTgt spid="86033"/>
                                        </p:tgtEl>
                                        <p:attrNameLst>
                                          <p:attrName>ppt_x</p:attrName>
                                        </p:attrNameLst>
                                      </p:cBhvr>
                                      <p:tavLst>
                                        <p:tav tm="0">
                                          <p:val>
                                            <p:strVal val="0-#ppt_w/2"/>
                                          </p:val>
                                        </p:tav>
                                        <p:tav tm="100000">
                                          <p:val>
                                            <p:strVal val="#ppt_x"/>
                                          </p:val>
                                        </p:tav>
                                      </p:tavLst>
                                    </p:anim>
                                    <p:anim calcmode="lin" valueType="num">
                                      <p:cBhvr additive="base">
                                        <p:cTn id="69" dur="500" fill="hold"/>
                                        <p:tgtEl>
                                          <p:spTgt spid="86033"/>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86043"/>
                                        </p:tgtEl>
                                        <p:attrNameLst>
                                          <p:attrName>style.visibility</p:attrName>
                                        </p:attrNameLst>
                                      </p:cBhvr>
                                      <p:to>
                                        <p:strVal val="visible"/>
                                      </p:to>
                                    </p:set>
                                    <p:animEffect transition="in" filter="fade">
                                      <p:cBhvr>
                                        <p:cTn id="73" dur="500"/>
                                        <p:tgtEl>
                                          <p:spTgt spid="8604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86025"/>
                                        </p:tgtEl>
                                        <p:attrNameLst>
                                          <p:attrName>style.visibility</p:attrName>
                                        </p:attrNameLst>
                                      </p:cBhvr>
                                      <p:to>
                                        <p:strVal val="visible"/>
                                      </p:to>
                                    </p:set>
                                    <p:anim calcmode="lin" valueType="num">
                                      <p:cBhvr additive="base">
                                        <p:cTn id="78" dur="500" fill="hold"/>
                                        <p:tgtEl>
                                          <p:spTgt spid="86025"/>
                                        </p:tgtEl>
                                        <p:attrNameLst>
                                          <p:attrName>ppt_x</p:attrName>
                                        </p:attrNameLst>
                                      </p:cBhvr>
                                      <p:tavLst>
                                        <p:tav tm="0">
                                          <p:val>
                                            <p:strVal val="0-#ppt_w/2"/>
                                          </p:val>
                                        </p:tav>
                                        <p:tav tm="100000">
                                          <p:val>
                                            <p:strVal val="#ppt_x"/>
                                          </p:val>
                                        </p:tav>
                                      </p:tavLst>
                                    </p:anim>
                                    <p:anim calcmode="lin" valueType="num">
                                      <p:cBhvr additive="base">
                                        <p:cTn id="79" dur="500" fill="hold"/>
                                        <p:tgtEl>
                                          <p:spTgt spid="86025"/>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1" fill="hold" grpId="0" nodeType="clickEffect">
                                  <p:stCondLst>
                                    <p:cond delay="0"/>
                                  </p:stCondLst>
                                  <p:childTnLst>
                                    <p:set>
                                      <p:cBhvr>
                                        <p:cTn id="83" dur="1" fill="hold">
                                          <p:stCondLst>
                                            <p:cond delay="0"/>
                                          </p:stCondLst>
                                        </p:cTn>
                                        <p:tgtEl>
                                          <p:spTgt spid="86038"/>
                                        </p:tgtEl>
                                        <p:attrNameLst>
                                          <p:attrName>style.visibility</p:attrName>
                                        </p:attrNameLst>
                                      </p:cBhvr>
                                      <p:to>
                                        <p:strVal val="visible"/>
                                      </p:to>
                                    </p:set>
                                    <p:anim calcmode="lin" valueType="num">
                                      <p:cBhvr additive="base">
                                        <p:cTn id="84" dur="500" fill="hold"/>
                                        <p:tgtEl>
                                          <p:spTgt spid="86038"/>
                                        </p:tgtEl>
                                        <p:attrNameLst>
                                          <p:attrName>ppt_x</p:attrName>
                                        </p:attrNameLst>
                                      </p:cBhvr>
                                      <p:tavLst>
                                        <p:tav tm="0">
                                          <p:val>
                                            <p:strVal val="#ppt_x"/>
                                          </p:val>
                                        </p:tav>
                                        <p:tav tm="100000">
                                          <p:val>
                                            <p:strVal val="#ppt_x"/>
                                          </p:val>
                                        </p:tav>
                                      </p:tavLst>
                                    </p:anim>
                                    <p:anim calcmode="lin" valueType="num">
                                      <p:cBhvr additive="base">
                                        <p:cTn id="85" dur="500" fill="hold"/>
                                        <p:tgtEl>
                                          <p:spTgt spid="86038"/>
                                        </p:tgtEl>
                                        <p:attrNameLst>
                                          <p:attrName>ppt_y</p:attrName>
                                        </p:attrNameLst>
                                      </p:cBhvr>
                                      <p:tavLst>
                                        <p:tav tm="0">
                                          <p:val>
                                            <p:strVal val="0-#ppt_h/2"/>
                                          </p:val>
                                        </p:tav>
                                        <p:tav tm="100000">
                                          <p:val>
                                            <p:strVal val="#ppt_y"/>
                                          </p:val>
                                        </p:tav>
                                      </p:tavLst>
                                    </p:anim>
                                  </p:childTnLst>
                                </p:cTn>
                              </p:par>
                            </p:childTnLst>
                          </p:cTn>
                        </p:par>
                        <p:par>
                          <p:cTn id="86" fill="hold" nodeType="afterGroup">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86030"/>
                                        </p:tgtEl>
                                        <p:attrNameLst>
                                          <p:attrName>style.visibility</p:attrName>
                                        </p:attrNameLst>
                                      </p:cBhvr>
                                      <p:to>
                                        <p:strVal val="visible"/>
                                      </p:to>
                                    </p:set>
                                    <p:animEffect transition="in" filter="fade">
                                      <p:cBhvr>
                                        <p:cTn id="89" dur="500"/>
                                        <p:tgtEl>
                                          <p:spTgt spid="86030"/>
                                        </p:tgtEl>
                                      </p:cBhvr>
                                    </p:animEffect>
                                  </p:childTnLst>
                                </p:cTn>
                              </p:par>
                            </p:childTnLst>
                          </p:cTn>
                        </p:par>
                        <p:par>
                          <p:cTn id="90" fill="hold" nodeType="afterGroup">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86044"/>
                                        </p:tgtEl>
                                        <p:attrNameLst>
                                          <p:attrName>style.visibility</p:attrName>
                                        </p:attrNameLst>
                                      </p:cBhvr>
                                      <p:to>
                                        <p:strVal val="visible"/>
                                      </p:to>
                                    </p:set>
                                    <p:animEffect transition="in" filter="fade">
                                      <p:cBhvr>
                                        <p:cTn id="93" dur="500"/>
                                        <p:tgtEl>
                                          <p:spTgt spid="86044"/>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86026"/>
                                        </p:tgtEl>
                                        <p:attrNameLst>
                                          <p:attrName>style.visibility</p:attrName>
                                        </p:attrNameLst>
                                      </p:cBhvr>
                                      <p:to>
                                        <p:strVal val="visible"/>
                                      </p:to>
                                    </p:set>
                                    <p:anim calcmode="lin" valueType="num">
                                      <p:cBhvr additive="base">
                                        <p:cTn id="98" dur="500" fill="hold"/>
                                        <p:tgtEl>
                                          <p:spTgt spid="86026"/>
                                        </p:tgtEl>
                                        <p:attrNameLst>
                                          <p:attrName>ppt_x</p:attrName>
                                        </p:attrNameLst>
                                      </p:cBhvr>
                                      <p:tavLst>
                                        <p:tav tm="0">
                                          <p:val>
                                            <p:strVal val="0-#ppt_w/2"/>
                                          </p:val>
                                        </p:tav>
                                        <p:tav tm="100000">
                                          <p:val>
                                            <p:strVal val="#ppt_x"/>
                                          </p:val>
                                        </p:tav>
                                      </p:tavLst>
                                    </p:anim>
                                    <p:anim calcmode="lin" valueType="num">
                                      <p:cBhvr additive="base">
                                        <p:cTn id="99" dur="500" fill="hold"/>
                                        <p:tgtEl>
                                          <p:spTgt spid="86026"/>
                                        </p:tgtEl>
                                        <p:attrNameLst>
                                          <p:attrName>ppt_y</p:attrName>
                                        </p:attrNameLst>
                                      </p:cBhvr>
                                      <p:tavLst>
                                        <p:tav tm="0">
                                          <p:val>
                                            <p:strVal val="#ppt_y"/>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8" fill="hold" grpId="0" nodeType="clickEffect">
                                  <p:stCondLst>
                                    <p:cond delay="0"/>
                                  </p:stCondLst>
                                  <p:childTnLst>
                                    <p:set>
                                      <p:cBhvr>
                                        <p:cTn id="103" dur="1" fill="hold">
                                          <p:stCondLst>
                                            <p:cond delay="0"/>
                                          </p:stCondLst>
                                        </p:cTn>
                                        <p:tgtEl>
                                          <p:spTgt spid="86039"/>
                                        </p:tgtEl>
                                        <p:attrNameLst>
                                          <p:attrName>style.visibility</p:attrName>
                                        </p:attrNameLst>
                                      </p:cBhvr>
                                      <p:to>
                                        <p:strVal val="visible"/>
                                      </p:to>
                                    </p:set>
                                    <p:anim calcmode="lin" valueType="num">
                                      <p:cBhvr additive="base">
                                        <p:cTn id="104" dur="500" fill="hold"/>
                                        <p:tgtEl>
                                          <p:spTgt spid="86039"/>
                                        </p:tgtEl>
                                        <p:attrNameLst>
                                          <p:attrName>ppt_x</p:attrName>
                                        </p:attrNameLst>
                                      </p:cBhvr>
                                      <p:tavLst>
                                        <p:tav tm="0">
                                          <p:val>
                                            <p:strVal val="0-#ppt_w/2"/>
                                          </p:val>
                                        </p:tav>
                                        <p:tav tm="100000">
                                          <p:val>
                                            <p:strVal val="#ppt_x"/>
                                          </p:val>
                                        </p:tav>
                                      </p:tavLst>
                                    </p:anim>
                                    <p:anim calcmode="lin" valueType="num">
                                      <p:cBhvr additive="base">
                                        <p:cTn id="105" dur="500" fill="hold"/>
                                        <p:tgtEl>
                                          <p:spTgt spid="86039"/>
                                        </p:tgtEl>
                                        <p:attrNameLst>
                                          <p:attrName>ppt_y</p:attrName>
                                        </p:attrNameLst>
                                      </p:cBhvr>
                                      <p:tavLst>
                                        <p:tav tm="0">
                                          <p:val>
                                            <p:strVal val="#ppt_y"/>
                                          </p:val>
                                        </p:tav>
                                        <p:tav tm="100000">
                                          <p:val>
                                            <p:strVal val="#ppt_y"/>
                                          </p:val>
                                        </p:tav>
                                      </p:tavLst>
                                    </p:anim>
                                  </p:childTnLst>
                                </p:cTn>
                              </p:par>
                            </p:childTnLst>
                          </p:cTn>
                        </p:par>
                        <p:par>
                          <p:cTn id="106" fill="hold" nodeType="afterGroup">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86031"/>
                                        </p:tgtEl>
                                        <p:attrNameLst>
                                          <p:attrName>style.visibility</p:attrName>
                                        </p:attrNameLst>
                                      </p:cBhvr>
                                      <p:to>
                                        <p:strVal val="visible"/>
                                      </p:to>
                                    </p:set>
                                    <p:animEffect transition="in" filter="fade">
                                      <p:cBhvr>
                                        <p:cTn id="109" dur="500"/>
                                        <p:tgtEl>
                                          <p:spTgt spid="86031"/>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86027"/>
                                        </p:tgtEl>
                                        <p:attrNameLst>
                                          <p:attrName>style.visibility</p:attrName>
                                        </p:attrNameLst>
                                      </p:cBhvr>
                                      <p:to>
                                        <p:strVal val="visible"/>
                                      </p:to>
                                    </p:set>
                                    <p:anim calcmode="lin" valueType="num">
                                      <p:cBhvr additive="base">
                                        <p:cTn id="114" dur="500" fill="hold"/>
                                        <p:tgtEl>
                                          <p:spTgt spid="86027"/>
                                        </p:tgtEl>
                                        <p:attrNameLst>
                                          <p:attrName>ppt_x</p:attrName>
                                        </p:attrNameLst>
                                      </p:cBhvr>
                                      <p:tavLst>
                                        <p:tav tm="0">
                                          <p:val>
                                            <p:strVal val="0-#ppt_w/2"/>
                                          </p:val>
                                        </p:tav>
                                        <p:tav tm="100000">
                                          <p:val>
                                            <p:strVal val="#ppt_x"/>
                                          </p:val>
                                        </p:tav>
                                      </p:tavLst>
                                    </p:anim>
                                    <p:anim calcmode="lin" valueType="num">
                                      <p:cBhvr additive="base">
                                        <p:cTn id="115" dur="500" fill="hold"/>
                                        <p:tgtEl>
                                          <p:spTgt spid="86027"/>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86040"/>
                                        </p:tgtEl>
                                        <p:attrNameLst>
                                          <p:attrName>style.visibility</p:attrName>
                                        </p:attrNameLst>
                                      </p:cBhvr>
                                      <p:to>
                                        <p:strVal val="visible"/>
                                      </p:to>
                                    </p:set>
                                    <p:anim calcmode="lin" valueType="num">
                                      <p:cBhvr additive="base">
                                        <p:cTn id="120" dur="500" fill="hold"/>
                                        <p:tgtEl>
                                          <p:spTgt spid="86040"/>
                                        </p:tgtEl>
                                        <p:attrNameLst>
                                          <p:attrName>ppt_x</p:attrName>
                                        </p:attrNameLst>
                                      </p:cBhvr>
                                      <p:tavLst>
                                        <p:tav tm="0">
                                          <p:val>
                                            <p:strVal val="0-#ppt_w/2"/>
                                          </p:val>
                                        </p:tav>
                                        <p:tav tm="100000">
                                          <p:val>
                                            <p:strVal val="#ppt_x"/>
                                          </p:val>
                                        </p:tav>
                                      </p:tavLst>
                                    </p:anim>
                                    <p:anim calcmode="lin" valueType="num">
                                      <p:cBhvr additive="base">
                                        <p:cTn id="121" dur="500" fill="hold"/>
                                        <p:tgtEl>
                                          <p:spTgt spid="86040"/>
                                        </p:tgtEl>
                                        <p:attrNameLst>
                                          <p:attrName>ppt_y</p:attrName>
                                        </p:attrNameLst>
                                      </p:cBhvr>
                                      <p:tavLst>
                                        <p:tav tm="0">
                                          <p:val>
                                            <p:strVal val="#ppt_y"/>
                                          </p:val>
                                        </p:tav>
                                        <p:tav tm="100000">
                                          <p:val>
                                            <p:strVal val="#ppt_y"/>
                                          </p:val>
                                        </p:tav>
                                      </p:tavLst>
                                    </p:anim>
                                  </p:childTnLst>
                                </p:cTn>
                              </p:par>
                            </p:childTnLst>
                          </p:cTn>
                        </p:par>
                        <p:par>
                          <p:cTn id="122" fill="hold" nodeType="afterGroup">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86042"/>
                                        </p:tgtEl>
                                        <p:attrNameLst>
                                          <p:attrName>style.visibility</p:attrName>
                                        </p:attrNameLst>
                                      </p:cBhvr>
                                      <p:to>
                                        <p:strVal val="visible"/>
                                      </p:to>
                                    </p:set>
                                    <p:animEffect transition="in" filter="fade">
                                      <p:cBhvr>
                                        <p:cTn id="125" dur="500"/>
                                        <p:tgtEl>
                                          <p:spTgt spid="8604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 presetClass="entr" presetSubtype="8" fill="hold" grpId="0" nodeType="clickEffect">
                                  <p:stCondLst>
                                    <p:cond delay="0"/>
                                  </p:stCondLst>
                                  <p:childTnLst>
                                    <p:set>
                                      <p:cBhvr>
                                        <p:cTn id="129" dur="1" fill="hold">
                                          <p:stCondLst>
                                            <p:cond delay="0"/>
                                          </p:stCondLst>
                                        </p:cTn>
                                        <p:tgtEl>
                                          <p:spTgt spid="86028"/>
                                        </p:tgtEl>
                                        <p:attrNameLst>
                                          <p:attrName>style.visibility</p:attrName>
                                        </p:attrNameLst>
                                      </p:cBhvr>
                                      <p:to>
                                        <p:strVal val="visible"/>
                                      </p:to>
                                    </p:set>
                                    <p:anim calcmode="lin" valueType="num">
                                      <p:cBhvr additive="base">
                                        <p:cTn id="130" dur="500" fill="hold"/>
                                        <p:tgtEl>
                                          <p:spTgt spid="86028"/>
                                        </p:tgtEl>
                                        <p:attrNameLst>
                                          <p:attrName>ppt_x</p:attrName>
                                        </p:attrNameLst>
                                      </p:cBhvr>
                                      <p:tavLst>
                                        <p:tav tm="0">
                                          <p:val>
                                            <p:strVal val="0-#ppt_w/2"/>
                                          </p:val>
                                        </p:tav>
                                        <p:tav tm="100000">
                                          <p:val>
                                            <p:strVal val="#ppt_x"/>
                                          </p:val>
                                        </p:tav>
                                      </p:tavLst>
                                    </p:anim>
                                    <p:anim calcmode="lin" valueType="num">
                                      <p:cBhvr additive="base">
                                        <p:cTn id="131" dur="500" fill="hold"/>
                                        <p:tgtEl>
                                          <p:spTgt spid="86028"/>
                                        </p:tgtEl>
                                        <p:attrNameLst>
                                          <p:attrName>ppt_y</p:attrName>
                                        </p:attrNameLst>
                                      </p:cBhvr>
                                      <p:tavLst>
                                        <p:tav tm="0">
                                          <p:val>
                                            <p:strVal val="#ppt_y"/>
                                          </p:val>
                                        </p:tav>
                                        <p:tav tm="100000">
                                          <p:val>
                                            <p:strVal val="#ppt_y"/>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 presetClass="entr" presetSubtype="8" fill="hold" grpId="0" nodeType="clickEffect">
                                  <p:stCondLst>
                                    <p:cond delay="0"/>
                                  </p:stCondLst>
                                  <p:childTnLst>
                                    <p:set>
                                      <p:cBhvr>
                                        <p:cTn id="135" dur="1" fill="hold">
                                          <p:stCondLst>
                                            <p:cond delay="0"/>
                                          </p:stCondLst>
                                        </p:cTn>
                                        <p:tgtEl>
                                          <p:spTgt spid="86041"/>
                                        </p:tgtEl>
                                        <p:attrNameLst>
                                          <p:attrName>style.visibility</p:attrName>
                                        </p:attrNameLst>
                                      </p:cBhvr>
                                      <p:to>
                                        <p:strVal val="visible"/>
                                      </p:to>
                                    </p:set>
                                    <p:anim calcmode="lin" valueType="num">
                                      <p:cBhvr additive="base">
                                        <p:cTn id="136" dur="500" fill="hold"/>
                                        <p:tgtEl>
                                          <p:spTgt spid="86041"/>
                                        </p:tgtEl>
                                        <p:attrNameLst>
                                          <p:attrName>ppt_x</p:attrName>
                                        </p:attrNameLst>
                                      </p:cBhvr>
                                      <p:tavLst>
                                        <p:tav tm="0">
                                          <p:val>
                                            <p:strVal val="0-#ppt_w/2"/>
                                          </p:val>
                                        </p:tav>
                                        <p:tav tm="100000">
                                          <p:val>
                                            <p:strVal val="#ppt_x"/>
                                          </p:val>
                                        </p:tav>
                                      </p:tavLst>
                                    </p:anim>
                                    <p:anim calcmode="lin" valueType="num">
                                      <p:cBhvr additive="base">
                                        <p:cTn id="137" dur="500" fill="hold"/>
                                        <p:tgtEl>
                                          <p:spTgt spid="86041"/>
                                        </p:tgtEl>
                                        <p:attrNameLst>
                                          <p:attrName>ppt_y</p:attrName>
                                        </p:attrNameLst>
                                      </p:cBhvr>
                                      <p:tavLst>
                                        <p:tav tm="0">
                                          <p:val>
                                            <p:strVal val="#ppt_y"/>
                                          </p:val>
                                        </p:tav>
                                        <p:tav tm="100000">
                                          <p:val>
                                            <p:strVal val="#ppt_y"/>
                                          </p:val>
                                        </p:tav>
                                      </p:tavLst>
                                    </p:anim>
                                  </p:childTnLst>
                                </p:cTn>
                              </p:par>
                            </p:childTnLst>
                          </p:cTn>
                        </p:par>
                        <p:par>
                          <p:cTn id="138" fill="hold" nodeType="afterGroup">
                            <p:stCondLst>
                              <p:cond delay="500"/>
                            </p:stCondLst>
                            <p:childTnLst>
                              <p:par>
                                <p:cTn id="139" presetID="10" presetClass="entr" presetSubtype="0" fill="hold" grpId="0" nodeType="afterEffect">
                                  <p:stCondLst>
                                    <p:cond delay="0"/>
                                  </p:stCondLst>
                                  <p:childTnLst>
                                    <p:set>
                                      <p:cBhvr>
                                        <p:cTn id="140" dur="1" fill="hold">
                                          <p:stCondLst>
                                            <p:cond delay="0"/>
                                          </p:stCondLst>
                                        </p:cTn>
                                        <p:tgtEl>
                                          <p:spTgt spid="86032"/>
                                        </p:tgtEl>
                                        <p:attrNameLst>
                                          <p:attrName>style.visibility</p:attrName>
                                        </p:attrNameLst>
                                      </p:cBhvr>
                                      <p:to>
                                        <p:strVal val="visible"/>
                                      </p:to>
                                    </p:set>
                                    <p:animEffect transition="in" filter="fade">
                                      <p:cBhvr>
                                        <p:cTn id="141" dur="500"/>
                                        <p:tgtEl>
                                          <p:spTgt spid="860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 presetClass="entr" presetSubtype="8" fill="hold" grpId="0" nodeType="clickEffect">
                                  <p:stCondLst>
                                    <p:cond delay="0"/>
                                  </p:stCondLst>
                                  <p:childTnLst>
                                    <p:set>
                                      <p:cBhvr>
                                        <p:cTn id="145" dur="1" fill="hold">
                                          <p:stCondLst>
                                            <p:cond delay="0"/>
                                          </p:stCondLst>
                                        </p:cTn>
                                        <p:tgtEl>
                                          <p:spTgt spid="86045"/>
                                        </p:tgtEl>
                                        <p:attrNameLst>
                                          <p:attrName>style.visibility</p:attrName>
                                        </p:attrNameLst>
                                      </p:cBhvr>
                                      <p:to>
                                        <p:strVal val="visible"/>
                                      </p:to>
                                    </p:set>
                                    <p:anim calcmode="lin" valueType="num">
                                      <p:cBhvr additive="base">
                                        <p:cTn id="146" dur="500" fill="hold"/>
                                        <p:tgtEl>
                                          <p:spTgt spid="86045"/>
                                        </p:tgtEl>
                                        <p:attrNameLst>
                                          <p:attrName>ppt_x</p:attrName>
                                        </p:attrNameLst>
                                      </p:cBhvr>
                                      <p:tavLst>
                                        <p:tav tm="0">
                                          <p:val>
                                            <p:strVal val="0-#ppt_w/2"/>
                                          </p:val>
                                        </p:tav>
                                        <p:tav tm="100000">
                                          <p:val>
                                            <p:strVal val="#ppt_x"/>
                                          </p:val>
                                        </p:tav>
                                      </p:tavLst>
                                    </p:anim>
                                    <p:anim calcmode="lin" valueType="num">
                                      <p:cBhvr additive="base">
                                        <p:cTn id="147" dur="500" fill="hold"/>
                                        <p:tgtEl>
                                          <p:spTgt spid="86045"/>
                                        </p:tgtEl>
                                        <p:attrNameLst>
                                          <p:attrName>ppt_y</p:attrName>
                                        </p:attrNameLst>
                                      </p:cBhvr>
                                      <p:tavLst>
                                        <p:tav tm="0">
                                          <p:val>
                                            <p:strVal val="#ppt_y"/>
                                          </p:val>
                                        </p:tav>
                                        <p:tav tm="100000">
                                          <p:val>
                                            <p:strVal val="#ppt_y"/>
                                          </p:val>
                                        </p:tav>
                                      </p:tavLst>
                                    </p:anim>
                                  </p:childTnLst>
                                </p:cTn>
                              </p:par>
                            </p:childTnLst>
                          </p:cTn>
                        </p:par>
                        <p:par>
                          <p:cTn id="148" fill="hold" nodeType="afterGroup">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86046"/>
                                        </p:tgtEl>
                                        <p:attrNameLst>
                                          <p:attrName>style.visibility</p:attrName>
                                        </p:attrNameLst>
                                      </p:cBhvr>
                                      <p:to>
                                        <p:strVal val="visible"/>
                                      </p:to>
                                    </p:set>
                                    <p:animEffect transition="in" filter="fade">
                                      <p:cBhvr>
                                        <p:cTn id="151" dur="500"/>
                                        <p:tgtEl>
                                          <p:spTgt spid="86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ldLvl="0" animBg="1" autoUpdateAnimBg="0"/>
      <p:bldP spid="86020" grpId="0" bldLvl="0" animBg="1" autoUpdateAnimBg="0"/>
      <p:bldP spid="86021" grpId="0" bldLvl="0" animBg="1" autoUpdateAnimBg="0"/>
      <p:bldP spid="86022" grpId="0" bldLvl="0" animBg="1" autoUpdateAnimBg="0"/>
      <p:bldP spid="86023" grpId="0" bldLvl="0" animBg="1" autoUpdateAnimBg="0"/>
      <p:bldP spid="86024" grpId="0" bldLvl="0" animBg="1" autoUpdateAnimBg="0"/>
      <p:bldP spid="86025" grpId="0" bldLvl="0" animBg="1" autoUpdateAnimBg="0"/>
      <p:bldP spid="86026" grpId="0" bldLvl="0" animBg="1" autoUpdateAnimBg="0"/>
      <p:bldP spid="86027" grpId="0" bldLvl="0" animBg="1" autoUpdateAnimBg="0"/>
      <p:bldP spid="86028" grpId="0" bldLvl="0" animBg="1" autoUpdateAnimBg="0"/>
      <p:bldP spid="86029" grpId="0"/>
      <p:bldP spid="86030" grpId="0"/>
      <p:bldP spid="86031" grpId="0"/>
      <p:bldP spid="86032" grpId="0"/>
      <p:bldP spid="86033" grpId="0" animBg="1"/>
      <p:bldP spid="86034" grpId="0" animBg="1"/>
      <p:bldP spid="86035" grpId="0" animBg="1"/>
      <p:bldP spid="86036" grpId="0" animBg="1"/>
      <p:bldP spid="86037" grpId="0" animBg="1"/>
      <p:bldP spid="86038" grpId="0" animBg="1"/>
      <p:bldP spid="86039" grpId="0" animBg="1"/>
      <p:bldP spid="86040" grpId="0" animBg="1"/>
      <p:bldP spid="86041" grpId="0" animBg="1"/>
      <p:bldP spid="86042" grpId="0"/>
      <p:bldP spid="86043" grpId="0"/>
      <p:bldP spid="86044" grpId="0"/>
      <p:bldP spid="86045" grpId="0" animBg="1"/>
      <p:bldP spid="8604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5BD04EDC-7DAC-4FC7-A289-4D82FF311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84313"/>
            <a:ext cx="8763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4">
            <a:extLst>
              <a:ext uri="{FF2B5EF4-FFF2-40B4-BE49-F238E27FC236}">
                <a16:creationId xmlns:a16="http://schemas.microsoft.com/office/drawing/2014/main" id="{4DF27E1B-FAF4-4416-876D-F497B07F6514}"/>
              </a:ext>
            </a:extLst>
          </p:cNvPr>
          <p:cNvSpPr>
            <a:spLocks noChangeArrowheads="1"/>
          </p:cNvSpPr>
          <p:nvPr/>
        </p:nvSpPr>
        <p:spPr bwMode="auto">
          <a:xfrm>
            <a:off x="2627313" y="273050"/>
            <a:ext cx="66246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水是组成生物体的重要成分，约占体重的</a:t>
            </a:r>
            <a:r>
              <a:rPr lang="en-US" altLang="zh-CN" sz="2000" b="1">
                <a:latin typeface="微软雅黑" panose="020B0503020204020204" pitchFamily="34" charset="-122"/>
                <a:ea typeface="微软雅黑" panose="020B0503020204020204" pitchFamily="34" charset="-122"/>
              </a:rPr>
              <a:t>60</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95</a:t>
            </a:r>
            <a:r>
              <a:rPr lang="zh-CN" altLang="en-US" sz="2000" b="1">
                <a:latin typeface="微软雅黑" panose="020B0503020204020204" pitchFamily="34" charset="-122"/>
                <a:ea typeface="微软雅黑" panose="020B0503020204020204" pitchFamily="34" charset="-122"/>
              </a:rPr>
              <a:t>％，体内进行一切生化反应都离不开水。地球上水通过</a:t>
            </a:r>
            <a:r>
              <a:rPr lang="zh-CN" altLang="en-US" sz="2000" b="1">
                <a:solidFill>
                  <a:srgbClr val="FF0000"/>
                </a:solidFill>
                <a:latin typeface="微软雅黑" panose="020B0503020204020204" pitchFamily="34" charset="-122"/>
                <a:ea typeface="微软雅黑" panose="020B0503020204020204" pitchFamily="34" charset="-122"/>
              </a:rPr>
              <a:t>蒸发</a:t>
            </a:r>
            <a:r>
              <a:rPr lang="zh-CN" altLang="en-US" sz="2000" b="1">
                <a:latin typeface="微软雅黑" panose="020B0503020204020204" pitchFamily="34" charset="-122"/>
                <a:ea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rPr>
              <a:t>降雨</a:t>
            </a:r>
            <a:r>
              <a:rPr lang="zh-CN" altLang="en-US" sz="2000" b="1">
                <a:latin typeface="微软雅黑" panose="020B0503020204020204" pitchFamily="34" charset="-122"/>
                <a:ea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rPr>
              <a:t>植物的蒸腾、吸收</a:t>
            </a:r>
            <a:r>
              <a:rPr lang="zh-CN" altLang="en-US" sz="2000" b="1">
                <a:latin typeface="微软雅黑" panose="020B0503020204020204" pitchFamily="34" charset="-122"/>
                <a:ea typeface="微软雅黑" panose="020B0503020204020204" pitchFamily="34" charset="-122"/>
              </a:rPr>
              <a:t>等过程反复循环。</a:t>
            </a:r>
          </a:p>
        </p:txBody>
      </p:sp>
      <p:sp>
        <p:nvSpPr>
          <p:cNvPr id="5" name="矩形 4">
            <a:extLst>
              <a:ext uri="{FF2B5EF4-FFF2-40B4-BE49-F238E27FC236}">
                <a16:creationId xmlns:a16="http://schemas.microsoft.com/office/drawing/2014/main" id="{E1D84EFC-CD64-4E15-8F7F-7299D8D96ABE}"/>
              </a:ext>
            </a:extLst>
          </p:cNvPr>
          <p:cNvSpPr/>
          <p:nvPr/>
        </p:nvSpPr>
        <p:spPr>
          <a:xfrm>
            <a:off x="467544" y="304200"/>
            <a:ext cx="1914238" cy="769441"/>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zh-CN" altLang="en-US" sz="4400" b="1" dirty="0">
                <a:solidFill>
                  <a:schemeClr val="tx1"/>
                </a:solidFill>
                <a:latin typeface="微软雅黑" panose="020B0503020204020204" pitchFamily="34" charset="-122"/>
                <a:ea typeface="微软雅黑" panose="020B0503020204020204" pitchFamily="34" charset="-122"/>
              </a:rPr>
              <a:t>水循环</a:t>
            </a:r>
            <a:endParaRPr lang="zh-CN" altLang="en-US" sz="4400" dirty="0"/>
          </a:p>
        </p:txBody>
      </p:sp>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pic_68148">
            <a:extLst>
              <a:ext uri="{FF2B5EF4-FFF2-40B4-BE49-F238E27FC236}">
                <a16:creationId xmlns:a16="http://schemas.microsoft.com/office/drawing/2014/main" id="{4A410055-2800-4F03-86D0-40177FEFA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76" t="2097" r="1962" b="4466"/>
          <a:stretch>
            <a:fillRect/>
          </a:stretch>
        </p:blipFill>
        <p:spPr bwMode="auto">
          <a:xfrm>
            <a:off x="107950" y="115888"/>
            <a:ext cx="8856663" cy="640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3">
            <a:extLst>
              <a:ext uri="{FF2B5EF4-FFF2-40B4-BE49-F238E27FC236}">
                <a16:creationId xmlns:a16="http://schemas.microsoft.com/office/drawing/2014/main" id="{17113A76-7434-4372-BCA4-A97BF85BC82B}"/>
              </a:ext>
            </a:extLst>
          </p:cNvPr>
          <p:cNvSpPr txBox="1">
            <a:spLocks noChangeArrowheads="1"/>
          </p:cNvSpPr>
          <p:nvPr/>
        </p:nvSpPr>
        <p:spPr bwMode="auto">
          <a:xfrm>
            <a:off x="395288" y="333375"/>
            <a:ext cx="1800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5" name="矩形 4">
            <a:extLst>
              <a:ext uri="{FF2B5EF4-FFF2-40B4-BE49-F238E27FC236}">
                <a16:creationId xmlns:a16="http://schemas.microsoft.com/office/drawing/2014/main" id="{FDA5C66A-7B9E-47F7-B1BB-4B3667F51826}"/>
              </a:ext>
            </a:extLst>
          </p:cNvPr>
          <p:cNvSpPr/>
          <p:nvPr/>
        </p:nvSpPr>
        <p:spPr>
          <a:xfrm>
            <a:off x="280875" y="188640"/>
            <a:ext cx="1914238" cy="769441"/>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zh-CN" altLang="en-US" sz="4400" b="1" dirty="0">
                <a:solidFill>
                  <a:schemeClr val="tx1"/>
                </a:solidFill>
                <a:latin typeface="微软雅黑" panose="020B0503020204020204" pitchFamily="34" charset="-122"/>
                <a:ea typeface="微软雅黑" panose="020B0503020204020204" pitchFamily="34" charset="-122"/>
              </a:rPr>
              <a:t>硫循环</a:t>
            </a:r>
            <a:endParaRPr lang="zh-CN" altLang="en-US" sz="4400" dirty="0"/>
          </a:p>
        </p:txBody>
      </p:sp>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BACC3C6-3D2B-46B8-9450-BEDA00A62D77}"/>
              </a:ext>
            </a:extLst>
          </p:cNvPr>
          <p:cNvSpPr>
            <a:spLocks noChangeArrowheads="1"/>
          </p:cNvSpPr>
          <p:nvPr/>
        </p:nvSpPr>
        <p:spPr bwMode="auto">
          <a:xfrm>
            <a:off x="242888" y="1989138"/>
            <a:ext cx="8901112" cy="338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kumimoji="1" lang="zh-CN" altLang="en-US" sz="3600" b="1">
                <a:solidFill>
                  <a:srgbClr val="000000"/>
                </a:solidFill>
                <a:latin typeface="微软雅黑" panose="020B0503020204020204" pitchFamily="34" charset="-122"/>
                <a:ea typeface="微软雅黑" panose="020B0503020204020204" pitchFamily="34" charset="-122"/>
              </a:rPr>
              <a:t>        生态系统的存在是靠物质循环和能量</a:t>
            </a:r>
          </a:p>
          <a:p>
            <a:pPr eaLnBrk="1" hangingPunct="1">
              <a:lnSpc>
                <a:spcPct val="120000"/>
              </a:lnSpc>
            </a:pPr>
            <a:r>
              <a:rPr kumimoji="1" lang="zh-CN" altLang="en-US" sz="3600" b="1">
                <a:solidFill>
                  <a:srgbClr val="000000"/>
                </a:solidFill>
                <a:latin typeface="微软雅黑" panose="020B0503020204020204" pitchFamily="34" charset="-122"/>
                <a:ea typeface="微软雅黑" panose="020B0503020204020204" pitchFamily="34" charset="-122"/>
              </a:rPr>
              <a:t>流动来维持的。生态系统的能量流动和物</a:t>
            </a:r>
          </a:p>
          <a:p>
            <a:pPr eaLnBrk="1" hangingPunct="1">
              <a:lnSpc>
                <a:spcPct val="120000"/>
              </a:lnSpc>
            </a:pPr>
            <a:r>
              <a:rPr kumimoji="1" lang="zh-CN" altLang="en-US" sz="3600" b="1">
                <a:solidFill>
                  <a:srgbClr val="000000"/>
                </a:solidFill>
                <a:latin typeface="微软雅黑" panose="020B0503020204020204" pitchFamily="34" charset="-122"/>
                <a:ea typeface="微软雅黑" panose="020B0503020204020204" pitchFamily="34" charset="-122"/>
              </a:rPr>
              <a:t>质循环都是通过</a:t>
            </a:r>
            <a:r>
              <a:rPr kumimoji="1" lang="zh-CN" altLang="en-US" sz="3600" b="1">
                <a:solidFill>
                  <a:srgbClr val="FF0000"/>
                </a:solidFill>
                <a:latin typeface="微软雅黑" panose="020B0503020204020204" pitchFamily="34" charset="-122"/>
                <a:ea typeface="微软雅黑" panose="020B0503020204020204" pitchFamily="34" charset="-122"/>
              </a:rPr>
              <a:t>食物链和食物网</a:t>
            </a:r>
            <a:r>
              <a:rPr kumimoji="1" lang="zh-CN" altLang="en-US" sz="3600" b="1">
                <a:solidFill>
                  <a:srgbClr val="000000"/>
                </a:solidFill>
                <a:latin typeface="微软雅黑" panose="020B0503020204020204" pitchFamily="34" charset="-122"/>
                <a:ea typeface="微软雅黑" panose="020B0503020204020204" pitchFamily="34" charset="-122"/>
              </a:rPr>
              <a:t>的渠道实</a:t>
            </a:r>
          </a:p>
          <a:p>
            <a:pPr eaLnBrk="1" hangingPunct="1">
              <a:lnSpc>
                <a:spcPct val="120000"/>
              </a:lnSpc>
            </a:pPr>
            <a:r>
              <a:rPr kumimoji="1" lang="zh-CN" altLang="en-US" sz="3600" b="1">
                <a:solidFill>
                  <a:srgbClr val="000000"/>
                </a:solidFill>
                <a:latin typeface="微软雅黑" panose="020B0503020204020204" pitchFamily="34" charset="-122"/>
                <a:ea typeface="微软雅黑" panose="020B0503020204020204" pitchFamily="34" charset="-122"/>
              </a:rPr>
              <a:t>现的，二者是同时进行的，彼此相互依存，</a:t>
            </a:r>
          </a:p>
          <a:p>
            <a:pPr eaLnBrk="1" hangingPunct="1">
              <a:lnSpc>
                <a:spcPct val="120000"/>
              </a:lnSpc>
            </a:pPr>
            <a:r>
              <a:rPr kumimoji="1" lang="zh-CN" altLang="en-US" sz="3600" b="1">
                <a:solidFill>
                  <a:srgbClr val="000000"/>
                </a:solidFill>
                <a:latin typeface="微软雅黑" panose="020B0503020204020204" pitchFamily="34" charset="-122"/>
                <a:ea typeface="微软雅黑" panose="020B0503020204020204" pitchFamily="34" charset="-122"/>
              </a:rPr>
              <a:t>不可分割的统一整体。</a:t>
            </a:r>
          </a:p>
        </p:txBody>
      </p:sp>
      <p:sp>
        <p:nvSpPr>
          <p:cNvPr id="36867" name="Rectangle 3">
            <a:extLst>
              <a:ext uri="{FF2B5EF4-FFF2-40B4-BE49-F238E27FC236}">
                <a16:creationId xmlns:a16="http://schemas.microsoft.com/office/drawing/2014/main" id="{3455D4CE-61AD-4BC6-BCA0-1CB4C7528C2B}"/>
              </a:ext>
            </a:extLst>
          </p:cNvPr>
          <p:cNvSpPr>
            <a:spLocks noChangeArrowheads="1"/>
          </p:cNvSpPr>
          <p:nvPr/>
        </p:nvSpPr>
        <p:spPr bwMode="auto">
          <a:xfrm>
            <a:off x="268288" y="115888"/>
            <a:ext cx="6340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4000" b="1">
                <a:latin typeface="微软雅黑" panose="020B0503020204020204" pitchFamily="34" charset="-122"/>
                <a:ea typeface="微软雅黑" panose="020B0503020204020204" pitchFamily="34" charset="-122"/>
              </a:rPr>
              <a:t>能量流动和物质循环的关系</a:t>
            </a:r>
          </a:p>
        </p:txBody>
      </p:sp>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BF1C8C5-B11F-4D8B-9B45-D7E5796B519B}"/>
              </a:ext>
            </a:extLst>
          </p:cNvPr>
          <p:cNvSpPr>
            <a:spLocks noChangeArrowheads="1"/>
          </p:cNvSpPr>
          <p:nvPr/>
        </p:nvSpPr>
        <p:spPr bwMode="auto">
          <a:xfrm>
            <a:off x="539750" y="1557338"/>
            <a:ext cx="8604250" cy="3587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kumimoji="1" lang="zh-CN" altLang="en-US" sz="3200" b="1">
                <a:solidFill>
                  <a:srgbClr val="000000"/>
                </a:solidFill>
                <a:latin typeface="微软雅黑" panose="020B0503020204020204" pitchFamily="34" charset="-122"/>
                <a:ea typeface="微软雅黑" panose="020B0503020204020204" pitchFamily="34" charset="-122"/>
              </a:rPr>
              <a:t>    但是，能量流动和物质循环又有本质上的区别：能量流经生态系统各个营养级时</a:t>
            </a:r>
            <a:r>
              <a:rPr kumimoji="1" lang="zh-CN" altLang="en-US" sz="3200" b="1">
                <a:solidFill>
                  <a:srgbClr val="FF3300"/>
                </a:solidFill>
                <a:latin typeface="微软雅黑" panose="020B0503020204020204" pitchFamily="34" charset="-122"/>
                <a:ea typeface="微软雅黑" panose="020B0503020204020204" pitchFamily="34" charset="-122"/>
              </a:rPr>
              <a:t>逐级递减</a:t>
            </a:r>
            <a:r>
              <a:rPr kumimoji="1" lang="zh-CN" altLang="en-US" sz="3200" b="1">
                <a:solidFill>
                  <a:srgbClr val="000000"/>
                </a:solidFill>
                <a:latin typeface="微软雅黑" panose="020B0503020204020204" pitchFamily="34" charset="-122"/>
                <a:ea typeface="微软雅黑" panose="020B0503020204020204" pitchFamily="34" charset="-122"/>
              </a:rPr>
              <a:t>，而且运动是</a:t>
            </a:r>
            <a:r>
              <a:rPr kumimoji="1" lang="zh-CN" altLang="en-US" sz="3200" b="1">
                <a:solidFill>
                  <a:srgbClr val="FF3300"/>
                </a:solidFill>
                <a:latin typeface="微软雅黑" panose="020B0503020204020204" pitchFamily="34" charset="-122"/>
                <a:ea typeface="微软雅黑" panose="020B0503020204020204" pitchFamily="34" charset="-122"/>
              </a:rPr>
              <a:t>单向</a:t>
            </a:r>
            <a:r>
              <a:rPr kumimoji="1" lang="zh-CN" altLang="en-US" sz="3200" b="1">
                <a:solidFill>
                  <a:srgbClr val="000000"/>
                </a:solidFill>
                <a:latin typeface="微软雅黑" panose="020B0503020204020204" pitchFamily="34" charset="-122"/>
                <a:ea typeface="微软雅黑" panose="020B0503020204020204" pitchFamily="34" charset="-122"/>
              </a:rPr>
              <a:t>的、</a:t>
            </a:r>
            <a:r>
              <a:rPr kumimoji="1" lang="zh-CN" altLang="en-US" sz="3200" b="1">
                <a:solidFill>
                  <a:srgbClr val="FF3300"/>
                </a:solidFill>
                <a:latin typeface="微软雅黑" panose="020B0503020204020204" pitchFamily="34" charset="-122"/>
                <a:ea typeface="微软雅黑" panose="020B0503020204020204" pitchFamily="34" charset="-122"/>
              </a:rPr>
              <a:t>不是循环的，最终在环境中消失</a:t>
            </a:r>
            <a:r>
              <a:rPr kumimoji="1" lang="zh-CN" altLang="en-US" sz="3200" b="1">
                <a:solidFill>
                  <a:srgbClr val="000000"/>
                </a:solidFill>
                <a:latin typeface="微软雅黑" panose="020B0503020204020204" pitchFamily="34" charset="-122"/>
                <a:ea typeface="微软雅黑" panose="020B0503020204020204" pitchFamily="34" charset="-122"/>
              </a:rPr>
              <a:t>。物质循环是</a:t>
            </a:r>
            <a:r>
              <a:rPr kumimoji="1" lang="zh-CN" altLang="en-US" sz="3200" b="1">
                <a:solidFill>
                  <a:schemeClr val="tx2"/>
                </a:solidFill>
                <a:latin typeface="微软雅黑" panose="020B0503020204020204" pitchFamily="34" charset="-122"/>
                <a:ea typeface="微软雅黑" panose="020B0503020204020204" pitchFamily="34" charset="-122"/>
              </a:rPr>
              <a:t>带有全球性</a:t>
            </a:r>
            <a:r>
              <a:rPr kumimoji="1" lang="zh-CN" altLang="en-US" sz="3200" b="1">
                <a:solidFill>
                  <a:srgbClr val="000000"/>
                </a:solidFill>
                <a:latin typeface="微软雅黑" panose="020B0503020204020204" pitchFamily="34" charset="-122"/>
                <a:ea typeface="微软雅黑" panose="020B0503020204020204" pitchFamily="34" charset="-122"/>
              </a:rPr>
              <a:t>的，在生物群落与无机环境间物质可以</a:t>
            </a:r>
            <a:r>
              <a:rPr kumimoji="1" lang="zh-CN" altLang="en-US" sz="3200" b="1">
                <a:solidFill>
                  <a:srgbClr val="FF3300"/>
                </a:solidFill>
                <a:latin typeface="微软雅黑" panose="020B0503020204020204" pitchFamily="34" charset="-122"/>
                <a:ea typeface="微软雅黑" panose="020B0503020204020204" pitchFamily="34" charset="-122"/>
              </a:rPr>
              <a:t>反复出现，反复利用，循环运动，不会消失。</a:t>
            </a:r>
          </a:p>
        </p:txBody>
      </p:sp>
      <p:sp>
        <p:nvSpPr>
          <p:cNvPr id="38915" name="Rectangle 3">
            <a:extLst>
              <a:ext uri="{FF2B5EF4-FFF2-40B4-BE49-F238E27FC236}">
                <a16:creationId xmlns:a16="http://schemas.microsoft.com/office/drawing/2014/main" id="{AC74A17B-610D-43CC-BF9C-B836FBBF3766}"/>
              </a:ext>
            </a:extLst>
          </p:cNvPr>
          <p:cNvSpPr>
            <a:spLocks noChangeArrowheads="1"/>
          </p:cNvSpPr>
          <p:nvPr/>
        </p:nvSpPr>
        <p:spPr bwMode="auto">
          <a:xfrm>
            <a:off x="268288" y="115888"/>
            <a:ext cx="6340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4000" b="1">
                <a:latin typeface="微软雅黑" panose="020B0503020204020204" pitchFamily="34" charset="-122"/>
                <a:ea typeface="微软雅黑" panose="020B0503020204020204" pitchFamily="34" charset="-122"/>
              </a:rPr>
              <a:t>能量流动和物质循环的关系</a:t>
            </a:r>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E8ACA67-7B51-4AE8-BEF3-C9583DB8CAA9}"/>
              </a:ext>
            </a:extLst>
          </p:cNvPr>
          <p:cNvSpPr>
            <a:spLocks noChangeArrowheads="1"/>
          </p:cNvSpPr>
          <p:nvPr/>
        </p:nvSpPr>
        <p:spPr bwMode="auto">
          <a:xfrm>
            <a:off x="2452688" y="2605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0963" name="Line 3">
            <a:extLst>
              <a:ext uri="{FF2B5EF4-FFF2-40B4-BE49-F238E27FC236}">
                <a16:creationId xmlns:a16="http://schemas.microsoft.com/office/drawing/2014/main" id="{C450AE98-450B-43E5-B27A-A8E5B299128D}"/>
              </a:ext>
            </a:extLst>
          </p:cNvPr>
          <p:cNvSpPr>
            <a:spLocks noChangeShapeType="1"/>
          </p:cNvSpPr>
          <p:nvPr/>
        </p:nvSpPr>
        <p:spPr bwMode="auto">
          <a:xfrm>
            <a:off x="1295400" y="1849438"/>
            <a:ext cx="0" cy="38100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964" name="Line 4">
            <a:extLst>
              <a:ext uri="{FF2B5EF4-FFF2-40B4-BE49-F238E27FC236}">
                <a16:creationId xmlns:a16="http://schemas.microsoft.com/office/drawing/2014/main" id="{079A0392-D544-4D26-B25A-AC1F899CA8A9}"/>
              </a:ext>
            </a:extLst>
          </p:cNvPr>
          <p:cNvSpPr>
            <a:spLocks noChangeShapeType="1"/>
          </p:cNvSpPr>
          <p:nvPr/>
        </p:nvSpPr>
        <p:spPr bwMode="auto">
          <a:xfrm>
            <a:off x="609600" y="2535238"/>
            <a:ext cx="8077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965" name="Line 5">
            <a:extLst>
              <a:ext uri="{FF2B5EF4-FFF2-40B4-BE49-F238E27FC236}">
                <a16:creationId xmlns:a16="http://schemas.microsoft.com/office/drawing/2014/main" id="{95CAC10D-77C1-408B-8573-EEA2C363D2D9}"/>
              </a:ext>
            </a:extLst>
          </p:cNvPr>
          <p:cNvSpPr>
            <a:spLocks noChangeShapeType="1"/>
          </p:cNvSpPr>
          <p:nvPr/>
        </p:nvSpPr>
        <p:spPr bwMode="auto">
          <a:xfrm>
            <a:off x="609600" y="4592638"/>
            <a:ext cx="8077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966" name="Line 6">
            <a:extLst>
              <a:ext uri="{FF2B5EF4-FFF2-40B4-BE49-F238E27FC236}">
                <a16:creationId xmlns:a16="http://schemas.microsoft.com/office/drawing/2014/main" id="{4CD87F60-EDB7-4AFE-BC0A-749D6168FB4E}"/>
              </a:ext>
            </a:extLst>
          </p:cNvPr>
          <p:cNvSpPr>
            <a:spLocks noChangeShapeType="1"/>
          </p:cNvSpPr>
          <p:nvPr/>
        </p:nvSpPr>
        <p:spPr bwMode="auto">
          <a:xfrm>
            <a:off x="4398963" y="1847850"/>
            <a:ext cx="0" cy="27432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967" name="Rectangle 7">
            <a:extLst>
              <a:ext uri="{FF2B5EF4-FFF2-40B4-BE49-F238E27FC236}">
                <a16:creationId xmlns:a16="http://schemas.microsoft.com/office/drawing/2014/main" id="{2ED500F4-D802-4ADC-BEEB-6DA5068EF499}"/>
              </a:ext>
            </a:extLst>
          </p:cNvPr>
          <p:cNvSpPr>
            <a:spLocks noChangeArrowheads="1"/>
          </p:cNvSpPr>
          <p:nvPr/>
        </p:nvSpPr>
        <p:spPr bwMode="auto">
          <a:xfrm>
            <a:off x="1828800" y="1949450"/>
            <a:ext cx="19510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3200" b="1">
                <a:solidFill>
                  <a:srgbClr val="FF3300"/>
                </a:solidFill>
                <a:latin typeface="微软雅黑" panose="020B0503020204020204" pitchFamily="34" charset="-122"/>
                <a:ea typeface="微软雅黑" panose="020B0503020204020204" pitchFamily="34" charset="-122"/>
              </a:rPr>
              <a:t>能量流动</a:t>
            </a:r>
          </a:p>
        </p:txBody>
      </p:sp>
      <p:sp>
        <p:nvSpPr>
          <p:cNvPr id="40968" name="Rectangle 8">
            <a:extLst>
              <a:ext uri="{FF2B5EF4-FFF2-40B4-BE49-F238E27FC236}">
                <a16:creationId xmlns:a16="http://schemas.microsoft.com/office/drawing/2014/main" id="{28F9DFCB-A1CB-45BD-BBB3-9FF6F5CB0ECB}"/>
              </a:ext>
            </a:extLst>
          </p:cNvPr>
          <p:cNvSpPr>
            <a:spLocks noChangeArrowheads="1"/>
          </p:cNvSpPr>
          <p:nvPr/>
        </p:nvSpPr>
        <p:spPr bwMode="auto">
          <a:xfrm>
            <a:off x="4724400" y="1925638"/>
            <a:ext cx="29432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3200" b="1">
                <a:solidFill>
                  <a:srgbClr val="FF3300"/>
                </a:solidFill>
                <a:latin typeface="微软雅黑" panose="020B0503020204020204" pitchFamily="34" charset="-122"/>
                <a:ea typeface="微软雅黑" panose="020B0503020204020204" pitchFamily="34" charset="-122"/>
              </a:rPr>
              <a:t>物质循环</a:t>
            </a:r>
          </a:p>
        </p:txBody>
      </p:sp>
      <p:sp>
        <p:nvSpPr>
          <p:cNvPr id="40969" name="Rectangle 9">
            <a:extLst>
              <a:ext uri="{FF2B5EF4-FFF2-40B4-BE49-F238E27FC236}">
                <a16:creationId xmlns:a16="http://schemas.microsoft.com/office/drawing/2014/main" id="{D56C5027-626B-487F-9894-BD24EA81B559}"/>
              </a:ext>
            </a:extLst>
          </p:cNvPr>
          <p:cNvSpPr>
            <a:spLocks noChangeArrowheads="1"/>
          </p:cNvSpPr>
          <p:nvPr/>
        </p:nvSpPr>
        <p:spPr bwMode="auto">
          <a:xfrm>
            <a:off x="533400" y="2611438"/>
            <a:ext cx="9429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solidFill>
                  <a:srgbClr val="FF3300"/>
                </a:solidFill>
                <a:latin typeface="微软雅黑" panose="020B0503020204020204" pitchFamily="34" charset="-122"/>
                <a:ea typeface="微软雅黑" panose="020B0503020204020204" pitchFamily="34" charset="-122"/>
              </a:rPr>
              <a:t>形式</a:t>
            </a:r>
          </a:p>
          <a:p>
            <a:pPr eaLnBrk="1" hangingPunct="1"/>
            <a:endParaRPr kumimoji="1" lang="zh-CN" altLang="en-US" sz="2400" b="1">
              <a:solidFill>
                <a:srgbClr val="FF3300"/>
              </a:solidFill>
              <a:latin typeface="微软雅黑" panose="020B0503020204020204" pitchFamily="34" charset="-122"/>
              <a:ea typeface="微软雅黑" panose="020B0503020204020204" pitchFamily="34" charset="-122"/>
            </a:endParaRPr>
          </a:p>
          <a:p>
            <a:pPr eaLnBrk="1" hangingPunct="1"/>
            <a:endParaRPr kumimoji="1" lang="zh-CN" altLang="en-US" sz="2400" b="1">
              <a:solidFill>
                <a:srgbClr val="FF3300"/>
              </a:solidFill>
              <a:latin typeface="微软雅黑" panose="020B0503020204020204" pitchFamily="34" charset="-122"/>
              <a:ea typeface="微软雅黑" panose="020B0503020204020204" pitchFamily="34" charset="-122"/>
            </a:endParaRPr>
          </a:p>
          <a:p>
            <a:pPr eaLnBrk="1" hangingPunct="1"/>
            <a:r>
              <a:rPr kumimoji="1" lang="zh-CN" altLang="en-US" sz="2400" b="1">
                <a:solidFill>
                  <a:srgbClr val="FF3300"/>
                </a:solidFill>
                <a:latin typeface="微软雅黑" panose="020B0503020204020204" pitchFamily="34" charset="-122"/>
                <a:ea typeface="微软雅黑" panose="020B0503020204020204" pitchFamily="34" charset="-122"/>
              </a:rPr>
              <a:t>特点</a:t>
            </a:r>
          </a:p>
          <a:p>
            <a:pPr eaLnBrk="1" hangingPunct="1"/>
            <a:endParaRPr kumimoji="1" lang="zh-CN" altLang="en-US" sz="2400" b="1">
              <a:solidFill>
                <a:srgbClr val="FF3300"/>
              </a:solidFill>
              <a:latin typeface="微软雅黑" panose="020B0503020204020204" pitchFamily="34" charset="-122"/>
              <a:ea typeface="微软雅黑" panose="020B0503020204020204" pitchFamily="34" charset="-122"/>
            </a:endParaRPr>
          </a:p>
          <a:p>
            <a:pPr eaLnBrk="1" hangingPunct="1"/>
            <a:endParaRPr kumimoji="1" lang="zh-CN" altLang="en-US" sz="2400" b="1">
              <a:solidFill>
                <a:srgbClr val="FF3300"/>
              </a:solidFill>
              <a:latin typeface="微软雅黑" panose="020B0503020204020204" pitchFamily="34" charset="-122"/>
              <a:ea typeface="微软雅黑" panose="020B0503020204020204" pitchFamily="34" charset="-122"/>
            </a:endParaRPr>
          </a:p>
          <a:p>
            <a:pPr eaLnBrk="1" hangingPunct="1"/>
            <a:r>
              <a:rPr kumimoji="1" lang="zh-CN" altLang="en-US" sz="2400" b="1">
                <a:solidFill>
                  <a:srgbClr val="FF3300"/>
                </a:solidFill>
                <a:latin typeface="微软雅黑" panose="020B0503020204020204" pitchFamily="34" charset="-122"/>
                <a:ea typeface="微软雅黑" panose="020B0503020204020204" pitchFamily="34" charset="-122"/>
              </a:rPr>
              <a:t>联系</a:t>
            </a:r>
          </a:p>
        </p:txBody>
      </p:sp>
      <p:sp>
        <p:nvSpPr>
          <p:cNvPr id="94218" name="Rectangle 10">
            <a:extLst>
              <a:ext uri="{FF2B5EF4-FFF2-40B4-BE49-F238E27FC236}">
                <a16:creationId xmlns:a16="http://schemas.microsoft.com/office/drawing/2014/main" id="{0EF68ED3-708E-49D3-9C97-D791C4EBDF92}"/>
              </a:ext>
            </a:extLst>
          </p:cNvPr>
          <p:cNvSpPr>
            <a:spLocks noChangeArrowheads="1"/>
          </p:cNvSpPr>
          <p:nvPr/>
        </p:nvSpPr>
        <p:spPr bwMode="auto">
          <a:xfrm>
            <a:off x="1443038" y="2592388"/>
            <a:ext cx="34163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5000"/>
              </a:lnSpc>
            </a:pPr>
            <a:r>
              <a:rPr kumimoji="1" lang="zh-CN" altLang="en-US" sz="2400" b="1">
                <a:latin typeface="微软雅黑" panose="020B0503020204020204" pitchFamily="34" charset="-122"/>
                <a:ea typeface="微软雅黑" panose="020B0503020204020204" pitchFamily="34" charset="-122"/>
              </a:rPr>
              <a:t>主要以有机物形式</a:t>
            </a:r>
          </a:p>
        </p:txBody>
      </p:sp>
      <p:sp>
        <p:nvSpPr>
          <p:cNvPr id="94219" name="Rectangle 11">
            <a:extLst>
              <a:ext uri="{FF2B5EF4-FFF2-40B4-BE49-F238E27FC236}">
                <a16:creationId xmlns:a16="http://schemas.microsoft.com/office/drawing/2014/main" id="{00995127-56F6-4FC7-AC8E-7944A799C1B2}"/>
              </a:ext>
            </a:extLst>
          </p:cNvPr>
          <p:cNvSpPr>
            <a:spLocks noChangeArrowheads="1"/>
          </p:cNvSpPr>
          <p:nvPr/>
        </p:nvSpPr>
        <p:spPr bwMode="auto">
          <a:xfrm>
            <a:off x="4356100" y="2492375"/>
            <a:ext cx="4329113"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kumimoji="1" lang="zh-CN" altLang="en-US" sz="2400" b="1">
                <a:latin typeface="微软雅黑" panose="020B0503020204020204" pitchFamily="34" charset="-122"/>
                <a:ea typeface="微软雅黑" panose="020B0503020204020204" pitchFamily="34" charset="-122"/>
              </a:rPr>
              <a:t>组成生物体的</a:t>
            </a:r>
            <a:r>
              <a:rPr kumimoji="1" lang="zh-CN" altLang="en-US" sz="2400" b="1">
                <a:solidFill>
                  <a:schemeClr val="tx2"/>
                </a:solidFill>
                <a:latin typeface="微软雅黑" panose="020B0503020204020204" pitchFamily="34" charset="-122"/>
                <a:ea typeface="微软雅黑" panose="020B0503020204020204" pitchFamily="34" charset="-122"/>
              </a:rPr>
              <a:t>基本元素</a:t>
            </a:r>
            <a:r>
              <a:rPr kumimoji="1" lang="zh-CN" altLang="en-US" sz="2400" b="1">
                <a:latin typeface="微软雅黑" panose="020B0503020204020204" pitchFamily="34" charset="-122"/>
                <a:ea typeface="微软雅黑" panose="020B0503020204020204" pitchFamily="34" charset="-122"/>
              </a:rPr>
              <a:t>在生物</a:t>
            </a:r>
          </a:p>
          <a:p>
            <a:pPr eaLnBrk="1" hangingPunct="1">
              <a:lnSpc>
                <a:spcPct val="120000"/>
              </a:lnSpc>
            </a:pPr>
            <a:r>
              <a:rPr kumimoji="1" lang="zh-CN" altLang="en-US" sz="2400" b="1">
                <a:latin typeface="微软雅黑" panose="020B0503020204020204" pitchFamily="34" charset="-122"/>
                <a:ea typeface="微软雅黑" panose="020B0503020204020204" pitchFamily="34" charset="-122"/>
              </a:rPr>
              <a:t>群落与无机环境间反复循环</a:t>
            </a:r>
          </a:p>
        </p:txBody>
      </p:sp>
      <p:sp>
        <p:nvSpPr>
          <p:cNvPr id="94220" name="Rectangle 12">
            <a:extLst>
              <a:ext uri="{FF2B5EF4-FFF2-40B4-BE49-F238E27FC236}">
                <a16:creationId xmlns:a16="http://schemas.microsoft.com/office/drawing/2014/main" id="{86D9AAC3-D161-4BAC-AB19-6BB572D9089C}"/>
              </a:ext>
            </a:extLst>
          </p:cNvPr>
          <p:cNvSpPr>
            <a:spLocks noChangeArrowheads="1"/>
          </p:cNvSpPr>
          <p:nvPr/>
        </p:nvSpPr>
        <p:spPr bwMode="auto">
          <a:xfrm>
            <a:off x="1371600" y="4668838"/>
            <a:ext cx="7772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latin typeface="微软雅黑" panose="020B0503020204020204" pitchFamily="34" charset="-122"/>
                <a:ea typeface="微软雅黑" panose="020B0503020204020204" pitchFamily="34" charset="-122"/>
              </a:rPr>
              <a:t>能量流动和物质循环</a:t>
            </a:r>
            <a:r>
              <a:rPr kumimoji="1" lang="zh-CN" altLang="en-US" sz="2800" b="1">
                <a:solidFill>
                  <a:srgbClr val="000000"/>
                </a:solidFill>
                <a:latin typeface="微软雅黑" panose="020B0503020204020204" pitchFamily="34" charset="-122"/>
                <a:ea typeface="微软雅黑" panose="020B0503020204020204" pitchFamily="34" charset="-122"/>
              </a:rPr>
              <a:t>二者是同时进行的，彼此</a:t>
            </a:r>
          </a:p>
          <a:p>
            <a:pPr eaLnBrk="1" hangingPunct="1"/>
            <a:r>
              <a:rPr kumimoji="1" lang="zh-CN" altLang="en-US" sz="2800" b="1">
                <a:solidFill>
                  <a:srgbClr val="000000"/>
                </a:solidFill>
                <a:latin typeface="微软雅黑" panose="020B0503020204020204" pitchFamily="34" charset="-122"/>
                <a:ea typeface="微软雅黑" panose="020B0503020204020204" pitchFamily="34" charset="-122"/>
              </a:rPr>
              <a:t>相互依存，是不可分割</a:t>
            </a:r>
            <a:r>
              <a:rPr kumimoji="1" lang="zh-CN" altLang="en-US" sz="2800" b="1">
                <a:latin typeface="微软雅黑" panose="020B0503020204020204" pitchFamily="34" charset="-122"/>
                <a:ea typeface="微软雅黑" panose="020B0503020204020204" pitchFamily="34" charset="-122"/>
              </a:rPr>
              <a:t>的统一整体。</a:t>
            </a:r>
          </a:p>
        </p:txBody>
      </p:sp>
      <p:sp>
        <p:nvSpPr>
          <p:cNvPr id="40973" name="Line 13">
            <a:extLst>
              <a:ext uri="{FF2B5EF4-FFF2-40B4-BE49-F238E27FC236}">
                <a16:creationId xmlns:a16="http://schemas.microsoft.com/office/drawing/2014/main" id="{1A6BFFE5-201D-49D5-A666-EF930C3ECED3}"/>
              </a:ext>
            </a:extLst>
          </p:cNvPr>
          <p:cNvSpPr>
            <a:spLocks noChangeShapeType="1"/>
          </p:cNvSpPr>
          <p:nvPr/>
        </p:nvSpPr>
        <p:spPr bwMode="auto">
          <a:xfrm>
            <a:off x="609600" y="5659438"/>
            <a:ext cx="8077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974" name="Line 14">
            <a:extLst>
              <a:ext uri="{FF2B5EF4-FFF2-40B4-BE49-F238E27FC236}">
                <a16:creationId xmlns:a16="http://schemas.microsoft.com/office/drawing/2014/main" id="{CF879416-6CB1-43B5-A57B-7BBDA59035AF}"/>
              </a:ext>
            </a:extLst>
          </p:cNvPr>
          <p:cNvSpPr>
            <a:spLocks noChangeShapeType="1"/>
          </p:cNvSpPr>
          <p:nvPr/>
        </p:nvSpPr>
        <p:spPr bwMode="auto">
          <a:xfrm>
            <a:off x="611188" y="1844675"/>
            <a:ext cx="8075612" cy="476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975" name="Line 15">
            <a:extLst>
              <a:ext uri="{FF2B5EF4-FFF2-40B4-BE49-F238E27FC236}">
                <a16:creationId xmlns:a16="http://schemas.microsoft.com/office/drawing/2014/main" id="{A4C5D3AD-08A2-4419-AFEE-EF2DDC800587}"/>
              </a:ext>
            </a:extLst>
          </p:cNvPr>
          <p:cNvSpPr>
            <a:spLocks noChangeShapeType="1"/>
          </p:cNvSpPr>
          <p:nvPr/>
        </p:nvSpPr>
        <p:spPr bwMode="auto">
          <a:xfrm>
            <a:off x="8686800" y="1849438"/>
            <a:ext cx="0" cy="38100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976" name="Line 16">
            <a:extLst>
              <a:ext uri="{FF2B5EF4-FFF2-40B4-BE49-F238E27FC236}">
                <a16:creationId xmlns:a16="http://schemas.microsoft.com/office/drawing/2014/main" id="{ABC36D49-E87B-4DD0-8166-6DC61F2FB8D1}"/>
              </a:ext>
            </a:extLst>
          </p:cNvPr>
          <p:cNvSpPr>
            <a:spLocks noChangeShapeType="1"/>
          </p:cNvSpPr>
          <p:nvPr/>
        </p:nvSpPr>
        <p:spPr bwMode="auto">
          <a:xfrm>
            <a:off x="609600" y="1849438"/>
            <a:ext cx="0" cy="38100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4225" name="Rectangle 17">
            <a:extLst>
              <a:ext uri="{FF2B5EF4-FFF2-40B4-BE49-F238E27FC236}">
                <a16:creationId xmlns:a16="http://schemas.microsoft.com/office/drawing/2014/main" id="{B8F1DB9D-1209-4CF3-AE37-8138DA51C7CB}"/>
              </a:ext>
            </a:extLst>
          </p:cNvPr>
          <p:cNvSpPr>
            <a:spLocks noChangeArrowheads="1"/>
          </p:cNvSpPr>
          <p:nvPr/>
        </p:nvSpPr>
        <p:spPr bwMode="auto">
          <a:xfrm>
            <a:off x="1331913" y="3500438"/>
            <a:ext cx="3240087"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5000"/>
              </a:lnSpc>
            </a:pPr>
            <a:r>
              <a:rPr kumimoji="1" lang="en-US" altLang="zh-CN" sz="2400" b="1">
                <a:latin typeface="微软雅黑" panose="020B0503020204020204" pitchFamily="34" charset="-122"/>
                <a:ea typeface="微软雅黑" panose="020B0503020204020204" pitchFamily="34" charset="-122"/>
              </a:rPr>
              <a:t>1.</a:t>
            </a:r>
            <a:r>
              <a:rPr kumimoji="1" lang="zh-CN" altLang="en-US" sz="2400" b="1">
                <a:latin typeface="微软雅黑" panose="020B0503020204020204" pitchFamily="34" charset="-122"/>
                <a:ea typeface="微软雅黑" panose="020B0503020204020204" pitchFamily="34" charset="-122"/>
              </a:rPr>
              <a:t>单向流动、不循环</a:t>
            </a:r>
          </a:p>
          <a:p>
            <a:pPr eaLnBrk="1" hangingPunct="1">
              <a:lnSpc>
                <a:spcPct val="125000"/>
              </a:lnSpc>
            </a:pPr>
            <a:r>
              <a:rPr kumimoji="1" lang="en-US" altLang="zh-CN" sz="2400" b="1">
                <a:latin typeface="微软雅黑" panose="020B0503020204020204" pitchFamily="34" charset="-122"/>
                <a:ea typeface="微软雅黑" panose="020B0503020204020204" pitchFamily="34" charset="-122"/>
              </a:rPr>
              <a:t>2.</a:t>
            </a:r>
            <a:r>
              <a:rPr kumimoji="1" lang="zh-CN" altLang="en-US" sz="2400" b="1">
                <a:latin typeface="微软雅黑" panose="020B0503020204020204" pitchFamily="34" charset="-122"/>
                <a:ea typeface="微软雅黑" panose="020B0503020204020204" pitchFamily="34" charset="-122"/>
              </a:rPr>
              <a:t>逐级递减       </a:t>
            </a:r>
          </a:p>
        </p:txBody>
      </p:sp>
      <p:sp>
        <p:nvSpPr>
          <p:cNvPr id="40978" name="Line 18">
            <a:extLst>
              <a:ext uri="{FF2B5EF4-FFF2-40B4-BE49-F238E27FC236}">
                <a16:creationId xmlns:a16="http://schemas.microsoft.com/office/drawing/2014/main" id="{BCD6993D-FDF2-4480-9D46-03A504860317}"/>
              </a:ext>
            </a:extLst>
          </p:cNvPr>
          <p:cNvSpPr>
            <a:spLocks noChangeShapeType="1"/>
          </p:cNvSpPr>
          <p:nvPr/>
        </p:nvSpPr>
        <p:spPr bwMode="auto">
          <a:xfrm>
            <a:off x="611188" y="3500438"/>
            <a:ext cx="80645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8" name="Rectangle 20">
            <a:extLst>
              <a:ext uri="{FF2B5EF4-FFF2-40B4-BE49-F238E27FC236}">
                <a16:creationId xmlns:a16="http://schemas.microsoft.com/office/drawing/2014/main" id="{AA54988F-E4CA-4FF2-BEB6-E38046C2B9EA}"/>
              </a:ext>
            </a:extLst>
          </p:cNvPr>
          <p:cNvSpPr>
            <a:spLocks noChangeArrowheads="1"/>
          </p:cNvSpPr>
          <p:nvPr/>
        </p:nvSpPr>
        <p:spPr bwMode="auto">
          <a:xfrm>
            <a:off x="4643438" y="3500438"/>
            <a:ext cx="3744912"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5000"/>
              </a:lnSpc>
            </a:pPr>
            <a:r>
              <a:rPr kumimoji="1" lang="en-US" altLang="zh-CN" sz="2400" b="1">
                <a:latin typeface="微软雅黑" panose="020B0503020204020204" pitchFamily="34" charset="-122"/>
                <a:ea typeface="微软雅黑" panose="020B0503020204020204" pitchFamily="34" charset="-122"/>
              </a:rPr>
              <a:t>1.</a:t>
            </a:r>
            <a:r>
              <a:rPr kumimoji="1" lang="zh-CN" altLang="en-US" sz="2400" b="1">
                <a:latin typeface="微软雅黑" panose="020B0503020204020204" pitchFamily="34" charset="-122"/>
                <a:ea typeface="微软雅黑" panose="020B0503020204020204" pitchFamily="34" charset="-122"/>
              </a:rPr>
              <a:t>反复循环</a:t>
            </a:r>
          </a:p>
          <a:p>
            <a:pPr eaLnBrk="1" hangingPunct="1">
              <a:lnSpc>
                <a:spcPct val="125000"/>
              </a:lnSpc>
            </a:pPr>
            <a:r>
              <a:rPr kumimoji="1" lang="en-US" altLang="zh-CN" sz="2400" b="1">
                <a:latin typeface="微软雅黑" panose="020B0503020204020204" pitchFamily="34" charset="-122"/>
                <a:ea typeface="微软雅黑" panose="020B0503020204020204" pitchFamily="34" charset="-122"/>
              </a:rPr>
              <a:t>2.</a:t>
            </a:r>
            <a:r>
              <a:rPr kumimoji="1" lang="zh-CN" altLang="en-US" sz="2400" b="1">
                <a:latin typeface="微软雅黑" panose="020B0503020204020204" pitchFamily="34" charset="-122"/>
                <a:ea typeface="微软雅黑" panose="020B0503020204020204" pitchFamily="34" charset="-122"/>
              </a:rPr>
              <a:t>具全球性（生物圈）</a:t>
            </a:r>
          </a:p>
        </p:txBody>
      </p:sp>
      <p:sp>
        <p:nvSpPr>
          <p:cNvPr id="40980" name="Rectangle 3">
            <a:extLst>
              <a:ext uri="{FF2B5EF4-FFF2-40B4-BE49-F238E27FC236}">
                <a16:creationId xmlns:a16="http://schemas.microsoft.com/office/drawing/2014/main" id="{9865035C-16BF-4160-8296-4E072A99C43B}"/>
              </a:ext>
            </a:extLst>
          </p:cNvPr>
          <p:cNvSpPr>
            <a:spLocks noChangeArrowheads="1"/>
          </p:cNvSpPr>
          <p:nvPr/>
        </p:nvSpPr>
        <p:spPr bwMode="auto">
          <a:xfrm>
            <a:off x="268288" y="115888"/>
            <a:ext cx="6340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4000" b="1">
                <a:latin typeface="微软雅黑" panose="020B0503020204020204" pitchFamily="34" charset="-122"/>
                <a:ea typeface="微软雅黑" panose="020B0503020204020204" pitchFamily="34" charset="-122"/>
              </a:rPr>
              <a:t>能量流动和物质循环的关系</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4218"/>
                                        </p:tgtEl>
                                        <p:attrNameLst>
                                          <p:attrName>style.visibility</p:attrName>
                                        </p:attrNameLst>
                                      </p:cBhvr>
                                      <p:to>
                                        <p:strVal val="visible"/>
                                      </p:to>
                                    </p:set>
                                    <p:animEffect transition="in" filter="blinds(horizontal)">
                                      <p:cBhvr>
                                        <p:cTn id="7" dur="500"/>
                                        <p:tgtEl>
                                          <p:spTgt spid="94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4219">
                                            <p:txEl>
                                              <p:pRg st="0" end="0"/>
                                            </p:txEl>
                                          </p:spTgt>
                                        </p:tgtEl>
                                        <p:attrNameLst>
                                          <p:attrName>style.visibility</p:attrName>
                                        </p:attrNameLst>
                                      </p:cBhvr>
                                      <p:to>
                                        <p:strVal val="visible"/>
                                      </p:to>
                                    </p:set>
                                    <p:animEffect transition="in" filter="blinds(horizontal)">
                                      <p:cBhvr>
                                        <p:cTn id="12" dur="500"/>
                                        <p:tgtEl>
                                          <p:spTgt spid="94219">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4219">
                                            <p:txEl>
                                              <p:pRg st="1" end="1"/>
                                            </p:txEl>
                                          </p:spTgt>
                                        </p:tgtEl>
                                        <p:attrNameLst>
                                          <p:attrName>style.visibility</p:attrName>
                                        </p:attrNameLst>
                                      </p:cBhvr>
                                      <p:to>
                                        <p:strVal val="visible"/>
                                      </p:to>
                                    </p:set>
                                    <p:animEffect transition="in" filter="blinds(horizontal)">
                                      <p:cBhvr>
                                        <p:cTn id="15" dur="500"/>
                                        <p:tgtEl>
                                          <p:spTgt spid="94219">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4225"/>
                                        </p:tgtEl>
                                        <p:attrNameLst>
                                          <p:attrName>style.visibility</p:attrName>
                                        </p:attrNameLst>
                                      </p:cBhvr>
                                      <p:to>
                                        <p:strVal val="visible"/>
                                      </p:to>
                                    </p:set>
                                    <p:animEffect transition="in" filter="blinds(horizontal)">
                                      <p:cBhvr>
                                        <p:cTn id="20" dur="500"/>
                                        <p:tgtEl>
                                          <p:spTgt spid="9422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4228"/>
                                        </p:tgtEl>
                                        <p:attrNameLst>
                                          <p:attrName>style.visibility</p:attrName>
                                        </p:attrNameLst>
                                      </p:cBhvr>
                                      <p:to>
                                        <p:strVal val="visible"/>
                                      </p:to>
                                    </p:set>
                                    <p:animEffect transition="in" filter="blinds(horizontal)">
                                      <p:cBhvr>
                                        <p:cTn id="25" dur="500"/>
                                        <p:tgtEl>
                                          <p:spTgt spid="942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4220"/>
                                        </p:tgtEl>
                                        <p:attrNameLst>
                                          <p:attrName>style.visibility</p:attrName>
                                        </p:attrNameLst>
                                      </p:cBhvr>
                                      <p:to>
                                        <p:strVal val="visible"/>
                                      </p:to>
                                    </p:set>
                                    <p:animEffect transition="in" filter="blinds(horizontal)">
                                      <p:cBhvr>
                                        <p:cTn id="30" dur="500"/>
                                        <p:tgtEl>
                                          <p:spTgt spid="94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8" grpId="0"/>
      <p:bldP spid="94220" grpId="0"/>
      <p:bldP spid="94225" grpId="0"/>
      <p:bldP spid="9422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80B2BBB-E51E-463E-BEDA-BDE3A96FBD4B}"/>
              </a:ext>
            </a:extLst>
          </p:cNvPr>
          <p:cNvSpPr>
            <a:spLocks noGrp="1" noChangeArrowheads="1"/>
          </p:cNvSpPr>
          <p:nvPr>
            <p:ph type="ctrTitle"/>
          </p:nvPr>
        </p:nvSpPr>
        <p:spPr>
          <a:xfrm>
            <a:off x="0" y="333375"/>
            <a:ext cx="8937625" cy="839788"/>
          </a:xfrm>
          <a:extLst>
            <a:ext uri="{909E8E84-426E-40DD-AFC4-6F175D3DCCD1}">
              <a14:hiddenFill xmlns:a14="http://schemas.microsoft.com/office/drawing/2010/main">
                <a:solidFill>
                  <a:schemeClr val="tx1"/>
                </a:solidFill>
              </a14:hiddenFill>
            </a:ext>
          </a:extLst>
        </p:spPr>
        <p:txBody>
          <a:bodyPr/>
          <a:lstStyle/>
          <a:p>
            <a:pPr eaLnBrk="1" hangingPunct="1"/>
            <a:r>
              <a:rPr lang="zh-CN" altLang="en-US" sz="5400" dirty="0"/>
              <a:t>第五章 生态系统及其稳定性</a:t>
            </a:r>
          </a:p>
        </p:txBody>
      </p:sp>
      <p:sp>
        <p:nvSpPr>
          <p:cNvPr id="5" name="副标题 2">
            <a:extLst>
              <a:ext uri="{FF2B5EF4-FFF2-40B4-BE49-F238E27FC236}">
                <a16:creationId xmlns:a16="http://schemas.microsoft.com/office/drawing/2014/main" id="{5F5E2503-3A86-47D4-AD27-D4F4330B2C3E}"/>
              </a:ext>
            </a:extLst>
          </p:cNvPr>
          <p:cNvSpPr>
            <a:spLocks noGrp="1" noChangeArrowheads="1"/>
          </p:cNvSpPr>
          <p:nvPr>
            <p:ph type="subTitle" idx="1"/>
          </p:nvPr>
        </p:nvSpPr>
        <p:spPr>
          <a:xfrm>
            <a:off x="466725" y="1844675"/>
            <a:ext cx="8677275" cy="831850"/>
          </a:xfrm>
        </p:spPr>
        <p:txBody>
          <a:bodyPr/>
          <a:lstStyle/>
          <a:p>
            <a:pPr eaLnBrk="1" hangingPunct="1"/>
            <a:r>
              <a:rPr lang="zh-CN" altLang="en-US" sz="4800" dirty="0"/>
              <a:t>第四节 生态系统的信息传递</a:t>
            </a:r>
          </a:p>
        </p:txBody>
      </p:sp>
      <p:pic>
        <p:nvPicPr>
          <p:cNvPr id="6" name="图片 5">
            <a:extLst>
              <a:ext uri="{FF2B5EF4-FFF2-40B4-BE49-F238E27FC236}">
                <a16:creationId xmlns:a16="http://schemas.microsoft.com/office/drawing/2014/main" id="{8E843837-9741-4CF2-A160-F4BE6BF56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6205538"/>
            <a:ext cx="24892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C1D5E07D-6BC1-40E5-A445-E0ECA5C6FEA7}"/>
              </a:ext>
            </a:extLst>
          </p:cNvPr>
          <p:cNvSpPr>
            <a:spLocks noGrp="1" noChangeArrowheads="1"/>
          </p:cNvSpPr>
          <p:nvPr>
            <p:ph type="title" idx="4294967295"/>
          </p:nvPr>
        </p:nvSpPr>
        <p:spPr>
          <a:xfrm>
            <a:off x="755650" y="333375"/>
            <a:ext cx="6915150" cy="646113"/>
          </a:xfrm>
        </p:spPr>
        <p:txBody>
          <a:bodyPr/>
          <a:lstStyle/>
          <a:p>
            <a:pPr algn="ctr" eaLnBrk="1" hangingPunct="1"/>
            <a:r>
              <a:rPr lang="en-US" altLang="zh-CN"/>
              <a:t>1</a:t>
            </a:r>
            <a:r>
              <a:rPr lang="zh-CN" altLang="en-US"/>
              <a:t>、森林生态系统</a:t>
            </a:r>
          </a:p>
        </p:txBody>
      </p:sp>
      <p:pic>
        <p:nvPicPr>
          <p:cNvPr id="31747" name="图片 2">
            <a:extLst>
              <a:ext uri="{FF2B5EF4-FFF2-40B4-BE49-F238E27FC236}">
                <a16:creationId xmlns:a16="http://schemas.microsoft.com/office/drawing/2014/main" id="{56163796-F51D-4775-8894-F5E60AD4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412875"/>
            <a:ext cx="6913562"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51_08-HoneybeeDance-U">
            <a:extLst>
              <a:ext uri="{FF2B5EF4-FFF2-40B4-BE49-F238E27FC236}">
                <a16:creationId xmlns:a16="http://schemas.microsoft.com/office/drawing/2014/main" id="{31984D77-0EF0-45E9-B252-872FAB726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54" t="14464" b="61692"/>
          <a:stretch/>
        </p:blipFill>
        <p:spPr bwMode="auto">
          <a:xfrm>
            <a:off x="575957" y="3352642"/>
            <a:ext cx="2063467"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 descr="51_08-HoneybeeDance-U">
            <a:extLst>
              <a:ext uri="{FF2B5EF4-FFF2-40B4-BE49-F238E27FC236}">
                <a16:creationId xmlns:a16="http://schemas.microsoft.com/office/drawing/2014/main" id="{00B12B09-9378-4655-AE4A-CD1C34B56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943" b="5482"/>
          <a:stretch/>
        </p:blipFill>
        <p:spPr bwMode="auto">
          <a:xfrm>
            <a:off x="2968863" y="3426106"/>
            <a:ext cx="6172896" cy="21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4" descr="51_08-HoneybeeDance-U">
            <a:extLst>
              <a:ext uri="{FF2B5EF4-FFF2-40B4-BE49-F238E27FC236}">
                <a16:creationId xmlns:a16="http://schemas.microsoft.com/office/drawing/2014/main" id="{46E6F34E-077A-4259-87E5-7C5514B64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616" b="61186"/>
          <a:stretch/>
        </p:blipFill>
        <p:spPr bwMode="auto">
          <a:xfrm>
            <a:off x="686770" y="885751"/>
            <a:ext cx="1941014" cy="195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Oval 5">
            <a:extLst>
              <a:ext uri="{FF2B5EF4-FFF2-40B4-BE49-F238E27FC236}">
                <a16:creationId xmlns:a16="http://schemas.microsoft.com/office/drawing/2014/main" id="{C3F0C2F3-DF23-4EA9-BF4A-4658AFC6C51A}"/>
              </a:ext>
            </a:extLst>
          </p:cNvPr>
          <p:cNvSpPr>
            <a:spLocks noChangeArrowheads="1"/>
          </p:cNvSpPr>
          <p:nvPr/>
        </p:nvSpPr>
        <p:spPr bwMode="auto">
          <a:xfrm>
            <a:off x="4231134" y="5203990"/>
            <a:ext cx="196850" cy="190500"/>
          </a:xfrm>
          <a:prstGeom prst="ellipse">
            <a:avLst/>
          </a:prstGeom>
          <a:solidFill>
            <a:srgbClr val="0092C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endParaRPr lang="zh-CN" altLang="zh-CN"/>
          </a:p>
        </p:txBody>
      </p:sp>
      <p:sp>
        <p:nvSpPr>
          <p:cNvPr id="29700" name="Oval 6">
            <a:extLst>
              <a:ext uri="{FF2B5EF4-FFF2-40B4-BE49-F238E27FC236}">
                <a16:creationId xmlns:a16="http://schemas.microsoft.com/office/drawing/2014/main" id="{98BBED34-2A64-4CB4-9155-707748D90C54}"/>
              </a:ext>
            </a:extLst>
          </p:cNvPr>
          <p:cNvSpPr>
            <a:spLocks noChangeArrowheads="1"/>
          </p:cNvSpPr>
          <p:nvPr/>
        </p:nvSpPr>
        <p:spPr bwMode="auto">
          <a:xfrm>
            <a:off x="6398170" y="5199227"/>
            <a:ext cx="196850" cy="190500"/>
          </a:xfrm>
          <a:prstGeom prst="ellipse">
            <a:avLst/>
          </a:prstGeom>
          <a:solidFill>
            <a:srgbClr val="0092C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endParaRPr lang="zh-CN" altLang="zh-CN"/>
          </a:p>
        </p:txBody>
      </p:sp>
      <p:sp>
        <p:nvSpPr>
          <p:cNvPr id="29701" name="Oval 7">
            <a:extLst>
              <a:ext uri="{FF2B5EF4-FFF2-40B4-BE49-F238E27FC236}">
                <a16:creationId xmlns:a16="http://schemas.microsoft.com/office/drawing/2014/main" id="{98B5ABAA-9FFB-4B91-82B2-0CE749EB1596}"/>
              </a:ext>
            </a:extLst>
          </p:cNvPr>
          <p:cNvSpPr>
            <a:spLocks noChangeArrowheads="1"/>
          </p:cNvSpPr>
          <p:nvPr/>
        </p:nvSpPr>
        <p:spPr bwMode="auto">
          <a:xfrm>
            <a:off x="8420437" y="5200644"/>
            <a:ext cx="196850" cy="190500"/>
          </a:xfrm>
          <a:prstGeom prst="ellipse">
            <a:avLst/>
          </a:prstGeom>
          <a:solidFill>
            <a:srgbClr val="0092C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endParaRPr lang="zh-CN" altLang="zh-CN"/>
          </a:p>
        </p:txBody>
      </p:sp>
      <p:sp>
        <p:nvSpPr>
          <p:cNvPr id="29705" name="Text Box 11">
            <a:extLst>
              <a:ext uri="{FF2B5EF4-FFF2-40B4-BE49-F238E27FC236}">
                <a16:creationId xmlns:a16="http://schemas.microsoft.com/office/drawing/2014/main" id="{125B7DD0-B511-42CC-A211-12423A109AC5}"/>
              </a:ext>
            </a:extLst>
          </p:cNvPr>
          <p:cNvSpPr txBox="1">
            <a:spLocks noChangeArrowheads="1"/>
          </p:cNvSpPr>
          <p:nvPr/>
        </p:nvSpPr>
        <p:spPr bwMode="auto">
          <a:xfrm>
            <a:off x="1007786" y="2877099"/>
            <a:ext cx="1335088" cy="53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buFont typeface="Arial" panose="020B0604020202020204" pitchFamily="34" charset="0"/>
              <a:buNone/>
            </a:pPr>
            <a:r>
              <a:rPr kumimoji="0" lang="zh-CN" altLang="en-US" sz="2400" b="1" dirty="0">
                <a:latin typeface="+mn-ea"/>
                <a:ea typeface="+mn-ea"/>
                <a:cs typeface="Times New Roman" panose="02020603050405020304" pitchFamily="18" charset="0"/>
              </a:rPr>
              <a:t>（</a:t>
            </a:r>
            <a:r>
              <a:rPr kumimoji="0" lang="en-US" altLang="zh-CN" sz="2400" b="1" dirty="0">
                <a:latin typeface="+mn-ea"/>
                <a:ea typeface="+mn-ea"/>
                <a:cs typeface="Times New Roman" panose="02020603050405020304" pitchFamily="18" charset="0"/>
              </a:rPr>
              <a:t>a</a:t>
            </a:r>
            <a:r>
              <a:rPr kumimoji="0" lang="zh-CN" altLang="en-US" sz="2400" b="1" dirty="0">
                <a:latin typeface="+mn-ea"/>
                <a:ea typeface="+mn-ea"/>
                <a:cs typeface="Times New Roman" panose="02020603050405020304" pitchFamily="18" charset="0"/>
              </a:rPr>
              <a:t>）</a:t>
            </a:r>
            <a:r>
              <a:rPr kumimoji="0"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工蜂</a:t>
            </a:r>
            <a:endParaRPr kumimoji="0" lang="en-US" altLang="zh-CN" sz="2400" b="1" dirty="0">
              <a:solidFill>
                <a:srgbClr val="563A8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706" name="Text Box 12">
            <a:extLst>
              <a:ext uri="{FF2B5EF4-FFF2-40B4-BE49-F238E27FC236}">
                <a16:creationId xmlns:a16="http://schemas.microsoft.com/office/drawing/2014/main" id="{D286DDC0-A946-422F-9F0C-B297AC3F3D09}"/>
              </a:ext>
            </a:extLst>
          </p:cNvPr>
          <p:cNvSpPr txBox="1">
            <a:spLocks noChangeArrowheads="1"/>
          </p:cNvSpPr>
          <p:nvPr/>
        </p:nvSpPr>
        <p:spPr bwMode="auto">
          <a:xfrm>
            <a:off x="575957" y="5539490"/>
            <a:ext cx="2441748" cy="7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defPPr>
              <a:defRPr lang="en-US"/>
            </a:defPPr>
            <a:lvl1pPr marL="457200" indent="-457200">
              <a:buFont typeface="Arial" panose="020B0604020202020204" pitchFamily="34" charset="0"/>
              <a:buNone/>
              <a:defRPr kumimoji="0" sz="2400" b="1">
                <a:latin typeface="+mn-ea"/>
                <a:cs typeface="Times New Roman" panose="02020603050405020304" pitchFamily="18" charset="0"/>
              </a:defRPr>
            </a:lvl1pPr>
            <a:lvl2pPr marL="37931725" indent="-37474525">
              <a:defRPr kumimoji="1" sz="2500">
                <a:ea typeface="ＭＳ Ｐゴシック" panose="020B0600070205080204" pitchFamily="34" charset="-128"/>
              </a:defRPr>
            </a:lvl2pPr>
            <a:lvl3pPr marL="1143000" indent="-228600">
              <a:defRPr kumimoji="1" sz="2500">
                <a:ea typeface="ＭＳ Ｐゴシック" panose="020B0600070205080204" pitchFamily="34" charset="-128"/>
              </a:defRPr>
            </a:lvl3pPr>
            <a:lvl4pPr marL="1600200" indent="-228600">
              <a:defRPr kumimoji="1" sz="2500">
                <a:ea typeface="ＭＳ Ｐゴシック" panose="020B0600070205080204" pitchFamily="34" charset="-128"/>
              </a:defRPr>
            </a:lvl4pPr>
            <a:lvl5pPr marL="2057400" indent="-228600">
              <a:defRPr kumimoji="1" sz="2500">
                <a:ea typeface="ＭＳ Ｐゴシック" panose="020B0600070205080204" pitchFamily="34" charset="-128"/>
              </a:defRPr>
            </a:lvl5pPr>
            <a:lvl6pPr marL="2514600" indent="-228600" eaLnBrk="0" fontAlgn="base" hangingPunct="0">
              <a:spcBef>
                <a:spcPct val="0"/>
              </a:spcBef>
              <a:spcAft>
                <a:spcPct val="0"/>
              </a:spcAft>
              <a:defRPr kumimoji="1" sz="2500">
                <a:ea typeface="ＭＳ Ｐゴシック" panose="020B0600070205080204" pitchFamily="34" charset="-128"/>
              </a:defRPr>
            </a:lvl6pPr>
            <a:lvl7pPr marL="2971800" indent="-228600" eaLnBrk="0" fontAlgn="base" hangingPunct="0">
              <a:spcBef>
                <a:spcPct val="0"/>
              </a:spcBef>
              <a:spcAft>
                <a:spcPct val="0"/>
              </a:spcAft>
              <a:defRPr kumimoji="1" sz="2500">
                <a:ea typeface="ＭＳ Ｐゴシック" panose="020B0600070205080204" pitchFamily="34" charset="-128"/>
              </a:defRPr>
            </a:lvl7pPr>
            <a:lvl8pPr marL="3429000" indent="-228600" eaLnBrk="0" fontAlgn="base" hangingPunct="0">
              <a:spcBef>
                <a:spcPct val="0"/>
              </a:spcBef>
              <a:spcAft>
                <a:spcPct val="0"/>
              </a:spcAft>
              <a:defRPr kumimoji="1" sz="2500">
                <a:ea typeface="ＭＳ Ｐゴシック" panose="020B0600070205080204" pitchFamily="34" charset="-128"/>
              </a:defRPr>
            </a:lvl8pPr>
            <a:lvl9pPr marL="3886200" indent="-228600" eaLnBrk="0" fontAlgn="base" hangingPunct="0">
              <a:spcBef>
                <a:spcPct val="0"/>
              </a:spcBef>
              <a:spcAft>
                <a:spcPct val="0"/>
              </a:spcAft>
              <a:defRPr kumimoji="1" sz="2500">
                <a:ea typeface="ＭＳ Ｐゴシック" panose="020B0600070205080204" pitchFamily="34" charset="-128"/>
              </a:defRPr>
            </a:lvl9pPr>
          </a:lstStyle>
          <a:p>
            <a:r>
              <a:rPr lang="zh-CN" altLang="en-US" dirty="0"/>
              <a:t>（</a:t>
            </a:r>
            <a:r>
              <a:rPr lang="en-US" altLang="zh-CN" dirty="0"/>
              <a:t>b</a:t>
            </a:r>
            <a:r>
              <a:rPr lang="zh-CN" altLang="en-US" dirty="0"/>
              <a:t>）</a:t>
            </a:r>
            <a:r>
              <a:rPr lang="zh-CN" altLang="en-US" dirty="0">
                <a:latin typeface="微软雅黑" panose="020B0503020204020204" pitchFamily="34" charset="-122"/>
                <a:ea typeface="微软雅黑" panose="020B0503020204020204" pitchFamily="34" charset="-122"/>
              </a:rPr>
              <a:t>圆圈舞</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蜜源近</a:t>
            </a:r>
            <a:r>
              <a:rPr lang="en-US" altLang="zh-CN" dirty="0">
                <a:latin typeface="微软雅黑" panose="020B0503020204020204" pitchFamily="34" charset="-122"/>
                <a:ea typeface="微软雅黑" panose="020B0503020204020204" pitchFamily="34" charset="-122"/>
              </a:rPr>
              <a:t>)</a:t>
            </a:r>
          </a:p>
        </p:txBody>
      </p:sp>
      <p:grpSp>
        <p:nvGrpSpPr>
          <p:cNvPr id="2" name="组合 1">
            <a:extLst>
              <a:ext uri="{FF2B5EF4-FFF2-40B4-BE49-F238E27FC236}">
                <a16:creationId xmlns:a16="http://schemas.microsoft.com/office/drawing/2014/main" id="{CDDA89A2-CF45-4819-8B3F-8D45EE8CC0F7}"/>
              </a:ext>
            </a:extLst>
          </p:cNvPr>
          <p:cNvGrpSpPr/>
          <p:nvPr/>
        </p:nvGrpSpPr>
        <p:grpSpPr>
          <a:xfrm>
            <a:off x="4153163" y="908720"/>
            <a:ext cx="3466025" cy="2284729"/>
            <a:chOff x="4199670" y="536199"/>
            <a:chExt cx="3466025" cy="2284729"/>
          </a:xfrm>
        </p:grpSpPr>
        <p:pic>
          <p:nvPicPr>
            <p:cNvPr id="27" name="Picture 4" descr="51_08-HoneybeeDance-U">
              <a:extLst>
                <a:ext uri="{FF2B5EF4-FFF2-40B4-BE49-F238E27FC236}">
                  <a16:creationId xmlns:a16="http://schemas.microsoft.com/office/drawing/2014/main" id="{160FE419-F9F7-48C3-B1F0-06F4E5487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210" r="44571" b="29756"/>
            <a:stretch/>
          </p:blipFill>
          <p:spPr bwMode="auto">
            <a:xfrm>
              <a:off x="4199670" y="536199"/>
              <a:ext cx="3466025" cy="228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Oval 8">
              <a:extLst>
                <a:ext uri="{FF2B5EF4-FFF2-40B4-BE49-F238E27FC236}">
                  <a16:creationId xmlns:a16="http://schemas.microsoft.com/office/drawing/2014/main" id="{379C4A7A-DB44-47E1-92E2-208AD3F69298}"/>
                </a:ext>
              </a:extLst>
            </p:cNvPr>
            <p:cNvSpPr>
              <a:spLocks noChangeArrowheads="1"/>
            </p:cNvSpPr>
            <p:nvPr/>
          </p:nvSpPr>
          <p:spPr bwMode="auto">
            <a:xfrm>
              <a:off x="7329138" y="2373167"/>
              <a:ext cx="216000" cy="216000"/>
            </a:xfrm>
            <a:prstGeom prst="ellipse">
              <a:avLst/>
            </a:prstGeom>
            <a:solidFill>
              <a:srgbClr val="0092C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endParaRPr lang="zh-CN" altLang="zh-CN" sz="3600" b="1">
                <a:latin typeface="+mn-ea"/>
                <a:ea typeface="+mn-ea"/>
                <a:cs typeface="Times New Roman" panose="02020603050405020304" pitchFamily="18" charset="0"/>
              </a:endParaRPr>
            </a:p>
          </p:txBody>
        </p:sp>
        <p:sp>
          <p:nvSpPr>
            <p:cNvPr id="29703" name="Oval 9">
              <a:extLst>
                <a:ext uri="{FF2B5EF4-FFF2-40B4-BE49-F238E27FC236}">
                  <a16:creationId xmlns:a16="http://schemas.microsoft.com/office/drawing/2014/main" id="{9588E060-6AC5-427C-AE86-EDECBE92950A}"/>
                </a:ext>
              </a:extLst>
            </p:cNvPr>
            <p:cNvSpPr>
              <a:spLocks noChangeArrowheads="1"/>
            </p:cNvSpPr>
            <p:nvPr/>
          </p:nvSpPr>
          <p:spPr bwMode="auto">
            <a:xfrm>
              <a:off x="6894610" y="1720987"/>
              <a:ext cx="216000" cy="216000"/>
            </a:xfrm>
            <a:prstGeom prst="ellipse">
              <a:avLst/>
            </a:prstGeom>
            <a:solidFill>
              <a:srgbClr val="0092C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endParaRPr lang="zh-CN" altLang="zh-CN" sz="3600" b="1">
                <a:latin typeface="+mn-ea"/>
                <a:ea typeface="+mn-ea"/>
                <a:cs typeface="Times New Roman" panose="02020603050405020304" pitchFamily="18" charset="0"/>
              </a:endParaRPr>
            </a:p>
          </p:txBody>
        </p:sp>
        <p:sp>
          <p:nvSpPr>
            <p:cNvPr id="29710" name="Text Box 16">
              <a:extLst>
                <a:ext uri="{FF2B5EF4-FFF2-40B4-BE49-F238E27FC236}">
                  <a16:creationId xmlns:a16="http://schemas.microsoft.com/office/drawing/2014/main" id="{BCB55F56-946C-4A89-AF1F-53806B3FBC50}"/>
                </a:ext>
              </a:extLst>
            </p:cNvPr>
            <p:cNvSpPr txBox="1">
              <a:spLocks noChangeArrowheads="1"/>
            </p:cNvSpPr>
            <p:nvPr/>
          </p:nvSpPr>
          <p:spPr bwMode="auto">
            <a:xfrm>
              <a:off x="5440521" y="1821066"/>
              <a:ext cx="414338" cy="11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蜂巢</a:t>
              </a:r>
              <a:endParaRPr kumimoji="0" lang="en-US" altLang="zh-CN" sz="2000" b="1" dirty="0">
                <a:solidFill>
                  <a:srgbClr val="563A84"/>
                </a:solidFill>
                <a:latin typeface="微软雅黑" panose="020B0503020204020204" pitchFamily="34" charset="-122"/>
                <a:ea typeface="微软雅黑" panose="020B0503020204020204" pitchFamily="34" charset="-122"/>
              </a:endParaRPr>
            </a:p>
          </p:txBody>
        </p:sp>
        <p:sp>
          <p:nvSpPr>
            <p:cNvPr id="29711" name="Text Box 17">
              <a:extLst>
                <a:ext uri="{FF2B5EF4-FFF2-40B4-BE49-F238E27FC236}">
                  <a16:creationId xmlns:a16="http://schemas.microsoft.com/office/drawing/2014/main" id="{E657A9E8-FC3B-4EC3-990C-64BA650E8748}"/>
                </a:ext>
              </a:extLst>
            </p:cNvPr>
            <p:cNvSpPr txBox="1">
              <a:spLocks noChangeArrowheads="1"/>
            </p:cNvSpPr>
            <p:nvPr/>
          </p:nvSpPr>
          <p:spPr bwMode="auto">
            <a:xfrm>
              <a:off x="6762526" y="2060848"/>
              <a:ext cx="18573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400" b="1" dirty="0">
                  <a:latin typeface="+mn-ea"/>
                  <a:ea typeface="+mn-ea"/>
                  <a:cs typeface="Times New Roman" panose="02020603050405020304" pitchFamily="18" charset="0"/>
                </a:rPr>
                <a:t>30°</a:t>
              </a:r>
              <a:endParaRPr kumimoji="0" lang="en-US" altLang="zh-CN" sz="1400" b="1" dirty="0">
                <a:solidFill>
                  <a:srgbClr val="563A84"/>
                </a:solidFill>
                <a:latin typeface="+mn-ea"/>
                <a:ea typeface="+mn-ea"/>
                <a:cs typeface="Times New Roman" panose="02020603050405020304" pitchFamily="18" charset="0"/>
              </a:endParaRPr>
            </a:p>
          </p:txBody>
        </p:sp>
        <p:sp>
          <p:nvSpPr>
            <p:cNvPr id="29712" name="Text Box 18">
              <a:extLst>
                <a:ext uri="{FF2B5EF4-FFF2-40B4-BE49-F238E27FC236}">
                  <a16:creationId xmlns:a16="http://schemas.microsoft.com/office/drawing/2014/main" id="{3B9D24C1-42B4-4985-ABDE-111971D516C5}"/>
                </a:ext>
              </a:extLst>
            </p:cNvPr>
            <p:cNvSpPr txBox="1">
              <a:spLocks noChangeArrowheads="1"/>
            </p:cNvSpPr>
            <p:nvPr/>
          </p:nvSpPr>
          <p:spPr bwMode="auto">
            <a:xfrm>
              <a:off x="6941540" y="1752644"/>
              <a:ext cx="18573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400" b="1" dirty="0">
                  <a:solidFill>
                    <a:schemeClr val="bg1"/>
                  </a:solidFill>
                  <a:latin typeface="+mn-ea"/>
                  <a:ea typeface="+mn-ea"/>
                  <a:cs typeface="Times New Roman" panose="02020603050405020304" pitchFamily="18" charset="0"/>
                </a:rPr>
                <a:t>A</a:t>
              </a:r>
              <a:endParaRPr kumimoji="0" lang="en-US" altLang="zh-CN" sz="1400" b="1" dirty="0">
                <a:solidFill>
                  <a:srgbClr val="563A84"/>
                </a:solidFill>
                <a:latin typeface="+mn-ea"/>
                <a:ea typeface="+mn-ea"/>
                <a:cs typeface="Times New Roman" panose="02020603050405020304" pitchFamily="18" charset="0"/>
              </a:endParaRPr>
            </a:p>
          </p:txBody>
        </p:sp>
        <p:sp>
          <p:nvSpPr>
            <p:cNvPr id="29713" name="Text Box 19">
              <a:extLst>
                <a:ext uri="{FF2B5EF4-FFF2-40B4-BE49-F238E27FC236}">
                  <a16:creationId xmlns:a16="http://schemas.microsoft.com/office/drawing/2014/main" id="{0311AFF5-8973-484A-B7D9-7969265666ED}"/>
                </a:ext>
              </a:extLst>
            </p:cNvPr>
            <p:cNvSpPr txBox="1">
              <a:spLocks noChangeArrowheads="1"/>
            </p:cNvSpPr>
            <p:nvPr/>
          </p:nvSpPr>
          <p:spPr bwMode="auto">
            <a:xfrm>
              <a:off x="7380312" y="2421648"/>
              <a:ext cx="777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400" b="1" dirty="0">
                  <a:solidFill>
                    <a:schemeClr val="bg1"/>
                  </a:solidFill>
                  <a:latin typeface="+mn-ea"/>
                  <a:ea typeface="+mn-ea"/>
                  <a:cs typeface="Times New Roman" panose="02020603050405020304" pitchFamily="18" charset="0"/>
                </a:rPr>
                <a:t>C</a:t>
              </a:r>
              <a:endParaRPr kumimoji="0" lang="en-US" altLang="zh-CN" sz="1400" b="1" dirty="0">
                <a:solidFill>
                  <a:srgbClr val="563A84"/>
                </a:solidFill>
                <a:latin typeface="+mn-ea"/>
                <a:ea typeface="+mn-ea"/>
                <a:cs typeface="Times New Roman" panose="02020603050405020304" pitchFamily="18" charset="0"/>
              </a:endParaRPr>
            </a:p>
          </p:txBody>
        </p:sp>
        <p:sp>
          <p:nvSpPr>
            <p:cNvPr id="29714" name="Oval 20">
              <a:extLst>
                <a:ext uri="{FF2B5EF4-FFF2-40B4-BE49-F238E27FC236}">
                  <a16:creationId xmlns:a16="http://schemas.microsoft.com/office/drawing/2014/main" id="{096F5604-14E2-48CF-9131-901E46D746EF}"/>
                </a:ext>
              </a:extLst>
            </p:cNvPr>
            <p:cNvSpPr>
              <a:spLocks noChangeArrowheads="1"/>
            </p:cNvSpPr>
            <p:nvPr/>
          </p:nvSpPr>
          <p:spPr bwMode="auto">
            <a:xfrm>
              <a:off x="4561072" y="2554896"/>
              <a:ext cx="216000" cy="216000"/>
            </a:xfrm>
            <a:prstGeom prst="ellipse">
              <a:avLst/>
            </a:prstGeom>
            <a:solidFill>
              <a:srgbClr val="0092C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endParaRPr lang="zh-CN" altLang="zh-CN" sz="3600" b="1">
                <a:latin typeface="+mn-ea"/>
                <a:ea typeface="+mn-ea"/>
                <a:cs typeface="Times New Roman" panose="02020603050405020304" pitchFamily="18" charset="0"/>
              </a:endParaRPr>
            </a:p>
          </p:txBody>
        </p:sp>
        <p:sp>
          <p:nvSpPr>
            <p:cNvPr id="29715" name="Text Box 21">
              <a:extLst>
                <a:ext uri="{FF2B5EF4-FFF2-40B4-BE49-F238E27FC236}">
                  <a16:creationId xmlns:a16="http://schemas.microsoft.com/office/drawing/2014/main" id="{B7DF189F-4B15-4BE2-B4AD-C6042ED41C8A}"/>
                </a:ext>
              </a:extLst>
            </p:cNvPr>
            <p:cNvSpPr txBox="1">
              <a:spLocks noChangeArrowheads="1"/>
            </p:cNvSpPr>
            <p:nvPr/>
          </p:nvSpPr>
          <p:spPr bwMode="auto">
            <a:xfrm>
              <a:off x="4614069" y="2601089"/>
              <a:ext cx="84138"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400" b="1" dirty="0">
                  <a:solidFill>
                    <a:schemeClr val="bg1"/>
                  </a:solidFill>
                  <a:latin typeface="+mn-ea"/>
                  <a:ea typeface="+mn-ea"/>
                  <a:cs typeface="Times New Roman" panose="02020603050405020304" pitchFamily="18" charset="0"/>
                </a:rPr>
                <a:t>B</a:t>
              </a:r>
              <a:endParaRPr kumimoji="0" lang="en-US" altLang="zh-CN" sz="1400" b="1" dirty="0">
                <a:solidFill>
                  <a:srgbClr val="563A84"/>
                </a:solidFill>
                <a:latin typeface="+mn-ea"/>
                <a:ea typeface="+mn-ea"/>
                <a:cs typeface="Times New Roman" panose="02020603050405020304" pitchFamily="18" charset="0"/>
              </a:endParaRPr>
            </a:p>
          </p:txBody>
        </p:sp>
      </p:grpSp>
      <p:sp>
        <p:nvSpPr>
          <p:cNvPr id="29716" name="Text Box 22">
            <a:extLst>
              <a:ext uri="{FF2B5EF4-FFF2-40B4-BE49-F238E27FC236}">
                <a16:creationId xmlns:a16="http://schemas.microsoft.com/office/drawing/2014/main" id="{754F2E00-15CB-4365-9F08-F43A4F745612}"/>
              </a:ext>
            </a:extLst>
          </p:cNvPr>
          <p:cNvSpPr txBox="1">
            <a:spLocks noChangeArrowheads="1"/>
          </p:cNvSpPr>
          <p:nvPr/>
        </p:nvSpPr>
        <p:spPr bwMode="auto">
          <a:xfrm>
            <a:off x="4272409" y="5229390"/>
            <a:ext cx="128588"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200" b="1">
                <a:solidFill>
                  <a:schemeClr val="bg1"/>
                </a:solidFill>
              </a:rPr>
              <a:t>A</a:t>
            </a:r>
            <a:endParaRPr kumimoji="0" lang="en-US" altLang="zh-CN" sz="1000" b="1">
              <a:solidFill>
                <a:srgbClr val="563A84"/>
              </a:solidFill>
            </a:endParaRPr>
          </a:p>
        </p:txBody>
      </p:sp>
      <p:sp>
        <p:nvSpPr>
          <p:cNvPr id="29717" name="Text Box 23">
            <a:extLst>
              <a:ext uri="{FF2B5EF4-FFF2-40B4-BE49-F238E27FC236}">
                <a16:creationId xmlns:a16="http://schemas.microsoft.com/office/drawing/2014/main" id="{EB24E4E9-5E98-4FD5-9F3B-D31C3ED5F5F8}"/>
              </a:ext>
            </a:extLst>
          </p:cNvPr>
          <p:cNvSpPr txBox="1">
            <a:spLocks noChangeArrowheads="1"/>
          </p:cNvSpPr>
          <p:nvPr/>
        </p:nvSpPr>
        <p:spPr bwMode="auto">
          <a:xfrm>
            <a:off x="6444208" y="5229390"/>
            <a:ext cx="128587"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200" b="1">
                <a:solidFill>
                  <a:schemeClr val="bg1"/>
                </a:solidFill>
              </a:rPr>
              <a:t>B</a:t>
            </a:r>
            <a:endParaRPr kumimoji="0" lang="en-US" altLang="zh-CN" sz="1000" b="1">
              <a:solidFill>
                <a:srgbClr val="563A84"/>
              </a:solidFill>
            </a:endParaRPr>
          </a:p>
        </p:txBody>
      </p:sp>
      <p:sp>
        <p:nvSpPr>
          <p:cNvPr id="29718" name="Text Box 24">
            <a:extLst>
              <a:ext uri="{FF2B5EF4-FFF2-40B4-BE49-F238E27FC236}">
                <a16:creationId xmlns:a16="http://schemas.microsoft.com/office/drawing/2014/main" id="{E5704A47-95CA-416C-8F07-CE169E887482}"/>
              </a:ext>
            </a:extLst>
          </p:cNvPr>
          <p:cNvSpPr txBox="1">
            <a:spLocks noChangeArrowheads="1"/>
          </p:cNvSpPr>
          <p:nvPr/>
        </p:nvSpPr>
        <p:spPr bwMode="auto">
          <a:xfrm>
            <a:off x="8463300" y="5230807"/>
            <a:ext cx="128587"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200" b="1">
                <a:solidFill>
                  <a:schemeClr val="bg1"/>
                </a:solidFill>
              </a:rPr>
              <a:t>C</a:t>
            </a:r>
            <a:endParaRPr kumimoji="0" lang="en-US" altLang="zh-CN" sz="1000" b="1">
              <a:solidFill>
                <a:srgbClr val="563A84"/>
              </a:solidFill>
            </a:endParaRPr>
          </a:p>
        </p:txBody>
      </p:sp>
      <p:sp>
        <p:nvSpPr>
          <p:cNvPr id="29719" name="Text Box 25">
            <a:extLst>
              <a:ext uri="{FF2B5EF4-FFF2-40B4-BE49-F238E27FC236}">
                <a16:creationId xmlns:a16="http://schemas.microsoft.com/office/drawing/2014/main" id="{1F86745D-2B2C-403C-96C4-2B0FCFD22B98}"/>
              </a:ext>
            </a:extLst>
          </p:cNvPr>
          <p:cNvSpPr txBox="1">
            <a:spLocks noChangeArrowheads="1"/>
          </p:cNvSpPr>
          <p:nvPr/>
        </p:nvSpPr>
        <p:spPr bwMode="auto">
          <a:xfrm>
            <a:off x="3491359" y="5229390"/>
            <a:ext cx="7127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300" b="1"/>
              <a:t>Location</a:t>
            </a:r>
            <a:endParaRPr kumimoji="0" lang="en-US" altLang="zh-CN" sz="1300" b="1">
              <a:solidFill>
                <a:srgbClr val="563A84"/>
              </a:solidFill>
            </a:endParaRPr>
          </a:p>
        </p:txBody>
      </p:sp>
      <p:sp>
        <p:nvSpPr>
          <p:cNvPr id="29720" name="Text Box 26">
            <a:extLst>
              <a:ext uri="{FF2B5EF4-FFF2-40B4-BE49-F238E27FC236}">
                <a16:creationId xmlns:a16="http://schemas.microsoft.com/office/drawing/2014/main" id="{A012BFAD-EDCD-4758-9A68-491F65FA6AC4}"/>
              </a:ext>
            </a:extLst>
          </p:cNvPr>
          <p:cNvSpPr txBox="1">
            <a:spLocks noChangeArrowheads="1"/>
          </p:cNvSpPr>
          <p:nvPr/>
        </p:nvSpPr>
        <p:spPr bwMode="auto">
          <a:xfrm>
            <a:off x="5664745" y="5224627"/>
            <a:ext cx="7127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300" b="1"/>
              <a:t>Location</a:t>
            </a:r>
            <a:endParaRPr kumimoji="0" lang="en-US" altLang="zh-CN" sz="1300" b="1">
              <a:solidFill>
                <a:srgbClr val="563A84"/>
              </a:solidFill>
            </a:endParaRPr>
          </a:p>
        </p:txBody>
      </p:sp>
      <p:sp>
        <p:nvSpPr>
          <p:cNvPr id="29721" name="Text Box 27">
            <a:extLst>
              <a:ext uri="{FF2B5EF4-FFF2-40B4-BE49-F238E27FC236}">
                <a16:creationId xmlns:a16="http://schemas.microsoft.com/office/drawing/2014/main" id="{3C69B60D-5D4C-4610-A394-1556FBEC5AB0}"/>
              </a:ext>
            </a:extLst>
          </p:cNvPr>
          <p:cNvSpPr txBox="1">
            <a:spLocks noChangeArrowheads="1"/>
          </p:cNvSpPr>
          <p:nvPr/>
        </p:nvSpPr>
        <p:spPr bwMode="auto">
          <a:xfrm>
            <a:off x="7680662" y="5219694"/>
            <a:ext cx="7127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300" b="1"/>
              <a:t>Location</a:t>
            </a:r>
            <a:endParaRPr kumimoji="0" lang="en-US" altLang="zh-CN" sz="1300" b="1">
              <a:solidFill>
                <a:srgbClr val="563A84"/>
              </a:solidFill>
            </a:endParaRPr>
          </a:p>
        </p:txBody>
      </p:sp>
      <p:sp>
        <p:nvSpPr>
          <p:cNvPr id="29722" name="Text Box 28">
            <a:extLst>
              <a:ext uri="{FF2B5EF4-FFF2-40B4-BE49-F238E27FC236}">
                <a16:creationId xmlns:a16="http://schemas.microsoft.com/office/drawing/2014/main" id="{D56084D4-54F0-4534-B31F-84126D0BE30A}"/>
              </a:ext>
            </a:extLst>
          </p:cNvPr>
          <p:cNvSpPr txBox="1">
            <a:spLocks noChangeArrowheads="1"/>
          </p:cNvSpPr>
          <p:nvPr/>
        </p:nvSpPr>
        <p:spPr bwMode="auto">
          <a:xfrm rot="1691607">
            <a:off x="8190255" y="3755063"/>
            <a:ext cx="19208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1pPr>
            <a:lvl2pPr marL="37931725" indent="-37474525">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2pPr>
            <a:lvl3pPr marL="11430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3pPr>
            <a:lvl4pPr marL="16002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4pPr>
            <a:lvl5pPr marL="2057400" indent="-228600">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ea typeface="ＭＳ Ｐゴシック" panose="020B0600070205080204" pitchFamily="34" charset="-128"/>
                <a:sym typeface="Symbol" panose="05050102010706020507" pitchFamily="18" charset="2"/>
              </a:defRPr>
            </a:lvl9pPr>
          </a:lstStyle>
          <a:p>
            <a:pPr>
              <a:lnSpc>
                <a:spcPct val="80000"/>
              </a:lnSpc>
              <a:buFont typeface="Arial" panose="020B0604020202020204" pitchFamily="34" charset="0"/>
              <a:buNone/>
            </a:pPr>
            <a:r>
              <a:rPr kumimoji="0" lang="en-US" altLang="zh-CN" sz="1400" b="1" dirty="0">
                <a:solidFill>
                  <a:srgbClr val="D50F79"/>
                </a:solidFill>
                <a:latin typeface="+mn-ea"/>
                <a:ea typeface="+mn-ea"/>
                <a:cs typeface="Times New Roman" panose="02020603050405020304" pitchFamily="18" charset="0"/>
              </a:rPr>
              <a:t>30°</a:t>
            </a:r>
          </a:p>
        </p:txBody>
      </p:sp>
      <p:sp>
        <p:nvSpPr>
          <p:cNvPr id="30" name="Text Box 12">
            <a:extLst>
              <a:ext uri="{FF2B5EF4-FFF2-40B4-BE49-F238E27FC236}">
                <a16:creationId xmlns:a16="http://schemas.microsoft.com/office/drawing/2014/main" id="{AAFD85AF-51E8-4919-8078-A7459F1096ED}"/>
              </a:ext>
            </a:extLst>
          </p:cNvPr>
          <p:cNvSpPr txBox="1">
            <a:spLocks noChangeArrowheads="1"/>
          </p:cNvSpPr>
          <p:nvPr/>
        </p:nvSpPr>
        <p:spPr bwMode="auto">
          <a:xfrm>
            <a:off x="4567561" y="5623310"/>
            <a:ext cx="3604837" cy="7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defPPr>
              <a:defRPr lang="en-US"/>
            </a:defPPr>
            <a:lvl1pPr marL="457200" indent="-457200">
              <a:buFont typeface="Arial" panose="020B0604020202020204" pitchFamily="34" charset="0"/>
              <a:buNone/>
              <a:defRPr kumimoji="0" sz="2400" b="1">
                <a:latin typeface="+mn-ea"/>
                <a:cs typeface="Times New Roman" panose="02020603050405020304" pitchFamily="18" charset="0"/>
              </a:defRPr>
            </a:lvl1pPr>
            <a:lvl2pPr marL="37931725" indent="-37474525">
              <a:defRPr kumimoji="1" sz="2500">
                <a:ea typeface="ＭＳ Ｐゴシック" panose="020B0600070205080204" pitchFamily="34" charset="-128"/>
              </a:defRPr>
            </a:lvl2pPr>
            <a:lvl3pPr marL="1143000" indent="-228600">
              <a:defRPr kumimoji="1" sz="2500">
                <a:ea typeface="ＭＳ Ｐゴシック" panose="020B0600070205080204" pitchFamily="34" charset="-128"/>
              </a:defRPr>
            </a:lvl3pPr>
            <a:lvl4pPr marL="1600200" indent="-228600">
              <a:defRPr kumimoji="1" sz="2500">
                <a:ea typeface="ＭＳ Ｐゴシック" panose="020B0600070205080204" pitchFamily="34" charset="-128"/>
              </a:defRPr>
            </a:lvl4pPr>
            <a:lvl5pPr marL="2057400" indent="-228600">
              <a:defRPr kumimoji="1" sz="2500">
                <a:ea typeface="ＭＳ Ｐゴシック" panose="020B0600070205080204" pitchFamily="34" charset="-128"/>
              </a:defRPr>
            </a:lvl5pPr>
            <a:lvl6pPr marL="2514600" indent="-228600" eaLnBrk="0" fontAlgn="base" hangingPunct="0">
              <a:spcBef>
                <a:spcPct val="0"/>
              </a:spcBef>
              <a:spcAft>
                <a:spcPct val="0"/>
              </a:spcAft>
              <a:defRPr kumimoji="1" sz="2500">
                <a:ea typeface="ＭＳ Ｐゴシック" panose="020B0600070205080204" pitchFamily="34" charset="-128"/>
              </a:defRPr>
            </a:lvl6pPr>
            <a:lvl7pPr marL="2971800" indent="-228600" eaLnBrk="0" fontAlgn="base" hangingPunct="0">
              <a:spcBef>
                <a:spcPct val="0"/>
              </a:spcBef>
              <a:spcAft>
                <a:spcPct val="0"/>
              </a:spcAft>
              <a:defRPr kumimoji="1" sz="2500">
                <a:ea typeface="ＭＳ Ｐゴシック" panose="020B0600070205080204" pitchFamily="34" charset="-128"/>
              </a:defRPr>
            </a:lvl7pPr>
            <a:lvl8pPr marL="3429000" indent="-228600" eaLnBrk="0" fontAlgn="base" hangingPunct="0">
              <a:spcBef>
                <a:spcPct val="0"/>
              </a:spcBef>
              <a:spcAft>
                <a:spcPct val="0"/>
              </a:spcAft>
              <a:defRPr kumimoji="1" sz="2500">
                <a:ea typeface="ＭＳ Ｐゴシック" panose="020B0600070205080204" pitchFamily="34" charset="-128"/>
              </a:defRPr>
            </a:lvl8pPr>
            <a:lvl9pPr marL="3886200" indent="-228600" eaLnBrk="0" fontAlgn="base" hangingPunct="0">
              <a:spcBef>
                <a:spcPct val="0"/>
              </a:spcBef>
              <a:spcAft>
                <a:spcPct val="0"/>
              </a:spcAft>
              <a:defRPr kumimoji="1" sz="2500">
                <a:ea typeface="ＭＳ Ｐゴシック" panose="020B0600070205080204" pitchFamily="34" charset="-128"/>
              </a:defRPr>
            </a:lvl9pPr>
          </a:lstStyle>
          <a:p>
            <a:r>
              <a:rPr lang="zh-CN" altLang="en-US" dirty="0"/>
              <a:t>（</a:t>
            </a:r>
            <a:r>
              <a:rPr lang="en-US" altLang="zh-CN" dirty="0"/>
              <a:t>c</a:t>
            </a:r>
            <a:r>
              <a:rPr lang="zh-CN" altLang="en-US" dirty="0"/>
              <a:t>）</a:t>
            </a:r>
            <a:r>
              <a:rPr lang="zh-CN" altLang="en-US" dirty="0">
                <a:latin typeface="微软雅黑" panose="020B0503020204020204" pitchFamily="34" charset="-122"/>
                <a:ea typeface="微软雅黑" panose="020B0503020204020204" pitchFamily="34" charset="-122"/>
              </a:rPr>
              <a:t>摇摆舞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蜜源远</a:t>
            </a:r>
            <a:r>
              <a:rPr lang="en-US" altLang="zh-CN"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EB6FCB4-5580-490A-9B7C-BC94104A2A4F}"/>
              </a:ext>
            </a:extLst>
          </p:cNvPr>
          <p:cNvSpPr>
            <a:spLocks noGrp="1" noChangeArrowheads="1"/>
          </p:cNvSpPr>
          <p:nvPr>
            <p:ph type="title"/>
          </p:nvPr>
        </p:nvSpPr>
        <p:spPr>
          <a:xfrm>
            <a:off x="323850" y="188913"/>
            <a:ext cx="7391400" cy="646331"/>
          </a:xfrm>
        </p:spPr>
        <p:txBody>
          <a:bodyPr/>
          <a:lstStyle/>
          <a:p>
            <a:pPr algn="l" eaLnBrk="1" hangingPunct="1"/>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什么是信息？</a:t>
            </a:r>
          </a:p>
        </p:txBody>
      </p:sp>
      <p:sp>
        <p:nvSpPr>
          <p:cNvPr id="66563" name="Rectangle 3">
            <a:extLst>
              <a:ext uri="{FF2B5EF4-FFF2-40B4-BE49-F238E27FC236}">
                <a16:creationId xmlns:a16="http://schemas.microsoft.com/office/drawing/2014/main" id="{D11FEC75-2416-434C-8E3D-140E3CBC3482}"/>
              </a:ext>
            </a:extLst>
          </p:cNvPr>
          <p:cNvSpPr>
            <a:spLocks noGrp="1" noChangeArrowheads="1"/>
          </p:cNvSpPr>
          <p:nvPr>
            <p:ph type="body" sz="half" idx="1"/>
          </p:nvPr>
        </p:nvSpPr>
        <p:spPr>
          <a:xfrm>
            <a:off x="395536" y="1988840"/>
            <a:ext cx="8497887" cy="1871662"/>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r>
              <a:rPr lang="zh-CN" altLang="en-US" sz="3200" b="1" dirty="0">
                <a:latin typeface="微软雅黑" panose="020B0503020204020204" pitchFamily="34" charset="-122"/>
                <a:ea typeface="微软雅黑" panose="020B0503020204020204" pitchFamily="34" charset="-122"/>
              </a:rPr>
              <a:t>在日常生活中，一般将可以传播的消息、情报、指令、数据与信号等称作信息。</a:t>
            </a:r>
          </a:p>
        </p:txBody>
      </p:sp>
      <p:pic>
        <p:nvPicPr>
          <p:cNvPr id="7172" name="图片 8" descr="Img391143719.jpg">
            <a:extLst>
              <a:ext uri="{FF2B5EF4-FFF2-40B4-BE49-F238E27FC236}">
                <a16:creationId xmlns:a16="http://schemas.microsoft.com/office/drawing/2014/main" id="{CE1CFAF2-9AA9-4E69-A411-BC0F87C1B4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292600"/>
            <a:ext cx="288131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p:cTn id="7" dur="500" fill="hold"/>
                                        <p:tgtEl>
                                          <p:spTgt spid="6656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6563">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25190FE9-52AB-482C-9D84-2F27A1AF4391}"/>
              </a:ext>
            </a:extLst>
          </p:cNvPr>
          <p:cNvSpPr>
            <a:spLocks noGrp="1" noChangeArrowheads="1"/>
          </p:cNvSpPr>
          <p:nvPr>
            <p:ph type="title"/>
          </p:nvPr>
        </p:nvSpPr>
        <p:spPr>
          <a:xfrm>
            <a:off x="250825" y="260350"/>
            <a:ext cx="7391400" cy="646331"/>
          </a:xfrm>
          <a:noFill/>
        </p:spPr>
        <p:txBody>
          <a:bodyPr/>
          <a:lstStyle/>
          <a:p>
            <a:pPr algn="l" eaLnBrk="1" hangingPunct="1"/>
            <a:r>
              <a:rPr lang="en-US" altLang="zh-CN" sz="4000" dirty="0">
                <a:latin typeface="微软雅黑" panose="020B0503020204020204" pitchFamily="34" charset="-122"/>
                <a:ea typeface="微软雅黑" panose="020B0503020204020204" pitchFamily="34" charset="-122"/>
              </a:rPr>
              <a:t>2. </a:t>
            </a:r>
            <a:r>
              <a:rPr lang="zh-CN" altLang="en-US" sz="4000" dirty="0">
                <a:latin typeface="微软雅黑" panose="020B0503020204020204" pitchFamily="34" charset="-122"/>
                <a:ea typeface="微软雅黑" panose="020B0503020204020204" pitchFamily="34" charset="-122"/>
              </a:rPr>
              <a:t>信息传递的过程是怎样的？</a:t>
            </a:r>
          </a:p>
        </p:txBody>
      </p:sp>
      <p:sp>
        <p:nvSpPr>
          <p:cNvPr id="68611" name="Rectangle 3">
            <a:extLst>
              <a:ext uri="{FF2B5EF4-FFF2-40B4-BE49-F238E27FC236}">
                <a16:creationId xmlns:a16="http://schemas.microsoft.com/office/drawing/2014/main" id="{ACC80BC0-8907-4C94-B131-EABDFE5912A0}"/>
              </a:ext>
            </a:extLst>
          </p:cNvPr>
          <p:cNvSpPr>
            <a:spLocks noGrp="1" noChangeArrowheads="1"/>
          </p:cNvSpPr>
          <p:nvPr>
            <p:ph idx="1"/>
          </p:nvPr>
        </p:nvSpPr>
        <p:spPr>
          <a:xfrm>
            <a:off x="628650" y="1484313"/>
            <a:ext cx="7913688" cy="1223962"/>
          </a:xfrm>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r>
              <a:rPr lang="zh-CN" altLang="en-US" sz="3200" b="1" dirty="0">
                <a:latin typeface="微软雅黑" panose="020B0503020204020204" pitchFamily="34" charset="-122"/>
                <a:ea typeface="微软雅黑" panose="020B0503020204020204" pitchFamily="34" charset="-122"/>
              </a:rPr>
              <a:t>信息传递的过程</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一般有三个基本环节</a:t>
            </a:r>
            <a:r>
              <a:rPr lang="en-US" altLang="zh-CN" sz="3200" b="1" dirty="0">
                <a:latin typeface="微软雅黑" panose="020B0503020204020204" pitchFamily="34" charset="-122"/>
                <a:ea typeface="微软雅黑" panose="020B0503020204020204" pitchFamily="34" charset="-122"/>
              </a:rPr>
              <a:t>)        </a:t>
            </a:r>
          </a:p>
        </p:txBody>
      </p:sp>
      <p:grpSp>
        <p:nvGrpSpPr>
          <p:cNvPr id="12" name="组合 11">
            <a:extLst>
              <a:ext uri="{FF2B5EF4-FFF2-40B4-BE49-F238E27FC236}">
                <a16:creationId xmlns:a16="http://schemas.microsoft.com/office/drawing/2014/main" id="{AF777A6C-33BC-41E2-A855-7C1D6E904425}"/>
              </a:ext>
            </a:extLst>
          </p:cNvPr>
          <p:cNvGrpSpPr>
            <a:grpSpLocks/>
          </p:cNvGrpSpPr>
          <p:nvPr/>
        </p:nvGrpSpPr>
        <p:grpSpPr bwMode="auto">
          <a:xfrm>
            <a:off x="3470275" y="2703513"/>
            <a:ext cx="3233738" cy="3960812"/>
            <a:chOff x="3470263" y="2702849"/>
            <a:chExt cx="3233737" cy="3960813"/>
          </a:xfrm>
        </p:grpSpPr>
        <p:pic>
          <p:nvPicPr>
            <p:cNvPr id="9232" name="Picture 10" descr="zyfst">
              <a:extLst>
                <a:ext uri="{FF2B5EF4-FFF2-40B4-BE49-F238E27FC236}">
                  <a16:creationId xmlns:a16="http://schemas.microsoft.com/office/drawing/2014/main" id="{E591FF5E-5729-4AE6-B51B-3394F53DA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777" r="21365"/>
            <a:stretch>
              <a:fillRect/>
            </a:stretch>
          </p:blipFill>
          <p:spPr bwMode="auto">
            <a:xfrm>
              <a:off x="3948100" y="3926812"/>
              <a:ext cx="110648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3" name="Rectangle 13">
              <a:extLst>
                <a:ext uri="{FF2B5EF4-FFF2-40B4-BE49-F238E27FC236}">
                  <a16:creationId xmlns:a16="http://schemas.microsoft.com/office/drawing/2014/main" id="{6CB6F534-63C9-4736-A384-EAF88299AA99}"/>
                </a:ext>
              </a:extLst>
            </p:cNvPr>
            <p:cNvSpPr>
              <a:spLocks noChangeArrowheads="1"/>
            </p:cNvSpPr>
            <p:nvPr/>
          </p:nvSpPr>
          <p:spPr bwMode="auto">
            <a:xfrm>
              <a:off x="3470263" y="3279112"/>
              <a:ext cx="32337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2900">
                  <a:latin typeface="微软雅黑" panose="020B0503020204020204" pitchFamily="34" charset="-122"/>
                  <a:ea typeface="微软雅黑" panose="020B0503020204020204" pitchFamily="34" charset="-122"/>
                </a:rPr>
                <a:t>(</a:t>
              </a:r>
              <a:r>
                <a:rPr lang="zh-CN" altLang="en-US" sz="2900">
                  <a:latin typeface="微软雅黑" panose="020B0503020204020204" pitchFamily="34" charset="-122"/>
                  <a:ea typeface="微软雅黑" panose="020B0503020204020204" pitchFamily="34" charset="-122"/>
                </a:rPr>
                <a:t>信息传输</a:t>
              </a:r>
              <a:r>
                <a:rPr lang="en-US" altLang="zh-CN" sz="2900">
                  <a:latin typeface="微软雅黑" panose="020B0503020204020204" pitchFamily="34" charset="-122"/>
                  <a:ea typeface="微软雅黑" panose="020B0503020204020204" pitchFamily="34" charset="-122"/>
                </a:rPr>
                <a:t>)</a:t>
              </a:r>
            </a:p>
          </p:txBody>
        </p:sp>
        <p:sp>
          <p:nvSpPr>
            <p:cNvPr id="9234" name="Rectangle 14">
              <a:extLst>
                <a:ext uri="{FF2B5EF4-FFF2-40B4-BE49-F238E27FC236}">
                  <a16:creationId xmlns:a16="http://schemas.microsoft.com/office/drawing/2014/main" id="{04B0C5AB-B35B-4561-B0A0-ED1CD9060233}"/>
                </a:ext>
              </a:extLst>
            </p:cNvPr>
            <p:cNvSpPr>
              <a:spLocks noChangeArrowheads="1"/>
            </p:cNvSpPr>
            <p:nvPr/>
          </p:nvSpPr>
          <p:spPr bwMode="auto">
            <a:xfrm>
              <a:off x="3830625" y="2702849"/>
              <a:ext cx="187166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2900">
                  <a:latin typeface="微软雅黑" panose="020B0503020204020204" pitchFamily="34" charset="-122"/>
                  <a:ea typeface="微软雅黑" panose="020B0503020204020204" pitchFamily="34" charset="-122"/>
                </a:rPr>
                <a:t> 信道</a:t>
              </a:r>
            </a:p>
          </p:txBody>
        </p:sp>
      </p:grpSp>
      <p:grpSp>
        <p:nvGrpSpPr>
          <p:cNvPr id="11" name="组合 10">
            <a:extLst>
              <a:ext uri="{FF2B5EF4-FFF2-40B4-BE49-F238E27FC236}">
                <a16:creationId xmlns:a16="http://schemas.microsoft.com/office/drawing/2014/main" id="{9FE4CDED-814D-4B6B-B027-4DB31B2CDBF3}"/>
              </a:ext>
            </a:extLst>
          </p:cNvPr>
          <p:cNvGrpSpPr>
            <a:grpSpLocks/>
          </p:cNvGrpSpPr>
          <p:nvPr/>
        </p:nvGrpSpPr>
        <p:grpSpPr bwMode="auto">
          <a:xfrm>
            <a:off x="484188" y="2692400"/>
            <a:ext cx="2520950" cy="3800475"/>
            <a:chOff x="484969" y="2692141"/>
            <a:chExt cx="2520949" cy="3801059"/>
          </a:xfrm>
        </p:grpSpPr>
        <p:sp>
          <p:nvSpPr>
            <p:cNvPr id="9229" name="Rectangle 7">
              <a:extLst>
                <a:ext uri="{FF2B5EF4-FFF2-40B4-BE49-F238E27FC236}">
                  <a16:creationId xmlns:a16="http://schemas.microsoft.com/office/drawing/2014/main" id="{C0F2FB56-B19A-4A26-9EB7-90960F694CFF}"/>
                </a:ext>
              </a:extLst>
            </p:cNvPr>
            <p:cNvSpPr>
              <a:spLocks noChangeArrowheads="1"/>
            </p:cNvSpPr>
            <p:nvPr/>
          </p:nvSpPr>
          <p:spPr bwMode="auto">
            <a:xfrm>
              <a:off x="484969" y="3263641"/>
              <a:ext cx="2182441"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2900">
                  <a:latin typeface="微软雅黑" panose="020B0503020204020204" pitchFamily="34" charset="-122"/>
                  <a:ea typeface="微软雅黑" panose="020B0503020204020204" pitchFamily="34" charset="-122"/>
                </a:rPr>
                <a:t>(</a:t>
              </a:r>
              <a:r>
                <a:rPr lang="zh-CN" altLang="en-US" sz="2900">
                  <a:latin typeface="微软雅黑" panose="020B0503020204020204" pitchFamily="34" charset="-122"/>
                  <a:ea typeface="微软雅黑" panose="020B0503020204020204" pitchFamily="34" charset="-122"/>
                </a:rPr>
                <a:t>信息产生</a:t>
              </a:r>
              <a:r>
                <a:rPr lang="en-US" altLang="zh-CN" sz="2900">
                  <a:latin typeface="微软雅黑" panose="020B0503020204020204" pitchFamily="34" charset="-122"/>
                  <a:ea typeface="微软雅黑" panose="020B0503020204020204" pitchFamily="34" charset="-122"/>
                </a:rPr>
                <a:t>)</a:t>
              </a:r>
            </a:p>
          </p:txBody>
        </p:sp>
        <p:sp>
          <p:nvSpPr>
            <p:cNvPr id="9230" name="Rectangle 8">
              <a:extLst>
                <a:ext uri="{FF2B5EF4-FFF2-40B4-BE49-F238E27FC236}">
                  <a16:creationId xmlns:a16="http://schemas.microsoft.com/office/drawing/2014/main" id="{BC53F05C-3CED-4188-B3B2-1A804AD9462A}"/>
                </a:ext>
              </a:extLst>
            </p:cNvPr>
            <p:cNvSpPr>
              <a:spLocks noChangeArrowheads="1"/>
            </p:cNvSpPr>
            <p:nvPr/>
          </p:nvSpPr>
          <p:spPr bwMode="auto">
            <a:xfrm>
              <a:off x="629431" y="2692141"/>
              <a:ext cx="23764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2900" dirty="0">
                  <a:latin typeface="微软雅黑" panose="020B0503020204020204" pitchFamily="34" charset="-122"/>
                  <a:ea typeface="微软雅黑" panose="020B0503020204020204" pitchFamily="34" charset="-122"/>
                </a:rPr>
                <a:t>    信源</a:t>
              </a:r>
            </a:p>
          </p:txBody>
        </p:sp>
        <p:pic>
          <p:nvPicPr>
            <p:cNvPr id="9231" name="Picture 20">
              <a:extLst>
                <a:ext uri="{FF2B5EF4-FFF2-40B4-BE49-F238E27FC236}">
                  <a16:creationId xmlns:a16="http://schemas.microsoft.com/office/drawing/2014/main" id="{ADF0A94B-FF92-4616-9002-9E9E9677C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326" t="12201" r="9236" b="3796"/>
            <a:stretch>
              <a:fillRect/>
            </a:stretch>
          </p:blipFill>
          <p:spPr bwMode="auto">
            <a:xfrm>
              <a:off x="738593" y="4221052"/>
              <a:ext cx="1558676" cy="2272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 name="直接箭头连接符 5">
            <a:extLst>
              <a:ext uri="{FF2B5EF4-FFF2-40B4-BE49-F238E27FC236}">
                <a16:creationId xmlns:a16="http://schemas.microsoft.com/office/drawing/2014/main" id="{84192E53-E60D-4CF4-8ADD-182B0370603A}"/>
              </a:ext>
            </a:extLst>
          </p:cNvPr>
          <p:cNvCxnSpPr>
            <a:cxnSpLocks/>
          </p:cNvCxnSpPr>
          <p:nvPr/>
        </p:nvCxnSpPr>
        <p:spPr>
          <a:xfrm>
            <a:off x="2492375" y="3241675"/>
            <a:ext cx="78422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7F7C292-3BC5-43D2-B7A2-12DE10A2F58B}"/>
              </a:ext>
            </a:extLst>
          </p:cNvPr>
          <p:cNvCxnSpPr>
            <a:cxnSpLocks/>
          </p:cNvCxnSpPr>
          <p:nvPr/>
        </p:nvCxnSpPr>
        <p:spPr>
          <a:xfrm>
            <a:off x="5364163" y="3198813"/>
            <a:ext cx="97948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2E70AAE0-B0FF-4361-B077-D0FA1B678013}"/>
              </a:ext>
            </a:extLst>
          </p:cNvPr>
          <p:cNvGrpSpPr>
            <a:grpSpLocks/>
          </p:cNvGrpSpPr>
          <p:nvPr/>
        </p:nvGrpSpPr>
        <p:grpSpPr bwMode="auto">
          <a:xfrm>
            <a:off x="6116639" y="2630488"/>
            <a:ext cx="2238375" cy="4019550"/>
            <a:chOff x="6117012" y="2629824"/>
            <a:chExt cx="2238375" cy="4019718"/>
          </a:xfrm>
        </p:grpSpPr>
        <p:grpSp>
          <p:nvGrpSpPr>
            <p:cNvPr id="9225" name="Group 15">
              <a:extLst>
                <a:ext uri="{FF2B5EF4-FFF2-40B4-BE49-F238E27FC236}">
                  <a16:creationId xmlns:a16="http://schemas.microsoft.com/office/drawing/2014/main" id="{9381B476-271A-430D-8727-4D2593238272}"/>
                </a:ext>
              </a:extLst>
            </p:cNvPr>
            <p:cNvGrpSpPr>
              <a:grpSpLocks/>
            </p:cNvGrpSpPr>
            <p:nvPr/>
          </p:nvGrpSpPr>
          <p:grpSpPr bwMode="auto">
            <a:xfrm>
              <a:off x="6117012" y="2629824"/>
              <a:ext cx="2238375" cy="1296988"/>
              <a:chOff x="3587" y="1434"/>
              <a:chExt cx="1410" cy="817"/>
            </a:xfrm>
          </p:grpSpPr>
          <p:sp>
            <p:nvSpPr>
              <p:cNvPr id="9227" name="Rectangle 17">
                <a:extLst>
                  <a:ext uri="{FF2B5EF4-FFF2-40B4-BE49-F238E27FC236}">
                    <a16:creationId xmlns:a16="http://schemas.microsoft.com/office/drawing/2014/main" id="{D7B27647-99B3-4F39-8B55-853004C48DD7}"/>
                  </a:ext>
                </a:extLst>
              </p:cNvPr>
              <p:cNvSpPr>
                <a:spLocks noChangeArrowheads="1"/>
              </p:cNvSpPr>
              <p:nvPr/>
            </p:nvSpPr>
            <p:spPr bwMode="auto">
              <a:xfrm>
                <a:off x="3587" y="1842"/>
                <a:ext cx="141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2900" dirty="0">
                    <a:latin typeface="微软雅黑" panose="020B0503020204020204" pitchFamily="34" charset="-122"/>
                    <a:ea typeface="微软雅黑" panose="020B0503020204020204" pitchFamily="34" charset="-122"/>
                  </a:rPr>
                  <a:t>   </a:t>
                </a:r>
                <a:r>
                  <a:rPr lang="en-US" altLang="zh-CN" sz="2900" dirty="0">
                    <a:latin typeface="微软雅黑" panose="020B0503020204020204" pitchFamily="34" charset="-122"/>
                    <a:ea typeface="微软雅黑" panose="020B0503020204020204" pitchFamily="34" charset="-122"/>
                  </a:rPr>
                  <a:t>(</a:t>
                </a:r>
                <a:r>
                  <a:rPr lang="zh-CN" altLang="en-US" sz="2900" dirty="0">
                    <a:latin typeface="微软雅黑" panose="020B0503020204020204" pitchFamily="34" charset="-122"/>
                    <a:ea typeface="微软雅黑" panose="020B0503020204020204" pitchFamily="34" charset="-122"/>
                  </a:rPr>
                  <a:t>信息接收</a:t>
                </a:r>
                <a:r>
                  <a:rPr lang="en-US" altLang="zh-CN" sz="2900" dirty="0">
                    <a:latin typeface="微软雅黑" panose="020B0503020204020204" pitchFamily="34" charset="-122"/>
                    <a:ea typeface="微软雅黑" panose="020B0503020204020204" pitchFamily="34" charset="-122"/>
                  </a:rPr>
                  <a:t>)</a:t>
                </a:r>
              </a:p>
            </p:txBody>
          </p:sp>
          <p:sp>
            <p:nvSpPr>
              <p:cNvPr id="9228" name="Rectangle 18">
                <a:extLst>
                  <a:ext uri="{FF2B5EF4-FFF2-40B4-BE49-F238E27FC236}">
                    <a16:creationId xmlns:a16="http://schemas.microsoft.com/office/drawing/2014/main" id="{E100F9E5-B4A6-4C1E-B109-0BE75F95A268}"/>
                  </a:ext>
                </a:extLst>
              </p:cNvPr>
              <p:cNvSpPr>
                <a:spLocks noChangeArrowheads="1"/>
              </p:cNvSpPr>
              <p:nvPr/>
            </p:nvSpPr>
            <p:spPr bwMode="auto">
              <a:xfrm>
                <a:off x="4059" y="1434"/>
                <a:ext cx="82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2900" dirty="0">
                    <a:latin typeface="微软雅黑" panose="020B0503020204020204" pitchFamily="34" charset="-122"/>
                    <a:ea typeface="微软雅黑" panose="020B0503020204020204" pitchFamily="34" charset="-122"/>
                  </a:rPr>
                  <a:t>信宿</a:t>
                </a:r>
              </a:p>
            </p:txBody>
          </p:sp>
        </p:grpSp>
        <p:pic>
          <p:nvPicPr>
            <p:cNvPr id="9226" name="Picture 22">
              <a:extLst>
                <a:ext uri="{FF2B5EF4-FFF2-40B4-BE49-F238E27FC236}">
                  <a16:creationId xmlns:a16="http://schemas.microsoft.com/office/drawing/2014/main" id="{B3D1E067-48D7-456C-94F4-4463A8DC7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000" y="4133520"/>
              <a:ext cx="1396392" cy="251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9A54707B-E573-4AB1-A3D2-87230114F405}"/>
              </a:ext>
            </a:extLst>
          </p:cNvPr>
          <p:cNvSpPr txBox="1">
            <a:spLocks noChangeArrowheads="1"/>
          </p:cNvSpPr>
          <p:nvPr/>
        </p:nvSpPr>
        <p:spPr bwMode="auto">
          <a:xfrm>
            <a:off x="684213" y="2097088"/>
            <a:ext cx="1321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dirty="0">
                <a:solidFill>
                  <a:srgbClr val="99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b="1" dirty="0">
                <a:solidFill>
                  <a:srgbClr val="990000"/>
                </a:solidFill>
                <a:latin typeface="微软雅黑" panose="020B0503020204020204" pitchFamily="34" charset="-122"/>
                <a:ea typeface="微软雅黑" panose="020B0503020204020204" pitchFamily="34" charset="-122"/>
                <a:cs typeface="Arial" panose="020B0604020202020204" pitchFamily="34" charset="0"/>
              </a:rPr>
              <a:t>案例</a:t>
            </a:r>
            <a:r>
              <a:rPr lang="en-US" altLang="zh-CN" sz="2400" b="1" dirty="0">
                <a:solidFill>
                  <a:srgbClr val="990000"/>
                </a:solidFill>
                <a:latin typeface="微软雅黑" panose="020B0503020204020204" pitchFamily="34" charset="-122"/>
                <a:ea typeface="微软雅黑" panose="020B0503020204020204" pitchFamily="34" charset="-122"/>
                <a:cs typeface="Arial" panose="020B0604020202020204" pitchFamily="34" charset="0"/>
              </a:rPr>
              <a:t>1 ]</a:t>
            </a:r>
          </a:p>
        </p:txBody>
      </p:sp>
      <p:sp>
        <p:nvSpPr>
          <p:cNvPr id="11277" name="Rectangle 18">
            <a:extLst>
              <a:ext uri="{FF2B5EF4-FFF2-40B4-BE49-F238E27FC236}">
                <a16:creationId xmlns:a16="http://schemas.microsoft.com/office/drawing/2014/main" id="{45541164-6D50-44BE-B709-B39F5882F121}"/>
              </a:ext>
            </a:extLst>
          </p:cNvPr>
          <p:cNvSpPr>
            <a:spLocks noChangeArrowheads="1"/>
          </p:cNvSpPr>
          <p:nvPr/>
        </p:nvSpPr>
        <p:spPr bwMode="auto">
          <a:xfrm>
            <a:off x="972343" y="1117366"/>
            <a:ext cx="6913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200" b="1" dirty="0">
                <a:solidFill>
                  <a:schemeClr val="tx2"/>
                </a:solidFill>
                <a:latin typeface="微软雅黑" panose="020B0503020204020204" pitchFamily="34" charset="-122"/>
                <a:ea typeface="微软雅黑" panose="020B0503020204020204" pitchFamily="34" charset="-122"/>
              </a:rPr>
              <a:t>下例信息各属于哪种信息类型？</a:t>
            </a:r>
          </a:p>
        </p:txBody>
      </p:sp>
      <p:sp>
        <p:nvSpPr>
          <p:cNvPr id="11273" name="Rectangle 22">
            <a:extLst>
              <a:ext uri="{FF2B5EF4-FFF2-40B4-BE49-F238E27FC236}">
                <a16:creationId xmlns:a16="http://schemas.microsoft.com/office/drawing/2014/main" id="{0E7DD469-0228-44FD-8D1E-D4FACCDE8336}"/>
              </a:ext>
            </a:extLst>
          </p:cNvPr>
          <p:cNvSpPr>
            <a:spLocks noChangeArrowheads="1"/>
          </p:cNvSpPr>
          <p:nvPr/>
        </p:nvSpPr>
        <p:spPr bwMode="white">
          <a:xfrm>
            <a:off x="323850" y="115095"/>
            <a:ext cx="7391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4000" b="1" dirty="0">
                <a:latin typeface="微软雅黑" panose="020B0503020204020204" pitchFamily="34" charset="-122"/>
                <a:ea typeface="微软雅黑" panose="020B0503020204020204" pitchFamily="34" charset="-122"/>
              </a:rPr>
              <a:t>3. </a:t>
            </a:r>
            <a:r>
              <a:rPr lang="zh-CN" altLang="en-US" sz="4000" b="1" dirty="0">
                <a:latin typeface="微软雅黑" panose="020B0503020204020204" pitchFamily="34" charset="-122"/>
                <a:ea typeface="微软雅黑" panose="020B0503020204020204" pitchFamily="34" charset="-122"/>
              </a:rPr>
              <a:t>生态系统中信息的种类</a:t>
            </a:r>
          </a:p>
        </p:txBody>
      </p:sp>
      <p:pic>
        <p:nvPicPr>
          <p:cNvPr id="3" name="图片 2">
            <a:extLst>
              <a:ext uri="{FF2B5EF4-FFF2-40B4-BE49-F238E27FC236}">
                <a16:creationId xmlns:a16="http://schemas.microsoft.com/office/drawing/2014/main" id="{72C3B2C6-E5A0-453F-86AC-039BCA970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982" y="2886635"/>
            <a:ext cx="6206036" cy="33506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7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9A54707B-E573-4AB1-A3D2-87230114F405}"/>
              </a:ext>
            </a:extLst>
          </p:cNvPr>
          <p:cNvSpPr txBox="1">
            <a:spLocks noChangeArrowheads="1"/>
          </p:cNvSpPr>
          <p:nvPr/>
        </p:nvSpPr>
        <p:spPr bwMode="auto">
          <a:xfrm>
            <a:off x="684213" y="2097088"/>
            <a:ext cx="1321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dirty="0">
                <a:solidFill>
                  <a:srgbClr val="99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b="1" dirty="0">
                <a:solidFill>
                  <a:srgbClr val="990000"/>
                </a:solidFill>
                <a:latin typeface="微软雅黑" panose="020B0503020204020204" pitchFamily="34" charset="-122"/>
                <a:ea typeface="微软雅黑" panose="020B0503020204020204" pitchFamily="34" charset="-122"/>
                <a:cs typeface="Arial" panose="020B0604020202020204" pitchFamily="34" charset="0"/>
              </a:rPr>
              <a:t>案例</a:t>
            </a:r>
            <a:r>
              <a:rPr lang="en-US" altLang="zh-CN" sz="2400" b="1" dirty="0">
                <a:solidFill>
                  <a:srgbClr val="990000"/>
                </a:solidFill>
                <a:latin typeface="微软雅黑" panose="020B0503020204020204" pitchFamily="34" charset="-122"/>
                <a:ea typeface="微软雅黑" panose="020B0503020204020204" pitchFamily="34" charset="-122"/>
                <a:cs typeface="Arial" panose="020B0604020202020204" pitchFamily="34" charset="0"/>
              </a:rPr>
              <a:t>1 ]</a:t>
            </a:r>
          </a:p>
        </p:txBody>
      </p:sp>
      <p:sp>
        <p:nvSpPr>
          <p:cNvPr id="11277" name="Rectangle 18">
            <a:extLst>
              <a:ext uri="{FF2B5EF4-FFF2-40B4-BE49-F238E27FC236}">
                <a16:creationId xmlns:a16="http://schemas.microsoft.com/office/drawing/2014/main" id="{45541164-6D50-44BE-B709-B39F5882F121}"/>
              </a:ext>
            </a:extLst>
          </p:cNvPr>
          <p:cNvSpPr>
            <a:spLocks noChangeArrowheads="1"/>
          </p:cNvSpPr>
          <p:nvPr/>
        </p:nvSpPr>
        <p:spPr bwMode="auto">
          <a:xfrm>
            <a:off x="972343" y="1117366"/>
            <a:ext cx="6913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200" b="1" dirty="0">
                <a:solidFill>
                  <a:schemeClr val="tx2"/>
                </a:solidFill>
                <a:latin typeface="微软雅黑" panose="020B0503020204020204" pitchFamily="34" charset="-122"/>
                <a:ea typeface="微软雅黑" panose="020B0503020204020204" pitchFamily="34" charset="-122"/>
              </a:rPr>
              <a:t>下例信息各属于哪种信息类型？</a:t>
            </a:r>
          </a:p>
        </p:txBody>
      </p:sp>
      <p:sp>
        <p:nvSpPr>
          <p:cNvPr id="86035" name="Oval 19">
            <a:extLst>
              <a:ext uri="{FF2B5EF4-FFF2-40B4-BE49-F238E27FC236}">
                <a16:creationId xmlns:a16="http://schemas.microsoft.com/office/drawing/2014/main" id="{C422F472-A6C5-4652-998A-D5B40C3047E8}"/>
              </a:ext>
            </a:extLst>
          </p:cNvPr>
          <p:cNvSpPr>
            <a:spLocks noChangeArrowheads="1"/>
          </p:cNvSpPr>
          <p:nvPr/>
        </p:nvSpPr>
        <p:spPr bwMode="auto">
          <a:xfrm>
            <a:off x="5651500" y="1771650"/>
            <a:ext cx="3313113" cy="1081088"/>
          </a:xfrm>
          <a:prstGeom prst="ellipse">
            <a:avLst/>
          </a:prstGeom>
          <a:gradFill rotWithShape="1">
            <a:gsLst>
              <a:gs pos="0">
                <a:srgbClr val="CCFFFF">
                  <a:gamma/>
                  <a:shade val="46275"/>
                  <a:invGamma/>
                </a:srgbClr>
              </a:gs>
              <a:gs pos="50000">
                <a:srgbClr val="CCFFFF">
                  <a:alpha val="70000"/>
                </a:srgbClr>
              </a:gs>
              <a:gs pos="100000">
                <a:srgbClr val="CCFFFF">
                  <a:gamma/>
                  <a:shade val="46275"/>
                  <a:invGamma/>
                </a:srgbClr>
              </a:gs>
            </a:gsLst>
            <a:lin ang="5400000" scaled="1"/>
          </a:gradFill>
          <a:ln w="9525">
            <a:solidFill>
              <a:schemeClr val="bg1"/>
            </a:solidFill>
            <a:round/>
            <a:headEnd/>
            <a:tailEnd/>
          </a:ln>
          <a:effectLst/>
        </p:spPr>
        <p:txBody>
          <a:bodyPr wrap="none" anchor="ctr"/>
          <a:lstStyle/>
          <a:p>
            <a:pPr algn="ctr" eaLnBrk="1" hangingPunct="1">
              <a:defRPr/>
            </a:pPr>
            <a:r>
              <a:rPr lang="zh-CN" altLang="en-US" sz="4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物理信息</a:t>
            </a:r>
          </a:p>
        </p:txBody>
      </p:sp>
      <p:sp>
        <p:nvSpPr>
          <p:cNvPr id="11273" name="Rectangle 22">
            <a:extLst>
              <a:ext uri="{FF2B5EF4-FFF2-40B4-BE49-F238E27FC236}">
                <a16:creationId xmlns:a16="http://schemas.microsoft.com/office/drawing/2014/main" id="{0E7DD469-0228-44FD-8D1E-D4FACCDE8336}"/>
              </a:ext>
            </a:extLst>
          </p:cNvPr>
          <p:cNvSpPr>
            <a:spLocks noChangeArrowheads="1"/>
          </p:cNvSpPr>
          <p:nvPr/>
        </p:nvSpPr>
        <p:spPr bwMode="white">
          <a:xfrm>
            <a:off x="323850" y="115095"/>
            <a:ext cx="7391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4000" b="1" dirty="0">
                <a:latin typeface="微软雅黑" panose="020B0503020204020204" pitchFamily="34" charset="-122"/>
                <a:ea typeface="微软雅黑" panose="020B0503020204020204" pitchFamily="34" charset="-122"/>
              </a:rPr>
              <a:t>3. </a:t>
            </a:r>
            <a:r>
              <a:rPr lang="zh-CN" altLang="en-US" sz="4000" b="1" dirty="0">
                <a:latin typeface="微软雅黑" panose="020B0503020204020204" pitchFamily="34" charset="-122"/>
                <a:ea typeface="微软雅黑" panose="020B0503020204020204" pitchFamily="34" charset="-122"/>
              </a:rPr>
              <a:t>生态系统中信息的种类</a:t>
            </a:r>
          </a:p>
        </p:txBody>
      </p:sp>
      <p:pic>
        <p:nvPicPr>
          <p:cNvPr id="4" name="图片 3">
            <a:extLst>
              <a:ext uri="{FF2B5EF4-FFF2-40B4-BE49-F238E27FC236}">
                <a16:creationId xmlns:a16="http://schemas.microsoft.com/office/drawing/2014/main" id="{21591582-0807-4C4A-9AD6-CEA0ACDA0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3068960"/>
            <a:ext cx="6268453" cy="3384376"/>
          </a:xfrm>
          <a:prstGeom prst="rect">
            <a:avLst/>
          </a:prstGeom>
        </p:spPr>
      </p:pic>
    </p:spTree>
    <p:extLst>
      <p:ext uri="{BB962C8B-B14F-4D97-AF65-F5344CB8AC3E}">
        <p14:creationId xmlns:p14="http://schemas.microsoft.com/office/powerpoint/2010/main" val="322652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86035"/>
                                        </p:tgtEl>
                                        <p:attrNameLst>
                                          <p:attrName>style.visibility</p:attrName>
                                        </p:attrNameLst>
                                      </p:cBhvr>
                                      <p:to>
                                        <p:strVal val="visible"/>
                                      </p:to>
                                    </p:set>
                                    <p:animEffect transition="in" filter="blinds(horizontal)">
                                      <p:cBhvr>
                                        <p:cTn id="11" dur="500"/>
                                        <p:tgtEl>
                                          <p:spTgt spid="86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Rectangle 22">
            <a:extLst>
              <a:ext uri="{FF2B5EF4-FFF2-40B4-BE49-F238E27FC236}">
                <a16:creationId xmlns:a16="http://schemas.microsoft.com/office/drawing/2014/main" id="{0E7DD469-0228-44FD-8D1E-D4FACCDE8336}"/>
              </a:ext>
            </a:extLst>
          </p:cNvPr>
          <p:cNvSpPr>
            <a:spLocks noChangeArrowheads="1"/>
          </p:cNvSpPr>
          <p:nvPr/>
        </p:nvSpPr>
        <p:spPr bwMode="white">
          <a:xfrm>
            <a:off x="323850" y="115095"/>
            <a:ext cx="7391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4000" b="1" dirty="0">
                <a:latin typeface="微软雅黑" panose="020B0503020204020204" pitchFamily="34" charset="-122"/>
                <a:ea typeface="微软雅黑" panose="020B0503020204020204" pitchFamily="34" charset="-122"/>
              </a:rPr>
              <a:t>3. </a:t>
            </a:r>
            <a:r>
              <a:rPr lang="zh-CN" altLang="en-US" sz="4000" b="1" dirty="0">
                <a:latin typeface="微软雅黑" panose="020B0503020204020204" pitchFamily="34" charset="-122"/>
                <a:ea typeface="微软雅黑" panose="020B0503020204020204" pitchFamily="34" charset="-122"/>
              </a:rPr>
              <a:t>生态系统中信息的种类</a:t>
            </a:r>
          </a:p>
        </p:txBody>
      </p:sp>
      <p:sp>
        <p:nvSpPr>
          <p:cNvPr id="8" name="文本框 7">
            <a:extLst>
              <a:ext uri="{FF2B5EF4-FFF2-40B4-BE49-F238E27FC236}">
                <a16:creationId xmlns:a16="http://schemas.microsoft.com/office/drawing/2014/main" id="{845D65EE-7252-4702-8620-B8EF0EBB269E}"/>
              </a:ext>
            </a:extLst>
          </p:cNvPr>
          <p:cNvSpPr txBox="1"/>
          <p:nvPr/>
        </p:nvSpPr>
        <p:spPr>
          <a:xfrm>
            <a:off x="233518" y="1185892"/>
            <a:ext cx="8676964" cy="1938992"/>
          </a:xfrm>
          <a:prstGeom prst="rect">
            <a:avLst/>
          </a:prstGeom>
          <a:noFill/>
        </p:spPr>
        <p:txBody>
          <a:bodyPr wrap="square">
            <a:spAutoFit/>
          </a:bodyPr>
          <a:lstStyle/>
          <a:p>
            <a:pPr marL="342900" indent="-342900" algn="just">
              <a:spcBef>
                <a:spcPts val="600"/>
              </a:spcBef>
              <a:buFont typeface="Arial" panose="020B0604020202020204" pitchFamily="34" charset="0"/>
              <a:buChar char="•"/>
            </a:pPr>
            <a:r>
              <a:rPr lang="zh-CN" altLang="en-US" sz="2200" b="1" i="0" dirty="0">
                <a:effectLst/>
                <a:latin typeface="微软雅黑" panose="020B0503020204020204" pitchFamily="34" charset="-122"/>
                <a:ea typeface="微软雅黑" panose="020B0503020204020204" pitchFamily="34" charset="-122"/>
              </a:rPr>
              <a:t>蝙蝠具有敏锐的</a:t>
            </a:r>
            <a:r>
              <a:rPr lang="zh-CN" altLang="en-US" sz="2200" b="1" i="0" dirty="0">
                <a:solidFill>
                  <a:srgbClr val="FF0000"/>
                </a:solidFill>
                <a:effectLst/>
                <a:latin typeface="微软雅黑" panose="020B0503020204020204" pitchFamily="34" charset="-122"/>
                <a:ea typeface="微软雅黑" panose="020B0503020204020204" pitchFamily="34" charset="-122"/>
              </a:rPr>
              <a:t>回声定位系统</a:t>
            </a:r>
            <a:r>
              <a:rPr lang="zh-CN" altLang="en-US" sz="2200" b="1" i="0" dirty="0">
                <a:effectLst/>
                <a:latin typeface="微软雅黑" panose="020B0503020204020204" pitchFamily="34" charset="-122"/>
                <a:ea typeface="微软雅黑" panose="020B0503020204020204" pitchFamily="34" charset="-122"/>
              </a:rPr>
              <a:t>，可以通过喉咙发出超声波然后再依据超声波回应来辨别方向、探测目标</a:t>
            </a:r>
          </a:p>
          <a:p>
            <a:pPr marL="342900" indent="-342900" algn="just">
              <a:spcBef>
                <a:spcPts val="600"/>
              </a:spcBef>
              <a:buFont typeface="Arial" panose="020B0604020202020204" pitchFamily="34" charset="0"/>
              <a:buChar char="•"/>
            </a:pPr>
            <a:r>
              <a:rPr lang="zh-CN" altLang="en-US" sz="2200" b="1" i="0" dirty="0">
                <a:effectLst/>
                <a:latin typeface="微软雅黑" panose="020B0503020204020204" pitchFamily="34" charset="-122"/>
                <a:ea typeface="微软雅黑" panose="020B0503020204020204" pitchFamily="34" charset="-122"/>
              </a:rPr>
              <a:t>有一些种类的面部进化出特殊的增加声纳接收的结构，如鼻叶、脸上多褶皱和复杂的大耳朵</a:t>
            </a:r>
            <a:endParaRPr lang="en-US" altLang="zh-CN" sz="2200" b="1" i="0" dirty="0">
              <a:effectLst/>
              <a:latin typeface="微软雅黑" panose="020B0503020204020204" pitchFamily="34" charset="-122"/>
              <a:ea typeface="微软雅黑" panose="020B0503020204020204" pitchFamily="34" charset="-122"/>
            </a:endParaRPr>
          </a:p>
          <a:p>
            <a:pPr marL="342900" indent="-342900" algn="just">
              <a:spcBef>
                <a:spcPts val="600"/>
              </a:spcBef>
              <a:buFont typeface="Arial" panose="020B0604020202020204" pitchFamily="34" charset="0"/>
              <a:buChar char="•"/>
            </a:pPr>
            <a:r>
              <a:rPr lang="zh-CN" altLang="en-US" sz="2200" b="1" i="0" dirty="0">
                <a:effectLst/>
                <a:latin typeface="微软雅黑" panose="020B0503020204020204" pitchFamily="34" charset="-122"/>
                <a:ea typeface="微软雅黑" panose="020B0503020204020204" pitchFamily="34" charset="-122"/>
              </a:rPr>
              <a:t>还有的蝙蝠对地球的磁场感应异常灵敏，用它来辨别回巢的方向</a:t>
            </a:r>
          </a:p>
        </p:txBody>
      </p:sp>
      <p:pic>
        <p:nvPicPr>
          <p:cNvPr id="6" name="图片 5">
            <a:extLst>
              <a:ext uri="{FF2B5EF4-FFF2-40B4-BE49-F238E27FC236}">
                <a16:creationId xmlns:a16="http://schemas.microsoft.com/office/drawing/2014/main" id="{303C9B6A-5744-4E1A-BB4B-437D8E4A4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284984"/>
            <a:ext cx="5616624" cy="3173085"/>
          </a:xfrm>
          <a:prstGeom prst="rect">
            <a:avLst/>
          </a:prstGeom>
        </p:spPr>
      </p:pic>
      <p:sp>
        <p:nvSpPr>
          <p:cNvPr id="14" name="文本框 13">
            <a:extLst>
              <a:ext uri="{FF2B5EF4-FFF2-40B4-BE49-F238E27FC236}">
                <a16:creationId xmlns:a16="http://schemas.microsoft.com/office/drawing/2014/main" id="{89BD8D3D-9C2E-4A1E-8526-18C2EC6F230D}"/>
              </a:ext>
            </a:extLst>
          </p:cNvPr>
          <p:cNvSpPr txBox="1"/>
          <p:nvPr/>
        </p:nvSpPr>
        <p:spPr>
          <a:xfrm>
            <a:off x="2195736" y="6458069"/>
            <a:ext cx="4572000" cy="369332"/>
          </a:xfrm>
          <a:prstGeom prst="rect">
            <a:avLst/>
          </a:prstGeom>
          <a:noFill/>
        </p:spPr>
        <p:txBody>
          <a:bodyPr wrap="square">
            <a:spAutoFit/>
          </a:bodyPr>
          <a:lstStyle/>
          <a:p>
            <a:pPr algn="ctr"/>
            <a:r>
              <a:rPr lang="zh-CN" altLang="en-US" i="0" dirty="0">
                <a:solidFill>
                  <a:srgbClr val="1D328B"/>
                </a:solidFill>
                <a:effectLst/>
                <a:latin typeface="黑体" panose="02010609060101010101" pitchFamily="49" charset="-122"/>
                <a:ea typeface="黑体" panose="02010609060101010101" pitchFamily="49" charset="-122"/>
              </a:rPr>
              <a:t>墨西哥兔唇蝠利用回声定位捕鱼</a:t>
            </a:r>
          </a:p>
        </p:txBody>
      </p:sp>
    </p:spTree>
    <p:extLst>
      <p:ext uri="{BB962C8B-B14F-4D97-AF65-F5344CB8AC3E}">
        <p14:creationId xmlns:p14="http://schemas.microsoft.com/office/powerpoint/2010/main" val="12358213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574E25D-228C-4987-90FA-3DDA19D4EFA2}"/>
              </a:ext>
            </a:extLst>
          </p:cNvPr>
          <p:cNvSpPr>
            <a:spLocks noGrp="1" noChangeArrowheads="1"/>
          </p:cNvSpPr>
          <p:nvPr>
            <p:ph type="body" sz="half" idx="4294967295"/>
          </p:nvPr>
        </p:nvSpPr>
        <p:spPr>
          <a:xfrm>
            <a:off x="0" y="404813"/>
            <a:ext cx="8208963" cy="646112"/>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buClrTx/>
              <a:buFont typeface="Wingdings" panose="05000000000000000000" pitchFamily="2" charset="2"/>
              <a:buChar char="Ø"/>
            </a:pPr>
            <a:r>
              <a:rPr lang="zh-CN" altLang="en-US" sz="3600" b="1" dirty="0">
                <a:latin typeface="微软雅黑" panose="020B0503020204020204" pitchFamily="34" charset="-122"/>
                <a:ea typeface="微软雅黑" panose="020B0503020204020204" pitchFamily="34" charset="-122"/>
              </a:rPr>
              <a:t>蝙蝠、海豚的回声定位与声纳</a:t>
            </a:r>
          </a:p>
        </p:txBody>
      </p:sp>
      <p:pic>
        <p:nvPicPr>
          <p:cNvPr id="3" name="图片 2">
            <a:extLst>
              <a:ext uri="{FF2B5EF4-FFF2-40B4-BE49-F238E27FC236}">
                <a16:creationId xmlns:a16="http://schemas.microsoft.com/office/drawing/2014/main" id="{1534EF75-9297-472D-8553-A30644B0B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124744"/>
            <a:ext cx="5525880" cy="5508612"/>
          </a:xfrm>
          <a:prstGeom prst="rect">
            <a:avLst/>
          </a:prstGeom>
        </p:spPr>
      </p:pic>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32DA4FE-CD85-4D4F-9CC9-42EEFCA912EC}"/>
              </a:ext>
            </a:extLst>
          </p:cNvPr>
          <p:cNvSpPr>
            <a:spLocks noGrp="1" noChangeArrowheads="1"/>
          </p:cNvSpPr>
          <p:nvPr>
            <p:ph type="body" sz="half" idx="4294967295"/>
          </p:nvPr>
        </p:nvSpPr>
        <p:spPr>
          <a:xfrm>
            <a:off x="0" y="300038"/>
            <a:ext cx="8675688" cy="64611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1" hangingPunct="1">
              <a:buClrTx/>
              <a:buFont typeface="Wingdings" panose="05000000000000000000" pitchFamily="2" charset="2"/>
              <a:buChar char="Ø"/>
            </a:pPr>
            <a:r>
              <a:rPr lang="zh-CN" altLang="en-US" sz="3600" dirty="0"/>
              <a:t>蛇的热感受器与导弹（红外线感受器）</a:t>
            </a:r>
          </a:p>
        </p:txBody>
      </p:sp>
      <p:pic>
        <p:nvPicPr>
          <p:cNvPr id="13315" name="Picture 3" descr="2005101915482247237">
            <a:hlinkClick r:id="rId2"/>
            <a:extLst>
              <a:ext uri="{FF2B5EF4-FFF2-40B4-BE49-F238E27FC236}">
                <a16:creationId xmlns:a16="http://schemas.microsoft.com/office/drawing/2014/main" id="{FB5425EA-3995-4A96-8085-4A71C08AD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634"/>
          <a:stretch>
            <a:fillRect/>
          </a:stretch>
        </p:blipFill>
        <p:spPr bwMode="auto">
          <a:xfrm>
            <a:off x="4427538" y="1412875"/>
            <a:ext cx="447516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H016T040">
            <a:extLst>
              <a:ext uri="{FF2B5EF4-FFF2-40B4-BE49-F238E27FC236}">
                <a16:creationId xmlns:a16="http://schemas.microsoft.com/office/drawing/2014/main" id="{22CE9F58-3A1F-4510-B77C-E1D2F3A40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772816"/>
            <a:ext cx="39449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Oval 7">
            <a:extLst>
              <a:ext uri="{FF2B5EF4-FFF2-40B4-BE49-F238E27FC236}">
                <a16:creationId xmlns:a16="http://schemas.microsoft.com/office/drawing/2014/main" id="{AA34D117-0ACA-4DA1-A605-F639C7551575}"/>
              </a:ext>
            </a:extLst>
          </p:cNvPr>
          <p:cNvSpPr>
            <a:spLocks noChangeArrowheads="1"/>
          </p:cNvSpPr>
          <p:nvPr/>
        </p:nvSpPr>
        <p:spPr bwMode="auto">
          <a:xfrm>
            <a:off x="5292725" y="5372100"/>
            <a:ext cx="3313113" cy="1081088"/>
          </a:xfrm>
          <a:prstGeom prst="ellipse">
            <a:avLst/>
          </a:prstGeom>
          <a:gradFill rotWithShape="1">
            <a:gsLst>
              <a:gs pos="0">
                <a:srgbClr val="CCFFFF">
                  <a:gamma/>
                  <a:shade val="46275"/>
                  <a:invGamma/>
                </a:srgbClr>
              </a:gs>
              <a:gs pos="50000">
                <a:srgbClr val="CCFFFF">
                  <a:alpha val="70000"/>
                </a:srgbClr>
              </a:gs>
              <a:gs pos="100000">
                <a:srgbClr val="CCFFFF">
                  <a:gamma/>
                  <a:shade val="46275"/>
                  <a:invGamma/>
                </a:srgbClr>
              </a:gs>
            </a:gsLst>
            <a:lin ang="5400000" scaled="1"/>
          </a:gradFill>
          <a:ln w="9525">
            <a:solidFill>
              <a:schemeClr val="bg1"/>
            </a:solidFill>
            <a:round/>
            <a:headEnd/>
            <a:tailEnd/>
          </a:ln>
          <a:effectLst/>
        </p:spPr>
        <p:txBody>
          <a:bodyPr wrap="none" anchor="ctr"/>
          <a:lstStyle/>
          <a:p>
            <a:pPr algn="ctr" eaLnBrk="1" hangingPunct="1"/>
            <a:r>
              <a:rPr lang="zh-CN" altLang="en-US" sz="4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物理信息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2711"/>
                                        </p:tgtEl>
                                        <p:attrNameLst>
                                          <p:attrName>style.visibility</p:attrName>
                                        </p:attrNameLst>
                                      </p:cBhvr>
                                      <p:to>
                                        <p:strVal val="visible"/>
                                      </p:to>
                                    </p:set>
                                    <p:animEffect transition="in" filter="blinds(horizontal)">
                                      <p:cBhvr>
                                        <p:cTn id="7" dur="5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0C84C0E-6C29-4BF1-B473-BA3CB3CE6DE8}"/>
              </a:ext>
            </a:extLst>
          </p:cNvPr>
          <p:cNvSpPr>
            <a:spLocks noGrp="1" noChangeArrowheads="1"/>
          </p:cNvSpPr>
          <p:nvPr>
            <p:ph type="body" sz="half" idx="4294967295"/>
          </p:nvPr>
        </p:nvSpPr>
        <p:spPr>
          <a:xfrm>
            <a:off x="0" y="271463"/>
            <a:ext cx="8713788" cy="6477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1" hangingPunct="1">
              <a:buClrTx/>
              <a:buFont typeface="Wingdings" panose="05000000000000000000" pitchFamily="2" charset="2"/>
              <a:buChar char="Ø"/>
            </a:pPr>
            <a:r>
              <a:rPr lang="zh-CN" altLang="en-US" sz="3600" dirty="0"/>
              <a:t>鸟迁徙行为中对方向的判断（太阳 磁场）</a:t>
            </a:r>
          </a:p>
        </p:txBody>
      </p:sp>
      <p:pic>
        <p:nvPicPr>
          <p:cNvPr id="14339" name="Picture 3" descr="tbn_qxn_lpms_a">
            <a:extLst>
              <a:ext uri="{FF2B5EF4-FFF2-40B4-BE49-F238E27FC236}">
                <a16:creationId xmlns:a16="http://schemas.microsoft.com/office/drawing/2014/main" id="{D261DEE4-F843-4E21-AFAE-15BBD88EA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1341438"/>
            <a:ext cx="2881312"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U397P1T1D7951677F21DT20051008210329">
            <a:extLst>
              <a:ext uri="{FF2B5EF4-FFF2-40B4-BE49-F238E27FC236}">
                <a16:creationId xmlns:a16="http://schemas.microsoft.com/office/drawing/2014/main" id="{6ECFA8D9-1ABF-4596-986E-59F89C6D4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16113"/>
            <a:ext cx="4860925"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Oval 6">
            <a:extLst>
              <a:ext uri="{FF2B5EF4-FFF2-40B4-BE49-F238E27FC236}">
                <a16:creationId xmlns:a16="http://schemas.microsoft.com/office/drawing/2014/main" id="{B0E9D5B0-D999-4BBD-AC20-94EB56C29080}"/>
              </a:ext>
            </a:extLst>
          </p:cNvPr>
          <p:cNvSpPr>
            <a:spLocks noChangeArrowheads="1"/>
          </p:cNvSpPr>
          <p:nvPr/>
        </p:nvSpPr>
        <p:spPr bwMode="auto">
          <a:xfrm>
            <a:off x="5292725" y="5372100"/>
            <a:ext cx="3313113" cy="1081088"/>
          </a:xfrm>
          <a:prstGeom prst="ellipse">
            <a:avLst/>
          </a:prstGeom>
          <a:gradFill rotWithShape="1">
            <a:gsLst>
              <a:gs pos="0">
                <a:srgbClr val="CCFFFF">
                  <a:gamma/>
                  <a:shade val="46275"/>
                  <a:invGamma/>
                </a:srgbClr>
              </a:gs>
              <a:gs pos="50000">
                <a:srgbClr val="CCFFFF">
                  <a:alpha val="70000"/>
                </a:srgbClr>
              </a:gs>
              <a:gs pos="100000">
                <a:srgbClr val="CCFFFF">
                  <a:gamma/>
                  <a:shade val="46275"/>
                  <a:invGamma/>
                </a:srgbClr>
              </a:gs>
            </a:gsLst>
            <a:lin ang="5400000" scaled="1"/>
          </a:gradFill>
          <a:ln w="9525">
            <a:solidFill>
              <a:schemeClr val="bg1"/>
            </a:solidFill>
            <a:round/>
            <a:headEnd/>
            <a:tailEnd/>
          </a:ln>
          <a:effectLst/>
        </p:spPr>
        <p:txBody>
          <a:bodyPr wrap="none" anchor="ctr"/>
          <a:lstStyle/>
          <a:p>
            <a:pPr algn="ctr" eaLnBrk="1" hangingPunct="1"/>
            <a:r>
              <a:rPr lang="zh-CN" altLang="en-US" sz="4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物理信息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734"/>
                                        </p:tgtEl>
                                        <p:attrNameLst>
                                          <p:attrName>style.visibility</p:attrName>
                                        </p:attrNameLst>
                                      </p:cBhvr>
                                      <p:to>
                                        <p:strVal val="visible"/>
                                      </p:to>
                                    </p:set>
                                    <p:animEffect transition="in" filter="blinds(horizontal)">
                                      <p:cBhvr>
                                        <p:cTn id="7" dur="5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6DE9249-6824-48FA-8B61-F2EC18C8E8F0}"/>
              </a:ext>
            </a:extLst>
          </p:cNvPr>
          <p:cNvSpPr>
            <a:spLocks noGrp="1" noChangeArrowheads="1"/>
          </p:cNvSpPr>
          <p:nvPr>
            <p:ph type="body" sz="half" idx="4294967295"/>
          </p:nvPr>
        </p:nvSpPr>
        <p:spPr>
          <a:xfrm>
            <a:off x="0" y="369888"/>
            <a:ext cx="8893175" cy="584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1" hangingPunct="1">
              <a:buClrTx/>
              <a:buFont typeface="Wingdings" panose="05000000000000000000" pitchFamily="2" charset="2"/>
              <a:buChar char="Ø"/>
            </a:pPr>
            <a:r>
              <a:rPr lang="zh-CN" altLang="en-US" dirty="0"/>
              <a:t>鸽子喙部发现感应磁场器官 识途靠地磁导航 </a:t>
            </a:r>
          </a:p>
        </p:txBody>
      </p:sp>
      <p:sp>
        <p:nvSpPr>
          <p:cNvPr id="74759" name="Oval 7">
            <a:extLst>
              <a:ext uri="{FF2B5EF4-FFF2-40B4-BE49-F238E27FC236}">
                <a16:creationId xmlns:a16="http://schemas.microsoft.com/office/drawing/2014/main" id="{15D5DBEC-0433-4DA2-91B4-23E40213F48F}"/>
              </a:ext>
            </a:extLst>
          </p:cNvPr>
          <p:cNvSpPr>
            <a:spLocks noChangeArrowheads="1"/>
          </p:cNvSpPr>
          <p:nvPr/>
        </p:nvSpPr>
        <p:spPr bwMode="auto">
          <a:xfrm>
            <a:off x="5292725" y="5516563"/>
            <a:ext cx="3313113" cy="1081087"/>
          </a:xfrm>
          <a:prstGeom prst="ellipse">
            <a:avLst/>
          </a:prstGeom>
          <a:gradFill rotWithShape="1">
            <a:gsLst>
              <a:gs pos="0">
                <a:srgbClr val="CCFFFF">
                  <a:gamma/>
                  <a:shade val="46275"/>
                  <a:invGamma/>
                </a:srgbClr>
              </a:gs>
              <a:gs pos="50000">
                <a:srgbClr val="CCFFFF">
                  <a:alpha val="70000"/>
                </a:srgbClr>
              </a:gs>
              <a:gs pos="100000">
                <a:srgbClr val="CCFFFF">
                  <a:gamma/>
                  <a:shade val="46275"/>
                  <a:invGamma/>
                </a:srgbClr>
              </a:gs>
            </a:gsLst>
            <a:lin ang="5400000" scaled="1"/>
          </a:gradFill>
          <a:ln w="9525">
            <a:solidFill>
              <a:schemeClr val="bg1"/>
            </a:solidFill>
            <a:round/>
            <a:headEnd/>
            <a:tailEnd/>
          </a:ln>
          <a:effectLst/>
        </p:spPr>
        <p:txBody>
          <a:bodyPr wrap="none" anchor="ctr"/>
          <a:lstStyle/>
          <a:p>
            <a:pPr algn="ctr" eaLnBrk="1" hangingPunct="1"/>
            <a:r>
              <a:rPr lang="zh-CN" altLang="en-US" sz="4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物理信息</a:t>
            </a:r>
          </a:p>
        </p:txBody>
      </p:sp>
      <p:pic>
        <p:nvPicPr>
          <p:cNvPr id="15367" name="Picture 9" descr="20071125088769">
            <a:extLst>
              <a:ext uri="{FF2B5EF4-FFF2-40B4-BE49-F238E27FC236}">
                <a16:creationId xmlns:a16="http://schemas.microsoft.com/office/drawing/2014/main" id="{0F21B273-E5ED-4C6D-B052-A393DEE07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545"/>
          <a:stretch>
            <a:fillRect/>
          </a:stretch>
        </p:blipFill>
        <p:spPr bwMode="auto">
          <a:xfrm>
            <a:off x="1763688" y="1340768"/>
            <a:ext cx="4537996"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759"/>
                                        </p:tgtEl>
                                        <p:attrNameLst>
                                          <p:attrName>style.visibility</p:attrName>
                                        </p:attrNameLst>
                                      </p:cBhvr>
                                      <p:to>
                                        <p:strVal val="visible"/>
                                      </p:to>
                                    </p:set>
                                    <p:animEffect transition="in" filter="blinds(horizontal)">
                                      <p:cBhvr>
                                        <p:cTn id="7" dur="500"/>
                                        <p:tgtEl>
                                          <p:spTgt spid="74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8F45C06A-9705-4336-A1D6-63734BBCB595}"/>
              </a:ext>
            </a:extLst>
          </p:cNvPr>
          <p:cNvSpPr>
            <a:spLocks noGrp="1" noChangeArrowheads="1"/>
          </p:cNvSpPr>
          <p:nvPr>
            <p:ph idx="1"/>
          </p:nvPr>
        </p:nvSpPr>
        <p:spPr>
          <a:xfrm>
            <a:off x="539750" y="1052513"/>
            <a:ext cx="8208963" cy="4997450"/>
          </a:xfrm>
          <a:extLst>
            <a:ext uri="{91240B29-F687-4F45-9708-019B960494DF}">
              <a14:hiddenLine xmlns:a14="http://schemas.microsoft.com/office/drawing/2010/main" w="9525">
                <a:solidFill>
                  <a:srgbClr val="00FF00"/>
                </a:solidFill>
                <a:miter lim="800000"/>
                <a:headEnd/>
                <a:tailEnd/>
              </a14:hiddenLine>
            </a:ext>
          </a:extLst>
        </p:spPr>
        <p:txBody>
          <a:bodyPr/>
          <a:lstStyle/>
          <a:p>
            <a:pPr marL="0" indent="0" eaLnBrk="1" hangingPunct="1">
              <a:lnSpc>
                <a:spcPct val="120000"/>
              </a:lnSpc>
              <a:buFontTx/>
              <a:buNone/>
            </a:pPr>
            <a:r>
              <a:rPr lang="en-US" altLang="zh-CN" sz="2800"/>
              <a:t>1. </a:t>
            </a:r>
            <a:r>
              <a:rPr lang="zh-CN" altLang="en-US" sz="2800"/>
              <a:t>分布：</a:t>
            </a:r>
          </a:p>
          <a:p>
            <a:pPr marL="0" indent="0" eaLnBrk="1" hangingPunct="1">
              <a:lnSpc>
                <a:spcPct val="120000"/>
              </a:lnSpc>
              <a:buFontTx/>
              <a:buNone/>
            </a:pPr>
            <a:r>
              <a:rPr lang="en-US" altLang="zh-CN" sz="2800"/>
              <a:t>2. </a:t>
            </a:r>
            <a:r>
              <a:rPr lang="zh-CN" altLang="en-US" sz="2800"/>
              <a:t>主要特点：</a:t>
            </a:r>
          </a:p>
          <a:p>
            <a:pPr marL="0" indent="0" eaLnBrk="1" hangingPunct="1">
              <a:lnSpc>
                <a:spcPct val="90000"/>
              </a:lnSpc>
              <a:buFontTx/>
              <a:buNone/>
            </a:pPr>
            <a:endParaRPr lang="zh-CN" altLang="en-US" sz="2800"/>
          </a:p>
          <a:p>
            <a:pPr marL="0" indent="0" eaLnBrk="1" hangingPunct="1">
              <a:lnSpc>
                <a:spcPct val="90000"/>
              </a:lnSpc>
              <a:buFontTx/>
              <a:buNone/>
            </a:pPr>
            <a:endParaRPr lang="en-US" altLang="zh-CN" sz="2800"/>
          </a:p>
          <a:p>
            <a:pPr marL="0" indent="0" eaLnBrk="1" hangingPunct="1">
              <a:lnSpc>
                <a:spcPct val="90000"/>
              </a:lnSpc>
              <a:buFontTx/>
              <a:buNone/>
            </a:pPr>
            <a:r>
              <a:rPr lang="en-US" altLang="zh-CN" sz="2800"/>
              <a:t>3. </a:t>
            </a:r>
            <a:r>
              <a:rPr lang="zh-CN" altLang="en-US" sz="2800"/>
              <a:t>生物的特征：</a:t>
            </a:r>
          </a:p>
          <a:p>
            <a:pPr marL="0" indent="0" eaLnBrk="1" hangingPunct="1">
              <a:lnSpc>
                <a:spcPct val="120000"/>
              </a:lnSpc>
              <a:spcBef>
                <a:spcPts val="1800"/>
              </a:spcBef>
              <a:buFontTx/>
              <a:buNone/>
            </a:pPr>
            <a:r>
              <a:rPr lang="zh-CN" altLang="en-US" sz="2800"/>
              <a:t>       植物：</a:t>
            </a:r>
          </a:p>
          <a:p>
            <a:pPr marL="0" indent="0" eaLnBrk="1" hangingPunct="1">
              <a:lnSpc>
                <a:spcPct val="120000"/>
              </a:lnSpc>
              <a:buFontTx/>
              <a:buNone/>
            </a:pPr>
            <a:r>
              <a:rPr lang="zh-CN" altLang="en-US" sz="2800"/>
              <a:t>       动物：</a:t>
            </a:r>
          </a:p>
        </p:txBody>
      </p:sp>
      <p:sp>
        <p:nvSpPr>
          <p:cNvPr id="73732" name="Text Box 4">
            <a:extLst>
              <a:ext uri="{FF2B5EF4-FFF2-40B4-BE49-F238E27FC236}">
                <a16:creationId xmlns:a16="http://schemas.microsoft.com/office/drawing/2014/main" id="{53A334BC-1150-434C-A13F-96B7199AE1A5}"/>
              </a:ext>
            </a:extLst>
          </p:cNvPr>
          <p:cNvSpPr txBox="1">
            <a:spLocks noChangeArrowheads="1"/>
          </p:cNvSpPr>
          <p:nvPr/>
        </p:nvSpPr>
        <p:spPr bwMode="auto">
          <a:xfrm>
            <a:off x="2051050" y="1106488"/>
            <a:ext cx="3960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湿润、较湿润地区</a:t>
            </a:r>
          </a:p>
        </p:txBody>
      </p:sp>
      <p:sp>
        <p:nvSpPr>
          <p:cNvPr id="73733" name="Text Box 5">
            <a:extLst>
              <a:ext uri="{FF2B5EF4-FFF2-40B4-BE49-F238E27FC236}">
                <a16:creationId xmlns:a16="http://schemas.microsoft.com/office/drawing/2014/main" id="{051AD440-7AB0-4FE4-8364-3FA1D8FFD60D}"/>
              </a:ext>
            </a:extLst>
          </p:cNvPr>
          <p:cNvSpPr txBox="1">
            <a:spLocks noChangeArrowheads="1"/>
          </p:cNvSpPr>
          <p:nvPr/>
        </p:nvSpPr>
        <p:spPr bwMode="auto">
          <a:xfrm>
            <a:off x="1114425" y="2498725"/>
            <a:ext cx="705802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动植物种类繁多，群落结构复杂，种群密度和群落结构能够长期处于较稳定的状态</a:t>
            </a:r>
          </a:p>
        </p:txBody>
      </p:sp>
      <p:sp>
        <p:nvSpPr>
          <p:cNvPr id="73734" name="Text Box 6">
            <a:extLst>
              <a:ext uri="{FF2B5EF4-FFF2-40B4-BE49-F238E27FC236}">
                <a16:creationId xmlns:a16="http://schemas.microsoft.com/office/drawing/2014/main" id="{AEF7F557-EA13-42B6-BEE3-7A5CB6D55B6D}"/>
              </a:ext>
            </a:extLst>
          </p:cNvPr>
          <p:cNvSpPr txBox="1">
            <a:spLocks noChangeArrowheads="1"/>
          </p:cNvSpPr>
          <p:nvPr/>
        </p:nvSpPr>
        <p:spPr bwMode="auto">
          <a:xfrm>
            <a:off x="2331801" y="4701291"/>
            <a:ext cx="601111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以乔木为主，也有灌木和草本植物。</a:t>
            </a:r>
          </a:p>
        </p:txBody>
      </p:sp>
      <p:sp>
        <p:nvSpPr>
          <p:cNvPr id="73735" name="Text Box 7">
            <a:extLst>
              <a:ext uri="{FF2B5EF4-FFF2-40B4-BE49-F238E27FC236}">
                <a16:creationId xmlns:a16="http://schemas.microsoft.com/office/drawing/2014/main" id="{3B5C8124-B31D-4FF7-A0D1-2422BCDC2F78}"/>
              </a:ext>
            </a:extLst>
          </p:cNvPr>
          <p:cNvSpPr txBox="1">
            <a:spLocks noChangeArrowheads="1"/>
          </p:cNvSpPr>
          <p:nvPr/>
        </p:nvSpPr>
        <p:spPr bwMode="auto">
          <a:xfrm>
            <a:off x="1908175" y="5507038"/>
            <a:ext cx="3816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树栖和攀爬种类多。</a:t>
            </a:r>
          </a:p>
        </p:txBody>
      </p:sp>
      <p:sp>
        <p:nvSpPr>
          <p:cNvPr id="33799" name="标题 1">
            <a:extLst>
              <a:ext uri="{FF2B5EF4-FFF2-40B4-BE49-F238E27FC236}">
                <a16:creationId xmlns:a16="http://schemas.microsoft.com/office/drawing/2014/main" id="{2862C742-0349-44C7-B548-9F9F2F943680}"/>
              </a:ext>
            </a:extLst>
          </p:cNvPr>
          <p:cNvSpPr>
            <a:spLocks noGrp="1" noChangeArrowheads="1"/>
          </p:cNvSpPr>
          <p:nvPr>
            <p:ph type="title"/>
          </p:nvPr>
        </p:nvSpPr>
        <p:spPr>
          <a:xfrm>
            <a:off x="315913" y="188913"/>
            <a:ext cx="8534400" cy="646112"/>
          </a:xfrm>
        </p:spPr>
        <p:txBody>
          <a:bodyPr/>
          <a:lstStyle/>
          <a:p>
            <a:pPr eaLnBrk="1" hangingPunct="1"/>
            <a:r>
              <a:rPr lang="en-US" altLang="zh-CN"/>
              <a:t>1</a:t>
            </a:r>
            <a:r>
              <a:rPr lang="zh-CN" altLang="en-US"/>
              <a:t>、森林生态系统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checkerboard(across)">
                                      <p:cBhvr>
                                        <p:cTn id="7" dur="500"/>
                                        <p:tgtEl>
                                          <p:spTgt spid="737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3733"/>
                                        </p:tgtEl>
                                        <p:attrNameLst>
                                          <p:attrName>style.visibility</p:attrName>
                                        </p:attrNameLst>
                                      </p:cBhvr>
                                      <p:to>
                                        <p:strVal val="visible"/>
                                      </p:to>
                                    </p:set>
                                    <p:animEffect transition="in" filter="checkerboard(across)">
                                      <p:cBhvr>
                                        <p:cTn id="12" dur="500"/>
                                        <p:tgtEl>
                                          <p:spTgt spid="737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3734"/>
                                        </p:tgtEl>
                                        <p:attrNameLst>
                                          <p:attrName>style.visibility</p:attrName>
                                        </p:attrNameLst>
                                      </p:cBhvr>
                                      <p:to>
                                        <p:strVal val="visible"/>
                                      </p:to>
                                    </p:set>
                                    <p:animEffect transition="in" filter="checkerboard(across)">
                                      <p:cBhvr>
                                        <p:cTn id="17" dur="500"/>
                                        <p:tgtEl>
                                          <p:spTgt spid="737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3735"/>
                                        </p:tgtEl>
                                        <p:attrNameLst>
                                          <p:attrName>style.visibility</p:attrName>
                                        </p:attrNameLst>
                                      </p:cBhvr>
                                      <p:to>
                                        <p:strVal val="visible"/>
                                      </p:to>
                                    </p:set>
                                    <p:animEffect transition="in" filter="checkerboard(across)">
                                      <p:cBhvr>
                                        <p:cTn id="22" dur="500"/>
                                        <p:tgtEl>
                                          <p:spTgt spid="7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P spid="73733" grpId="0"/>
      <p:bldP spid="73734" grpId="0"/>
      <p:bldP spid="7373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410359F-80CE-455F-9E50-88744C428967}"/>
              </a:ext>
            </a:extLst>
          </p:cNvPr>
          <p:cNvSpPr>
            <a:spLocks noGrp="1" noChangeArrowheads="1"/>
          </p:cNvSpPr>
          <p:nvPr>
            <p:ph type="body" sz="half" idx="4294967295"/>
          </p:nvPr>
        </p:nvSpPr>
        <p:spPr>
          <a:xfrm>
            <a:off x="251520" y="337417"/>
            <a:ext cx="8208963" cy="64611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1" hangingPunct="1">
              <a:buClrTx/>
              <a:buFont typeface="Wingdings" panose="05000000000000000000" pitchFamily="2" charset="2"/>
              <a:buChar char="Ø"/>
            </a:pPr>
            <a:r>
              <a:rPr lang="zh-CN" altLang="en-US" sz="3600" dirty="0"/>
              <a:t>鱼的侧线</a:t>
            </a:r>
          </a:p>
        </p:txBody>
      </p:sp>
      <p:pic>
        <p:nvPicPr>
          <p:cNvPr id="16387" name="Picture 3" descr="H016T042">
            <a:extLst>
              <a:ext uri="{FF2B5EF4-FFF2-40B4-BE49-F238E27FC236}">
                <a16:creationId xmlns:a16="http://schemas.microsoft.com/office/drawing/2014/main" id="{5964EBF1-4367-4139-B20F-E1C794DA6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341438"/>
            <a:ext cx="7272337"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Oval 5">
            <a:extLst>
              <a:ext uri="{FF2B5EF4-FFF2-40B4-BE49-F238E27FC236}">
                <a16:creationId xmlns:a16="http://schemas.microsoft.com/office/drawing/2014/main" id="{1802AB77-6832-47AD-84D9-4AFE0922E76A}"/>
              </a:ext>
            </a:extLst>
          </p:cNvPr>
          <p:cNvSpPr>
            <a:spLocks noChangeArrowheads="1"/>
          </p:cNvSpPr>
          <p:nvPr/>
        </p:nvSpPr>
        <p:spPr bwMode="auto">
          <a:xfrm>
            <a:off x="5652120" y="158587"/>
            <a:ext cx="3313113" cy="1081088"/>
          </a:xfrm>
          <a:prstGeom prst="ellipse">
            <a:avLst/>
          </a:prstGeom>
          <a:gradFill rotWithShape="1">
            <a:gsLst>
              <a:gs pos="0">
                <a:srgbClr val="CCFFFF">
                  <a:gamma/>
                  <a:shade val="46275"/>
                  <a:invGamma/>
                </a:srgbClr>
              </a:gs>
              <a:gs pos="50000">
                <a:srgbClr val="CCFFFF">
                  <a:alpha val="70000"/>
                </a:srgbClr>
              </a:gs>
              <a:gs pos="100000">
                <a:srgbClr val="CCFFFF">
                  <a:gamma/>
                  <a:shade val="46275"/>
                  <a:invGamma/>
                </a:srgbClr>
              </a:gs>
            </a:gsLst>
            <a:lin ang="5400000" scaled="1"/>
          </a:gradFill>
          <a:ln w="9525">
            <a:solidFill>
              <a:schemeClr val="bg1"/>
            </a:solidFill>
            <a:round/>
            <a:headEnd/>
            <a:tailEnd/>
          </a:ln>
          <a:effectLst/>
        </p:spPr>
        <p:txBody>
          <a:bodyPr wrap="none" anchor="ctr"/>
          <a:lstStyle/>
          <a:p>
            <a:pPr algn="ctr" eaLnBrk="1" hangingPunct="1"/>
            <a:r>
              <a:rPr lang="zh-CN" altLang="en-US" sz="4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物理信息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1141"/>
                                        </p:tgtEl>
                                        <p:attrNameLst>
                                          <p:attrName>style.visibility</p:attrName>
                                        </p:attrNameLst>
                                      </p:cBhvr>
                                      <p:to>
                                        <p:strVal val="visible"/>
                                      </p:to>
                                    </p:set>
                                    <p:animEffect transition="in" filter="blinds(horizontal)">
                                      <p:cBhvr>
                                        <p:cTn id="7" dur="500"/>
                                        <p:tgtEl>
                                          <p:spTgt spid="91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E4D11FE9-B3CD-4664-9A17-8E1904D9552F}"/>
              </a:ext>
            </a:extLst>
          </p:cNvPr>
          <p:cNvSpPr>
            <a:spLocks noGrp="1" noChangeArrowheads="1"/>
          </p:cNvSpPr>
          <p:nvPr>
            <p:ph type="title"/>
          </p:nvPr>
        </p:nvSpPr>
        <p:spPr>
          <a:xfrm>
            <a:off x="407988" y="203792"/>
            <a:ext cx="7391400" cy="646331"/>
          </a:xfrm>
        </p:spPr>
        <p:txBody>
          <a:bodyPr/>
          <a:lstStyle/>
          <a:p>
            <a:pPr eaLnBrk="1" hangingPunct="1"/>
            <a:r>
              <a:rPr lang="zh-CN" altLang="en-US" sz="4000" dirty="0"/>
              <a:t>植物有没有信息传递？</a:t>
            </a:r>
          </a:p>
        </p:txBody>
      </p:sp>
      <p:sp>
        <p:nvSpPr>
          <p:cNvPr id="28675" name="Rectangle 2">
            <a:extLst>
              <a:ext uri="{FF2B5EF4-FFF2-40B4-BE49-F238E27FC236}">
                <a16:creationId xmlns:a16="http://schemas.microsoft.com/office/drawing/2014/main" id="{3FFE83A9-10B2-4746-80D1-580BFE57D74E}"/>
              </a:ext>
            </a:extLst>
          </p:cNvPr>
          <p:cNvSpPr>
            <a:spLocks noGrp="1" noChangeArrowheads="1"/>
          </p:cNvSpPr>
          <p:nvPr>
            <p:ph type="body" sz="half" idx="1"/>
          </p:nvPr>
        </p:nvSpPr>
        <p:spPr>
          <a:xfrm>
            <a:off x="539552" y="1182960"/>
            <a:ext cx="4537075" cy="523220"/>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r>
              <a:rPr lang="zh-CN" altLang="en-US" sz="2800" b="1" dirty="0">
                <a:solidFill>
                  <a:schemeClr val="tx2"/>
                </a:solidFill>
              </a:rPr>
              <a:t>阳光与植物间的信息？</a:t>
            </a:r>
            <a:endParaRPr lang="zh-CN" altLang="en-US" sz="3600" dirty="0">
              <a:solidFill>
                <a:schemeClr val="tx2"/>
              </a:solidFill>
            </a:endParaRPr>
          </a:p>
        </p:txBody>
      </p:sp>
      <p:sp>
        <p:nvSpPr>
          <p:cNvPr id="8" name="文本框 7">
            <a:extLst>
              <a:ext uri="{FF2B5EF4-FFF2-40B4-BE49-F238E27FC236}">
                <a16:creationId xmlns:a16="http://schemas.microsoft.com/office/drawing/2014/main" id="{F7DFC551-FDB5-40F6-9CFE-E6394165A778}"/>
              </a:ext>
            </a:extLst>
          </p:cNvPr>
          <p:cNvSpPr txBox="1"/>
          <p:nvPr/>
        </p:nvSpPr>
        <p:spPr>
          <a:xfrm>
            <a:off x="899592" y="1916832"/>
            <a:ext cx="7632848" cy="3939540"/>
          </a:xfrm>
          <a:prstGeom prst="rect">
            <a:avLst/>
          </a:prstGeom>
          <a:noFill/>
        </p:spPr>
        <p:txBody>
          <a:bodyPr wrap="square">
            <a:spAutoFit/>
          </a:bodyPr>
          <a:lstStyle/>
          <a:p>
            <a:pPr marL="285750" indent="-285750" algn="l">
              <a:spcBef>
                <a:spcPts val="1200"/>
              </a:spcBef>
              <a:buFont typeface="arial" panose="020B0604020202020204" pitchFamily="34" charset="0"/>
              <a:buChar char="−"/>
            </a:pPr>
            <a:r>
              <a:rPr lang="zh-CN" altLang="en-US" sz="2600" b="1" i="0" dirty="0">
                <a:solidFill>
                  <a:srgbClr val="1D328B"/>
                </a:solidFill>
                <a:effectLst/>
                <a:latin typeface="微软雅黑" panose="020B0503020204020204" pitchFamily="34" charset="-122"/>
                <a:ea typeface="微软雅黑" panose="020B0503020204020204" pitchFamily="34" charset="-122"/>
              </a:rPr>
              <a:t>长日照植物：</a:t>
            </a:r>
            <a:r>
              <a:rPr lang="zh-CN" altLang="en-US" sz="2400" b="1" i="0" dirty="0">
                <a:effectLst/>
                <a:latin typeface="微软雅黑" panose="020B0503020204020204" pitchFamily="34" charset="-122"/>
                <a:ea typeface="微软雅黑" panose="020B0503020204020204" pitchFamily="34" charset="-122"/>
              </a:rPr>
              <a:t>只有当日照长度超过临界日长</a:t>
            </a:r>
            <a:r>
              <a:rPr lang="en-US" altLang="zh-CN" sz="2400" b="1" i="0" dirty="0">
                <a:effectLst/>
                <a:latin typeface="微软雅黑" panose="020B0503020204020204" pitchFamily="34" charset="-122"/>
                <a:ea typeface="微软雅黑" panose="020B0503020204020204" pitchFamily="34" charset="-122"/>
              </a:rPr>
              <a:t>(14</a:t>
            </a:r>
            <a:r>
              <a:rPr lang="zh-CN" altLang="en-US" sz="2400" b="1" i="0" dirty="0">
                <a:effectLst/>
                <a:latin typeface="微软雅黑" panose="020B0503020204020204" pitchFamily="34" charset="-122"/>
                <a:ea typeface="微软雅黑" panose="020B0503020204020204" pitchFamily="34" charset="-122"/>
              </a:rPr>
              <a:t>～</a:t>
            </a:r>
            <a:r>
              <a:rPr lang="en-US" altLang="zh-CN" sz="2400" b="1" i="0" dirty="0">
                <a:effectLst/>
                <a:latin typeface="微软雅黑" panose="020B0503020204020204" pitchFamily="34" charset="-122"/>
                <a:ea typeface="微软雅黑" panose="020B0503020204020204" pitchFamily="34" charset="-122"/>
              </a:rPr>
              <a:t>17</a:t>
            </a:r>
            <a:r>
              <a:rPr lang="zh-CN" altLang="en-US" sz="2400" b="1" i="0" dirty="0">
                <a:effectLst/>
                <a:latin typeface="微软雅黑" panose="020B0503020204020204" pitchFamily="34" charset="-122"/>
                <a:ea typeface="微软雅黑" panose="020B0503020204020204" pitchFamily="34" charset="-122"/>
              </a:rPr>
              <a:t>小时</a:t>
            </a:r>
            <a:r>
              <a:rPr lang="en-US" altLang="zh-CN" sz="2400" b="1" i="0" dirty="0">
                <a:effectLst/>
                <a:latin typeface="微软雅黑" panose="020B0503020204020204" pitchFamily="34" charset="-122"/>
                <a:ea typeface="微软雅黑" panose="020B0503020204020204" pitchFamily="34" charset="-122"/>
              </a:rPr>
              <a:t>)</a:t>
            </a:r>
            <a:r>
              <a:rPr lang="zh-CN" altLang="en-US" sz="2400" b="1" i="0" dirty="0">
                <a:effectLst/>
                <a:latin typeface="微软雅黑" panose="020B0503020204020204" pitchFamily="34" charset="-122"/>
                <a:ea typeface="微软雅黑" panose="020B0503020204020204" pitchFamily="34" charset="-122"/>
              </a:rPr>
              <a:t>，或者说暗期必须短于某一时数才能形成花芽的植物。否则只停留在营养生长阶段。</a:t>
            </a:r>
            <a:endParaRPr lang="en-US" altLang="zh-CN" sz="2400" b="1" i="0" dirty="0">
              <a:effectLst/>
              <a:latin typeface="微软雅黑" panose="020B0503020204020204" pitchFamily="34" charset="-122"/>
              <a:ea typeface="微软雅黑" panose="020B0503020204020204" pitchFamily="34" charset="-122"/>
            </a:endParaRPr>
          </a:p>
          <a:p>
            <a:pPr lvl="1">
              <a:spcBef>
                <a:spcPts val="1200"/>
              </a:spcBef>
            </a:pPr>
            <a:r>
              <a:rPr lang="zh-CN" altLang="en-US" sz="2400" b="1" i="0" dirty="0">
                <a:effectLst/>
                <a:latin typeface="微软雅黑" panose="020B0503020204020204" pitchFamily="34" charset="-122"/>
                <a:ea typeface="微软雅黑" panose="020B0503020204020204" pitchFamily="34" charset="-122"/>
              </a:rPr>
              <a:t>如：冬小麦、大麦、油菜、萝卜等。</a:t>
            </a:r>
          </a:p>
          <a:p>
            <a:pPr marL="285750" indent="-285750" algn="l">
              <a:spcBef>
                <a:spcPts val="1200"/>
              </a:spcBef>
              <a:buFont typeface="arial" panose="020B0604020202020204" pitchFamily="34" charset="0"/>
              <a:buChar char="−"/>
            </a:pPr>
            <a:r>
              <a:rPr lang="zh-CN" altLang="en-US" sz="2600" b="1" i="0" dirty="0">
                <a:solidFill>
                  <a:srgbClr val="1D328B"/>
                </a:solidFill>
                <a:effectLst/>
                <a:latin typeface="微软雅黑" panose="020B0503020204020204" pitchFamily="34" charset="-122"/>
                <a:ea typeface="微软雅黑" panose="020B0503020204020204" pitchFamily="34" charset="-122"/>
              </a:rPr>
              <a:t>短日照植物：</a:t>
            </a:r>
            <a:r>
              <a:rPr lang="zh-CN" altLang="en-US" sz="2400" b="1" i="0" dirty="0">
                <a:effectLst/>
                <a:latin typeface="微软雅黑" panose="020B0503020204020204" pitchFamily="34" charset="-122"/>
                <a:ea typeface="微软雅黑" panose="020B0503020204020204" pitchFamily="34" charset="-122"/>
              </a:rPr>
              <a:t>只有当日照长度短于其临界日长</a:t>
            </a:r>
            <a:r>
              <a:rPr lang="en-US" altLang="zh-CN" sz="2400" b="1" i="0" dirty="0">
                <a:effectLst/>
                <a:latin typeface="微软雅黑" panose="020B0503020204020204" pitchFamily="34" charset="-122"/>
                <a:ea typeface="微软雅黑" panose="020B0503020204020204" pitchFamily="34" charset="-122"/>
              </a:rPr>
              <a:t>(</a:t>
            </a:r>
            <a:r>
              <a:rPr lang="zh-CN" altLang="en-US" sz="2400" b="1" i="0" dirty="0">
                <a:effectLst/>
                <a:latin typeface="微软雅黑" panose="020B0503020204020204" pitchFamily="34" charset="-122"/>
                <a:ea typeface="微软雅黑" panose="020B0503020204020204" pitchFamily="34" charset="-122"/>
              </a:rPr>
              <a:t>少于</a:t>
            </a:r>
            <a:r>
              <a:rPr lang="en-US" altLang="zh-CN" sz="2400" b="1" i="0" dirty="0">
                <a:effectLst/>
                <a:latin typeface="微软雅黑" panose="020B0503020204020204" pitchFamily="34" charset="-122"/>
                <a:ea typeface="微软雅黑" panose="020B0503020204020204" pitchFamily="34" charset="-122"/>
              </a:rPr>
              <a:t>12</a:t>
            </a:r>
            <a:r>
              <a:rPr lang="zh-CN" altLang="en-US" sz="2400" b="1" i="0" dirty="0">
                <a:effectLst/>
                <a:latin typeface="微软雅黑" panose="020B0503020204020204" pitchFamily="34" charset="-122"/>
                <a:ea typeface="微软雅黑" panose="020B0503020204020204" pitchFamily="34" charset="-122"/>
              </a:rPr>
              <a:t>小时，但不少于</a:t>
            </a:r>
            <a:r>
              <a:rPr lang="en-US" altLang="zh-CN" sz="2400" b="1" i="0" dirty="0">
                <a:effectLst/>
                <a:latin typeface="微软雅黑" panose="020B0503020204020204" pitchFamily="34" charset="-122"/>
                <a:ea typeface="微软雅黑" panose="020B0503020204020204" pitchFamily="34" charset="-122"/>
              </a:rPr>
              <a:t>8</a:t>
            </a:r>
            <a:r>
              <a:rPr lang="zh-CN" altLang="en-US" sz="2400" b="1" i="0" dirty="0">
                <a:effectLst/>
                <a:latin typeface="微软雅黑" panose="020B0503020204020204" pitchFamily="34" charset="-122"/>
                <a:ea typeface="微软雅黑" panose="020B0503020204020204" pitchFamily="34" charset="-122"/>
              </a:rPr>
              <a:t>小时</a:t>
            </a:r>
            <a:r>
              <a:rPr lang="en-US" altLang="zh-CN" sz="2400" b="1" i="0" dirty="0">
                <a:effectLst/>
                <a:latin typeface="微软雅黑" panose="020B0503020204020204" pitchFamily="34" charset="-122"/>
                <a:ea typeface="微软雅黑" panose="020B0503020204020204" pitchFamily="34" charset="-122"/>
              </a:rPr>
              <a:t>)</a:t>
            </a:r>
            <a:r>
              <a:rPr lang="zh-CN" altLang="en-US" sz="2400" b="1" i="0" dirty="0">
                <a:effectLst/>
                <a:latin typeface="微软雅黑" panose="020B0503020204020204" pitchFamily="34" charset="-122"/>
                <a:ea typeface="微软雅黑" panose="020B0503020204020204" pitchFamily="34" charset="-122"/>
              </a:rPr>
              <a:t>时才能开花的植物。在一定范围内，暗期越长，开花越早，如果在长日照下则只进行营养生长而不能开花。</a:t>
            </a:r>
            <a:endParaRPr lang="en-US" altLang="zh-CN" sz="2400" b="1" i="0" dirty="0">
              <a:effectLst/>
              <a:latin typeface="微软雅黑" panose="020B0503020204020204" pitchFamily="34" charset="-122"/>
              <a:ea typeface="微软雅黑" panose="020B0503020204020204" pitchFamily="34" charset="-122"/>
            </a:endParaRPr>
          </a:p>
          <a:p>
            <a:pPr lvl="1">
              <a:spcBef>
                <a:spcPts val="1200"/>
              </a:spcBef>
            </a:pPr>
            <a:r>
              <a:rPr lang="zh-CN" altLang="en-US" sz="2400" b="1" i="0" dirty="0">
                <a:effectLst/>
                <a:latin typeface="微软雅黑" panose="020B0503020204020204" pitchFamily="34" charset="-122"/>
                <a:ea typeface="微软雅黑" panose="020B0503020204020204" pitchFamily="34" charset="-122"/>
              </a:rPr>
              <a:t>如：大豆、玉米、水稻、紫花地丁等。</a:t>
            </a:r>
          </a:p>
        </p:txBody>
      </p:sp>
    </p:spTree>
    <p:extLst>
      <p:ext uri="{BB962C8B-B14F-4D97-AF65-F5344CB8AC3E}">
        <p14:creationId xmlns:p14="http://schemas.microsoft.com/office/powerpoint/2010/main" val="28853362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P spid="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E4D11FE9-B3CD-4664-9A17-8E1904D9552F}"/>
              </a:ext>
            </a:extLst>
          </p:cNvPr>
          <p:cNvSpPr>
            <a:spLocks noGrp="1" noChangeArrowheads="1"/>
          </p:cNvSpPr>
          <p:nvPr>
            <p:ph type="title"/>
          </p:nvPr>
        </p:nvSpPr>
        <p:spPr>
          <a:xfrm>
            <a:off x="407988" y="203792"/>
            <a:ext cx="7391400" cy="646331"/>
          </a:xfrm>
        </p:spPr>
        <p:txBody>
          <a:bodyPr/>
          <a:lstStyle/>
          <a:p>
            <a:pPr eaLnBrk="1" hangingPunct="1"/>
            <a:r>
              <a:rPr lang="zh-CN" altLang="en-US" sz="4000" dirty="0"/>
              <a:t>植物有没有信息传递？</a:t>
            </a:r>
          </a:p>
        </p:txBody>
      </p:sp>
      <p:sp>
        <p:nvSpPr>
          <p:cNvPr id="100356" name="Text Box 4">
            <a:extLst>
              <a:ext uri="{FF2B5EF4-FFF2-40B4-BE49-F238E27FC236}">
                <a16:creationId xmlns:a16="http://schemas.microsoft.com/office/drawing/2014/main" id="{B604D3DE-101A-45CF-BDCD-2654A52FF8B1}"/>
              </a:ext>
            </a:extLst>
          </p:cNvPr>
          <p:cNvSpPr txBox="1">
            <a:spLocks noChangeArrowheads="1"/>
          </p:cNvSpPr>
          <p:nvPr/>
        </p:nvSpPr>
        <p:spPr bwMode="auto">
          <a:xfrm>
            <a:off x="1979712" y="2221917"/>
            <a:ext cx="4752975" cy="3231654"/>
          </a:xfrm>
          <a:prstGeom prst="rect">
            <a:avLst/>
          </a:prstGeom>
          <a:solidFill>
            <a:schemeClr val="bg1"/>
          </a:solidFill>
          <a:ln w="9525">
            <a:noFill/>
            <a:miter lim="800000"/>
            <a:headEnd/>
            <a:tailEnd/>
          </a:ln>
          <a:effectLst/>
        </p:spPr>
        <p:txBody>
          <a:bodyPr>
            <a:spAutoFit/>
          </a:bodyPr>
          <a:lstStyle/>
          <a:p>
            <a:pPr eaLnBrk="1" hangingPunct="1">
              <a:spcBef>
                <a:spcPct val="50000"/>
              </a:spcBef>
              <a:defRPr/>
            </a:pPr>
            <a:endPar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spcBef>
                <a:spcPct val="50000"/>
              </a:spcBef>
              <a:defRPr/>
            </a:pPr>
            <a:endPar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spcBef>
                <a:spcPct val="50000"/>
              </a:spcBef>
              <a:defRPr/>
            </a:pPr>
            <a:endPar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spcBef>
                <a:spcPct val="50000"/>
              </a:spcBef>
              <a:defRPr/>
            </a:pPr>
            <a:endPar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spcBef>
                <a:spcPct val="50000"/>
              </a:spcBef>
              <a:defRPr/>
            </a:pPr>
            <a:endPar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spcBef>
                <a:spcPct val="50000"/>
              </a:spcBef>
              <a:defRPr/>
            </a:pPr>
            <a:endParaRPr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28677" name="Picture 6" descr="曲线">
            <a:extLst>
              <a:ext uri="{FF2B5EF4-FFF2-40B4-BE49-F238E27FC236}">
                <a16:creationId xmlns:a16="http://schemas.microsoft.com/office/drawing/2014/main" id="{DAD10122-DD52-40CC-9148-1CEE5FFC4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050" y="2293354"/>
            <a:ext cx="4284662"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a:extLst>
              <a:ext uri="{FF2B5EF4-FFF2-40B4-BE49-F238E27FC236}">
                <a16:creationId xmlns:a16="http://schemas.microsoft.com/office/drawing/2014/main" id="{7B4D66F0-62F9-4FF0-9B41-A9502B60605A}"/>
              </a:ext>
            </a:extLst>
          </p:cNvPr>
          <p:cNvSpPr>
            <a:spLocks noChangeArrowheads="1"/>
          </p:cNvSpPr>
          <p:nvPr/>
        </p:nvSpPr>
        <p:spPr bwMode="auto">
          <a:xfrm>
            <a:off x="1979712" y="4885742"/>
            <a:ext cx="4779963" cy="457200"/>
          </a:xfrm>
          <a:prstGeom prst="rect">
            <a:avLst/>
          </a:prstGeom>
          <a:noFill/>
          <a:ln w="9525">
            <a:noFill/>
            <a:miter lim="800000"/>
            <a:headEnd/>
            <a:tailEnd/>
          </a:ln>
          <a:effectLst/>
        </p:spPr>
        <p:txBody>
          <a:bodyPr wrap="none">
            <a:spAutoFit/>
          </a:bodyPr>
          <a:lstStyle/>
          <a:p>
            <a:pPr eaLnBrk="1" hangingPunct="1">
              <a:spcBef>
                <a:spcPct val="50000"/>
              </a:spcBef>
              <a:defRPr/>
            </a:pPr>
            <a:r>
              <a:rPr lang="zh-CN" altLang="en-US" sz="2400" b="1" dirty="0">
                <a:latin typeface="微软雅黑" panose="020B0503020204020204" pitchFamily="34" charset="-122"/>
                <a:ea typeface="微软雅黑" panose="020B0503020204020204" pitchFamily="34" charset="-122"/>
              </a:rPr>
              <a:t>莴苣种子萌发率与光的波长的关系</a:t>
            </a:r>
          </a:p>
        </p:txBody>
      </p:sp>
      <p:sp>
        <p:nvSpPr>
          <p:cNvPr id="2" name="文本框 1">
            <a:extLst>
              <a:ext uri="{FF2B5EF4-FFF2-40B4-BE49-F238E27FC236}">
                <a16:creationId xmlns:a16="http://schemas.microsoft.com/office/drawing/2014/main" id="{04BE8C44-D63F-4C74-BB05-E6A52B6E3D0B}"/>
              </a:ext>
            </a:extLst>
          </p:cNvPr>
          <p:cNvSpPr txBox="1"/>
          <p:nvPr/>
        </p:nvSpPr>
        <p:spPr>
          <a:xfrm>
            <a:off x="287524" y="1274410"/>
            <a:ext cx="85689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50838" indent="-350838" eaLnBrk="1" hangingPunct="1">
              <a:spcBef>
                <a:spcPct val="45000"/>
              </a:spcBef>
              <a:spcAft>
                <a:spcPct val="20000"/>
              </a:spcAft>
              <a:buClr>
                <a:schemeClr val="tx2"/>
              </a:buClr>
              <a:buChar char="•"/>
              <a:defRPr sz="2800" b="1">
                <a:solidFill>
                  <a:schemeClr val="tx2"/>
                </a:solidFill>
                <a:latin typeface="微软雅黑" panose="020B0503020204020204" pitchFamily="34" charset="-122"/>
                <a:ea typeface="微软雅黑" panose="020B0503020204020204" pitchFamily="34" charset="-122"/>
              </a:defRPr>
            </a:lvl1pPr>
            <a:lvl2pPr marL="914400" indent="-449263">
              <a:spcBef>
                <a:spcPct val="45000"/>
              </a:spcBef>
              <a:spcAft>
                <a:spcPct val="20000"/>
              </a:spcAft>
              <a:buClr>
                <a:schemeClr val="tx2"/>
              </a:buClr>
              <a:buFont typeface="Times New Roman" panose="02020603050405020304" pitchFamily="18" charset="0"/>
              <a:buChar char="–"/>
              <a:defRPr sz="2800" b="1">
                <a:latin typeface="微软雅黑" panose="020B0503020204020204" pitchFamily="34" charset="-122"/>
                <a:ea typeface="微软雅黑" panose="020B0503020204020204" pitchFamily="34" charset="-122"/>
              </a:defRPr>
            </a:lvl2pPr>
            <a:lvl3pPr marL="1371600" indent="-342900">
              <a:spcBef>
                <a:spcPct val="45000"/>
              </a:spcBef>
              <a:spcAft>
                <a:spcPct val="20000"/>
              </a:spcAft>
              <a:buClr>
                <a:schemeClr val="tx2"/>
              </a:buClr>
              <a:buFont typeface="Times New Roman" panose="02020603050405020304" pitchFamily="18" charset="0"/>
              <a:buChar char="•"/>
              <a:defRPr sz="2800" b="1">
                <a:latin typeface="微软雅黑" panose="020B0503020204020204" pitchFamily="34" charset="-122"/>
                <a:ea typeface="微软雅黑" panose="020B0503020204020204" pitchFamily="34" charset="-122"/>
              </a:defRPr>
            </a:lvl3pPr>
            <a:lvl4pPr marL="1828800" indent="-342900">
              <a:spcBef>
                <a:spcPct val="45000"/>
              </a:spcBef>
              <a:spcAft>
                <a:spcPct val="20000"/>
              </a:spcAft>
              <a:buClr>
                <a:schemeClr val="tx2"/>
              </a:buClr>
              <a:buFont typeface="Times New Roman" panose="02020603050405020304" pitchFamily="18" charset="0"/>
              <a:buChar char="–"/>
              <a:defRPr sz="2800" b="1">
                <a:latin typeface="微软雅黑" panose="020B0503020204020204" pitchFamily="34" charset="-122"/>
                <a:ea typeface="微软雅黑" panose="020B0503020204020204" pitchFamily="34" charset="-122"/>
              </a:defRPr>
            </a:lvl4pPr>
            <a:lvl5pPr marL="2286000" indent="-334963">
              <a:spcBef>
                <a:spcPct val="45000"/>
              </a:spcBef>
              <a:spcAft>
                <a:spcPct val="20000"/>
              </a:spcAft>
              <a:buClr>
                <a:schemeClr val="tx2"/>
              </a:buClr>
              <a:buFont typeface="Times New Roman" panose="02020603050405020304" pitchFamily="18" charset="0"/>
              <a:buChar char="•"/>
              <a:defRPr sz="2800" b="1">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莴苣种子必须接受某种波长的光信息才能萌发生长</a:t>
            </a:r>
          </a:p>
        </p:txBody>
      </p:sp>
    </p:spTree>
    <p:extLst>
      <p:ext uri="{BB962C8B-B14F-4D97-AF65-F5344CB8AC3E}">
        <p14:creationId xmlns:p14="http://schemas.microsoft.com/office/powerpoint/2010/main" val="735531848"/>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E13BFF4-6BF5-44C1-B25C-70B6257F38AD}"/>
              </a:ext>
            </a:extLst>
          </p:cNvPr>
          <p:cNvSpPr>
            <a:spLocks noChangeArrowheads="1"/>
          </p:cNvSpPr>
          <p:nvPr/>
        </p:nvSpPr>
        <p:spPr bwMode="auto">
          <a:xfrm>
            <a:off x="395288" y="1268413"/>
            <a:ext cx="8280400" cy="865187"/>
          </a:xfrm>
          <a:prstGeom prst="rect">
            <a:avLst/>
          </a:prstGeom>
          <a:solidFill>
            <a:schemeClr val="bg1"/>
          </a:solidFill>
          <a:ln w="9525" algn="ctr">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pic>
        <p:nvPicPr>
          <p:cNvPr id="17411" name="Picture 3" descr="z15">
            <a:extLst>
              <a:ext uri="{FF2B5EF4-FFF2-40B4-BE49-F238E27FC236}">
                <a16:creationId xmlns:a16="http://schemas.microsoft.com/office/drawing/2014/main" id="{73423307-0B19-454E-9292-5432B2627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860" r="5956" b="9146"/>
          <a:stretch>
            <a:fillRect/>
          </a:stretch>
        </p:blipFill>
        <p:spPr bwMode="auto">
          <a:xfrm>
            <a:off x="250825" y="260350"/>
            <a:ext cx="2967038"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descr="tbn_qxn_lpms_a">
            <a:hlinkClick r:id="rId4"/>
            <a:extLst>
              <a:ext uri="{FF2B5EF4-FFF2-40B4-BE49-F238E27FC236}">
                <a16:creationId xmlns:a16="http://schemas.microsoft.com/office/drawing/2014/main" id="{E6CFF67C-6645-42B8-B42F-FDF3B321FC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5856" b="14346"/>
          <a:stretch>
            <a:fillRect/>
          </a:stretch>
        </p:blipFill>
        <p:spPr bwMode="auto">
          <a:xfrm>
            <a:off x="3384550" y="109538"/>
            <a:ext cx="296703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H016T042">
            <a:extLst>
              <a:ext uri="{FF2B5EF4-FFF2-40B4-BE49-F238E27FC236}">
                <a16:creationId xmlns:a16="http://schemas.microsoft.com/office/drawing/2014/main" id="{81F2B5E6-0480-4472-8780-6D7A4C059D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492" r="22229" b="54887"/>
          <a:stretch>
            <a:fillRect/>
          </a:stretch>
        </p:blipFill>
        <p:spPr bwMode="auto">
          <a:xfrm>
            <a:off x="6084888" y="2492375"/>
            <a:ext cx="3059112"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descr="2005101915482247237">
            <a:hlinkClick r:id="rId7"/>
            <a:extLst>
              <a:ext uri="{FF2B5EF4-FFF2-40B4-BE49-F238E27FC236}">
                <a16:creationId xmlns:a16="http://schemas.microsoft.com/office/drawing/2014/main" id="{E7B6046E-91B4-42B1-86BF-F1A1D780E1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634" t="9673"/>
          <a:stretch>
            <a:fillRect/>
          </a:stretch>
        </p:blipFill>
        <p:spPr bwMode="auto">
          <a:xfrm>
            <a:off x="60325" y="2816225"/>
            <a:ext cx="2795588"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7">
            <a:extLst>
              <a:ext uri="{FF2B5EF4-FFF2-40B4-BE49-F238E27FC236}">
                <a16:creationId xmlns:a16="http://schemas.microsoft.com/office/drawing/2014/main" id="{610C5C30-0B9E-424B-978B-E513EBD19E2A}"/>
              </a:ext>
            </a:extLst>
          </p:cNvPr>
          <p:cNvSpPr txBox="1">
            <a:spLocks noChangeArrowheads="1"/>
          </p:cNvSpPr>
          <p:nvPr/>
        </p:nvSpPr>
        <p:spPr bwMode="auto">
          <a:xfrm>
            <a:off x="323850" y="333375"/>
            <a:ext cx="1800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b="1">
                <a:solidFill>
                  <a:srgbClr val="FFFF00"/>
                </a:solidFill>
                <a:latin typeface="微软雅黑" panose="020B0503020204020204" pitchFamily="34" charset="-122"/>
                <a:ea typeface="微软雅黑" panose="020B0503020204020204" pitchFamily="34" charset="-122"/>
              </a:rPr>
              <a:t>声波</a:t>
            </a:r>
          </a:p>
        </p:txBody>
      </p:sp>
      <p:sp>
        <p:nvSpPr>
          <p:cNvPr id="17416" name="Text Box 8">
            <a:extLst>
              <a:ext uri="{FF2B5EF4-FFF2-40B4-BE49-F238E27FC236}">
                <a16:creationId xmlns:a16="http://schemas.microsoft.com/office/drawing/2014/main" id="{3AAD2EEE-5FDB-41AD-B478-F110FEEC9CDD}"/>
              </a:ext>
            </a:extLst>
          </p:cNvPr>
          <p:cNvSpPr txBox="1">
            <a:spLocks noChangeArrowheads="1"/>
          </p:cNvSpPr>
          <p:nvPr/>
        </p:nvSpPr>
        <p:spPr bwMode="auto">
          <a:xfrm>
            <a:off x="3419475" y="1773238"/>
            <a:ext cx="1800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b="1">
                <a:solidFill>
                  <a:srgbClr val="FFFF00"/>
                </a:solidFill>
                <a:latin typeface="微软雅黑" panose="020B0503020204020204" pitchFamily="34" charset="-122"/>
                <a:ea typeface="微软雅黑" panose="020B0503020204020204" pitchFamily="34" charset="-122"/>
              </a:rPr>
              <a:t>阳光</a:t>
            </a:r>
          </a:p>
        </p:txBody>
      </p:sp>
      <p:sp>
        <p:nvSpPr>
          <p:cNvPr id="17417" name="Text Box 9">
            <a:extLst>
              <a:ext uri="{FF2B5EF4-FFF2-40B4-BE49-F238E27FC236}">
                <a16:creationId xmlns:a16="http://schemas.microsoft.com/office/drawing/2014/main" id="{A51D28FD-323B-42D1-BDA0-A8E225EA938F}"/>
              </a:ext>
            </a:extLst>
          </p:cNvPr>
          <p:cNvSpPr txBox="1">
            <a:spLocks noChangeArrowheads="1"/>
          </p:cNvSpPr>
          <p:nvPr/>
        </p:nvSpPr>
        <p:spPr bwMode="auto">
          <a:xfrm>
            <a:off x="0" y="3860800"/>
            <a:ext cx="1800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b="1" dirty="0">
                <a:solidFill>
                  <a:srgbClr val="FFFF00"/>
                </a:solidFill>
                <a:latin typeface="微软雅黑" panose="020B0503020204020204" pitchFamily="34" charset="-122"/>
                <a:ea typeface="微软雅黑" panose="020B0503020204020204" pitchFamily="34" charset="-122"/>
              </a:rPr>
              <a:t>热量</a:t>
            </a:r>
          </a:p>
        </p:txBody>
      </p:sp>
      <p:sp>
        <p:nvSpPr>
          <p:cNvPr id="17418" name="Text Box 10">
            <a:extLst>
              <a:ext uri="{FF2B5EF4-FFF2-40B4-BE49-F238E27FC236}">
                <a16:creationId xmlns:a16="http://schemas.microsoft.com/office/drawing/2014/main" id="{B82C097C-9C22-4511-9F81-8BAB803B3448}"/>
              </a:ext>
            </a:extLst>
          </p:cNvPr>
          <p:cNvSpPr txBox="1">
            <a:spLocks noChangeArrowheads="1"/>
          </p:cNvSpPr>
          <p:nvPr/>
        </p:nvSpPr>
        <p:spPr bwMode="auto">
          <a:xfrm>
            <a:off x="6815138" y="4257675"/>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2400" b="1">
                <a:latin typeface="微软雅黑" panose="020B0503020204020204" pitchFamily="34" charset="-122"/>
                <a:ea typeface="微软雅黑" panose="020B0503020204020204" pitchFamily="34" charset="-122"/>
              </a:rPr>
              <a:t>水的振动</a:t>
            </a:r>
          </a:p>
        </p:txBody>
      </p:sp>
      <p:sp>
        <p:nvSpPr>
          <p:cNvPr id="92171" name="Text Box 11">
            <a:extLst>
              <a:ext uri="{FF2B5EF4-FFF2-40B4-BE49-F238E27FC236}">
                <a16:creationId xmlns:a16="http://schemas.microsoft.com/office/drawing/2014/main" id="{87FD526D-928A-4378-A651-B99797005B20}"/>
              </a:ext>
            </a:extLst>
          </p:cNvPr>
          <p:cNvSpPr txBox="1">
            <a:spLocks noChangeArrowheads="1"/>
          </p:cNvSpPr>
          <p:nvPr/>
        </p:nvSpPr>
        <p:spPr bwMode="auto">
          <a:xfrm>
            <a:off x="250825" y="5157788"/>
            <a:ext cx="8675688" cy="1066800"/>
          </a:xfrm>
          <a:prstGeom prst="rect">
            <a:avLst/>
          </a:prstGeom>
          <a:noFill/>
          <a:ln w="9525" algn="ctr">
            <a:noFill/>
            <a:miter lim="800000"/>
            <a:headEnd/>
            <a:tailEnd/>
          </a:ln>
          <a:effectLst/>
        </p:spPr>
        <p:txBody>
          <a:bodyPr>
            <a:spAutoFit/>
          </a:bodyPr>
          <a:lstStyle/>
          <a:p>
            <a:pPr eaLnBrk="1" hangingPunct="1">
              <a:spcBef>
                <a:spcPct val="50000"/>
              </a:spcBef>
              <a:defRPr/>
            </a:pPr>
            <a:r>
              <a:rPr lang="zh-CN" altLang="en-US" sz="3200" b="1" dirty="0">
                <a:latin typeface="微软雅黑" panose="020B0503020204020204" pitchFamily="34" charset="-122"/>
                <a:ea typeface="微软雅黑" panose="020B0503020204020204" pitchFamily="34" charset="-122"/>
              </a:rPr>
              <a:t>    生态系统中的</a:t>
            </a:r>
            <a:r>
              <a:rPr lang="zh-CN" altLang="en-US" sz="3200" b="1" dirty="0">
                <a:solidFill>
                  <a:srgbClr val="FF0000"/>
                </a:solidFill>
                <a:latin typeface="微软雅黑" panose="020B0503020204020204" pitchFamily="34" charset="-122"/>
                <a:ea typeface="微软雅黑" panose="020B0503020204020204" pitchFamily="34" charset="-122"/>
              </a:rPr>
              <a:t>光、声、温度、湿度、磁力</a:t>
            </a:r>
            <a:r>
              <a:rPr lang="zh-CN" altLang="en-US" sz="3200" b="1" dirty="0">
                <a:latin typeface="微软雅黑" panose="020B0503020204020204" pitchFamily="34" charset="-122"/>
                <a:ea typeface="微软雅黑" panose="020B0503020204020204" pitchFamily="34" charset="-122"/>
              </a:rPr>
              <a:t>等</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通过</a:t>
            </a:r>
            <a:r>
              <a:rPr lang="zh-CN" altLang="en-US" sz="3200" b="1" dirty="0">
                <a:solidFill>
                  <a:srgbClr val="FF0000"/>
                </a:solidFill>
                <a:latin typeface="微软雅黑" panose="020B0503020204020204" pitchFamily="34" charset="-122"/>
                <a:ea typeface="微软雅黑" panose="020B0503020204020204" pitchFamily="34" charset="-122"/>
              </a:rPr>
              <a:t>物理过程</a:t>
            </a:r>
            <a:r>
              <a:rPr lang="zh-CN" altLang="en-US" sz="3200" b="1" dirty="0">
                <a:latin typeface="微软雅黑" panose="020B0503020204020204" pitchFamily="34" charset="-122"/>
                <a:ea typeface="微软雅黑" panose="020B0503020204020204" pitchFamily="34" charset="-122"/>
              </a:rPr>
              <a:t>传递的信息，称为</a:t>
            </a:r>
            <a:r>
              <a:rPr lang="zh-CN" altLang="en-US" sz="3200" b="1"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物理信息</a:t>
            </a:r>
            <a:r>
              <a:rPr lang="zh-CN" altLang="en-US" sz="3200" b="1" dirty="0">
                <a:latin typeface="微软雅黑" panose="020B0503020204020204" pitchFamily="34" charset="-122"/>
                <a:ea typeface="微软雅黑" panose="020B0503020204020204" pitchFamily="34" charset="-122"/>
              </a:rPr>
              <a:t>。</a:t>
            </a:r>
          </a:p>
        </p:txBody>
      </p:sp>
      <p:pic>
        <p:nvPicPr>
          <p:cNvPr id="17420" name="Picture 14" descr="20051114235716518">
            <a:extLst>
              <a:ext uri="{FF2B5EF4-FFF2-40B4-BE49-F238E27FC236}">
                <a16:creationId xmlns:a16="http://schemas.microsoft.com/office/drawing/2014/main" id="{6CAEAA30-81BA-43C3-8B52-955382BEA9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1115" t="2448" r="534" b="2448"/>
          <a:stretch>
            <a:fillRect/>
          </a:stretch>
        </p:blipFill>
        <p:spPr bwMode="auto">
          <a:xfrm>
            <a:off x="2957513" y="2703513"/>
            <a:ext cx="2951162"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1" name="Text Box 15">
            <a:extLst>
              <a:ext uri="{FF2B5EF4-FFF2-40B4-BE49-F238E27FC236}">
                <a16:creationId xmlns:a16="http://schemas.microsoft.com/office/drawing/2014/main" id="{F8928087-496C-4FEB-A371-7EBDFD48649C}"/>
              </a:ext>
            </a:extLst>
          </p:cNvPr>
          <p:cNvSpPr txBox="1">
            <a:spLocks noChangeArrowheads="1"/>
          </p:cNvSpPr>
          <p:nvPr/>
        </p:nvSpPr>
        <p:spPr bwMode="auto">
          <a:xfrm>
            <a:off x="4294188" y="2671763"/>
            <a:ext cx="2736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2400" b="1">
                <a:solidFill>
                  <a:srgbClr val="FFFF00"/>
                </a:solidFill>
                <a:latin typeface="微软雅黑" panose="020B0503020204020204" pitchFamily="34" charset="-122"/>
                <a:ea typeface="微软雅黑" panose="020B0503020204020204" pitchFamily="34" charset="-122"/>
              </a:rPr>
              <a:t>温度、湿度</a:t>
            </a:r>
          </a:p>
        </p:txBody>
      </p:sp>
      <p:pic>
        <p:nvPicPr>
          <p:cNvPr id="17422" name="Picture 16" descr="thumb_fei016">
            <a:hlinkClick r:id="rId10"/>
            <a:extLst>
              <a:ext uri="{FF2B5EF4-FFF2-40B4-BE49-F238E27FC236}">
                <a16:creationId xmlns:a16="http://schemas.microsoft.com/office/drawing/2014/main" id="{7D2A963D-7A7F-464B-8D7A-1FFFC51F73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15138" y="212725"/>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Text Box 17">
            <a:extLst>
              <a:ext uri="{FF2B5EF4-FFF2-40B4-BE49-F238E27FC236}">
                <a16:creationId xmlns:a16="http://schemas.microsoft.com/office/drawing/2014/main" id="{0D29FFCA-6731-4531-8124-C1463939CC9B}"/>
              </a:ext>
            </a:extLst>
          </p:cNvPr>
          <p:cNvSpPr txBox="1">
            <a:spLocks noChangeArrowheads="1"/>
          </p:cNvSpPr>
          <p:nvPr/>
        </p:nvSpPr>
        <p:spPr bwMode="auto">
          <a:xfrm>
            <a:off x="7126288" y="1785938"/>
            <a:ext cx="1800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r" eaLnBrk="1" hangingPunct="1">
              <a:lnSpc>
                <a:spcPct val="100000"/>
              </a:lnSpc>
              <a:spcBef>
                <a:spcPct val="50000"/>
              </a:spcBef>
              <a:buFontTx/>
              <a:buNone/>
            </a:pPr>
            <a:r>
              <a:rPr lang="zh-CN" altLang="en-US" b="1">
                <a:solidFill>
                  <a:srgbClr val="FFFF00"/>
                </a:solidFill>
                <a:latin typeface="微软雅黑" panose="020B0503020204020204" pitchFamily="34" charset="-122"/>
                <a:ea typeface="微软雅黑" panose="020B0503020204020204" pitchFamily="34" charset="-122"/>
              </a:rPr>
              <a:t>磁场</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11">
            <a:extLst>
              <a:ext uri="{FF2B5EF4-FFF2-40B4-BE49-F238E27FC236}">
                <a16:creationId xmlns:a16="http://schemas.microsoft.com/office/drawing/2014/main" id="{B4B961DE-A405-43DD-BFE4-AC32BA703B3F}"/>
              </a:ext>
            </a:extLst>
          </p:cNvPr>
          <p:cNvSpPr txBox="1">
            <a:spLocks noChangeArrowheads="1"/>
          </p:cNvSpPr>
          <p:nvPr/>
        </p:nvSpPr>
        <p:spPr bwMode="auto">
          <a:xfrm>
            <a:off x="179388" y="1341438"/>
            <a:ext cx="1321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rgbClr val="99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b="1">
                <a:solidFill>
                  <a:srgbClr val="990000"/>
                </a:solidFill>
                <a:latin typeface="微软雅黑" panose="020B0503020204020204" pitchFamily="34" charset="-122"/>
                <a:ea typeface="微软雅黑" panose="020B0503020204020204" pitchFamily="34" charset="-122"/>
                <a:cs typeface="Arial" panose="020B0604020202020204" pitchFamily="34" charset="0"/>
              </a:rPr>
              <a:t>案例</a:t>
            </a:r>
            <a:r>
              <a:rPr lang="en-US" altLang="zh-CN" sz="2400" b="1">
                <a:solidFill>
                  <a:srgbClr val="990000"/>
                </a:solidFill>
                <a:latin typeface="微软雅黑" panose="020B0503020204020204" pitchFamily="34" charset="-122"/>
                <a:ea typeface="微软雅黑" panose="020B0503020204020204" pitchFamily="34" charset="-122"/>
                <a:cs typeface="Arial" panose="020B0604020202020204" pitchFamily="34" charset="0"/>
              </a:rPr>
              <a:t>2 ]</a:t>
            </a:r>
          </a:p>
        </p:txBody>
      </p:sp>
      <p:sp>
        <p:nvSpPr>
          <p:cNvPr id="87052" name="Text Box 12">
            <a:extLst>
              <a:ext uri="{FF2B5EF4-FFF2-40B4-BE49-F238E27FC236}">
                <a16:creationId xmlns:a16="http://schemas.microsoft.com/office/drawing/2014/main" id="{A2EDAA12-8470-438C-A4F5-7DFF9D081F05}"/>
              </a:ext>
            </a:extLst>
          </p:cNvPr>
          <p:cNvSpPr txBox="1">
            <a:spLocks noChangeArrowheads="1"/>
          </p:cNvSpPr>
          <p:nvPr/>
        </p:nvSpPr>
        <p:spPr bwMode="auto">
          <a:xfrm>
            <a:off x="1322875" y="3110624"/>
            <a:ext cx="5837783" cy="2292935"/>
          </a:xfrm>
          <a:prstGeom prst="rect">
            <a:avLst/>
          </a:prstGeom>
          <a:solidFill>
            <a:schemeClr val="bg1"/>
          </a:solidFill>
          <a:ln w="9525">
            <a:noFill/>
            <a:miter lim="800000"/>
            <a:headEnd/>
            <a:tailEnd/>
          </a:ln>
          <a:effectLst/>
        </p:spPr>
        <p:txBody>
          <a:bodyPr wrap="square">
            <a:spAutoFit/>
          </a:bodyPr>
          <a:lstStyle/>
          <a:p>
            <a:pPr eaLnBrk="1" hangingPunct="1">
              <a:spcBef>
                <a:spcPct val="50000"/>
              </a:spcBef>
              <a:defRPr/>
            </a:pPr>
            <a:r>
              <a:rPr lang="zh-CN" altLang="en-US" sz="2600" b="1" dirty="0">
                <a:latin typeface="微软雅黑" panose="020B0503020204020204" pitchFamily="34" charset="-122"/>
                <a:ea typeface="微软雅黑" panose="020B0503020204020204" pitchFamily="34" charset="-122"/>
              </a:rPr>
              <a:t>       凤眼莲根部的分泌物</a:t>
            </a:r>
          </a:p>
          <a:p>
            <a:pPr eaLnBrk="1" hangingPunct="1">
              <a:spcBef>
                <a:spcPct val="50000"/>
              </a:spcBef>
              <a:defRPr/>
            </a:pPr>
            <a:r>
              <a:rPr lang="zh-CN" altLang="en-US" sz="2600" b="1" dirty="0">
                <a:latin typeface="微软雅黑" panose="020B0503020204020204" pitchFamily="34" charset="-122"/>
                <a:ea typeface="微软雅黑" panose="020B0503020204020204" pitchFamily="34" charset="-122"/>
              </a:rPr>
              <a:t>可以明显地抑制由于水体</a:t>
            </a:r>
          </a:p>
          <a:p>
            <a:pPr eaLnBrk="1" hangingPunct="1">
              <a:spcBef>
                <a:spcPct val="50000"/>
              </a:spcBef>
              <a:defRPr/>
            </a:pPr>
            <a:r>
              <a:rPr lang="zh-CN" altLang="en-US" sz="2600" b="1" dirty="0">
                <a:latin typeface="微软雅黑" panose="020B0503020204020204" pitchFamily="34" charset="-122"/>
                <a:ea typeface="微软雅黑" panose="020B0503020204020204" pitchFamily="34" charset="-122"/>
              </a:rPr>
              <a:t>富营养化而大量繁殖的藻</a:t>
            </a:r>
          </a:p>
          <a:p>
            <a:pPr eaLnBrk="1" hangingPunct="1">
              <a:spcBef>
                <a:spcPct val="50000"/>
              </a:spcBef>
              <a:defRPr/>
            </a:pPr>
            <a:r>
              <a:rPr lang="zh-CN" altLang="en-US" sz="2600" b="1" dirty="0">
                <a:latin typeface="微软雅黑" panose="020B0503020204020204" pitchFamily="34" charset="-122"/>
                <a:ea typeface="微软雅黑" panose="020B0503020204020204" pitchFamily="34" charset="-122"/>
              </a:rPr>
              <a:t>类的生长。</a:t>
            </a:r>
            <a:r>
              <a:rPr lang="zh-CN" altLang="en-US" sz="26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p>
        </p:txBody>
      </p:sp>
      <p:pic>
        <p:nvPicPr>
          <p:cNvPr id="19461" name="Picture 13" descr="凤眼莲">
            <a:extLst>
              <a:ext uri="{FF2B5EF4-FFF2-40B4-BE49-F238E27FC236}">
                <a16:creationId xmlns:a16="http://schemas.microsoft.com/office/drawing/2014/main" id="{F3CBEE84-50A6-4654-86AE-2D94CD692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251" y="2949408"/>
            <a:ext cx="1805407" cy="261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9" name="Oval 19">
            <a:extLst>
              <a:ext uri="{FF2B5EF4-FFF2-40B4-BE49-F238E27FC236}">
                <a16:creationId xmlns:a16="http://schemas.microsoft.com/office/drawing/2014/main" id="{B030AC0B-ACAA-4352-BC70-F68258988E5E}"/>
              </a:ext>
            </a:extLst>
          </p:cNvPr>
          <p:cNvSpPr>
            <a:spLocks noChangeArrowheads="1"/>
          </p:cNvSpPr>
          <p:nvPr/>
        </p:nvSpPr>
        <p:spPr bwMode="auto">
          <a:xfrm>
            <a:off x="5648564" y="1246932"/>
            <a:ext cx="3024187" cy="1081087"/>
          </a:xfrm>
          <a:prstGeom prst="ellipse">
            <a:avLst/>
          </a:prstGeom>
          <a:gradFill rotWithShape="1">
            <a:gsLst>
              <a:gs pos="0">
                <a:srgbClr val="CCFFFF">
                  <a:gamma/>
                  <a:shade val="46275"/>
                  <a:invGamma/>
                </a:srgbClr>
              </a:gs>
              <a:gs pos="50000">
                <a:srgbClr val="CCFFFF">
                  <a:alpha val="70000"/>
                </a:srgbClr>
              </a:gs>
              <a:gs pos="100000">
                <a:srgbClr val="CCFFFF">
                  <a:gamma/>
                  <a:shade val="46275"/>
                  <a:invGamma/>
                </a:srgbClr>
              </a:gs>
            </a:gsLst>
            <a:lin ang="5400000" scaled="1"/>
          </a:gradFill>
          <a:ln w="9525" algn="ctr">
            <a:solidFill>
              <a:schemeClr val="bg1"/>
            </a:solidFill>
            <a:round/>
            <a:headEnd/>
            <a:tailEnd/>
          </a:ln>
          <a:effectLst/>
        </p:spPr>
        <p:txBody>
          <a:bodyPr wrap="none" anchor="ctr"/>
          <a:lstStyle/>
          <a:p>
            <a:pPr algn="ctr" eaLnBrk="1" hangingPunct="1">
              <a:defRPr/>
            </a:pPr>
            <a:r>
              <a:rPr lang="zh-CN" altLang="en-US" sz="4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化学信息</a:t>
            </a:r>
          </a:p>
        </p:txBody>
      </p:sp>
      <p:sp>
        <p:nvSpPr>
          <p:cNvPr id="19466" name="Rectangle 22">
            <a:extLst>
              <a:ext uri="{FF2B5EF4-FFF2-40B4-BE49-F238E27FC236}">
                <a16:creationId xmlns:a16="http://schemas.microsoft.com/office/drawing/2014/main" id="{5D72110B-56FC-41FB-B816-3B1851B88BE8}"/>
              </a:ext>
            </a:extLst>
          </p:cNvPr>
          <p:cNvSpPr>
            <a:spLocks noChangeArrowheads="1"/>
          </p:cNvSpPr>
          <p:nvPr/>
        </p:nvSpPr>
        <p:spPr bwMode="white">
          <a:xfrm>
            <a:off x="179388" y="169863"/>
            <a:ext cx="7391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4000" b="1" dirty="0">
                <a:latin typeface="微软雅黑" panose="020B0503020204020204" pitchFamily="34" charset="-122"/>
                <a:ea typeface="微软雅黑" panose="020B0503020204020204" pitchFamily="34" charset="-122"/>
              </a:rPr>
              <a:t>3.</a:t>
            </a:r>
            <a:r>
              <a:rPr lang="zh-CN" altLang="en-US" sz="4000" b="1" dirty="0">
                <a:latin typeface="微软雅黑" panose="020B0503020204020204" pitchFamily="34" charset="-122"/>
                <a:ea typeface="微软雅黑" panose="020B0503020204020204" pitchFamily="34" charset="-122"/>
              </a:rPr>
              <a:t>生态系统中信息的种类</a:t>
            </a:r>
          </a:p>
        </p:txBody>
      </p:sp>
      <p:sp>
        <p:nvSpPr>
          <p:cNvPr id="2" name="矩形 1">
            <a:extLst>
              <a:ext uri="{FF2B5EF4-FFF2-40B4-BE49-F238E27FC236}">
                <a16:creationId xmlns:a16="http://schemas.microsoft.com/office/drawing/2014/main" id="{5639CAC2-CE8F-43FD-8BB1-EFF5BDDFFB4F}"/>
              </a:ext>
            </a:extLst>
          </p:cNvPr>
          <p:cNvSpPr/>
          <p:nvPr/>
        </p:nvSpPr>
        <p:spPr bwMode="auto">
          <a:xfrm>
            <a:off x="1043608" y="2852936"/>
            <a:ext cx="6437113" cy="2808312"/>
          </a:xfrm>
          <a:prstGeom prst="rect">
            <a:avLst/>
          </a:prstGeom>
          <a:noFill/>
          <a:ln w="3492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900" b="0" i="0" u="none" strike="noStrike" cap="none" normalizeH="0" baseline="0">
              <a:ln>
                <a:noFill/>
              </a:ln>
              <a:solidFill>
                <a:schemeClr val="tx1"/>
              </a:solidFill>
              <a:effectLst/>
              <a:latin typeface="Arial" panose="020B0604020202020204" pitchFamily="34"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87059"/>
                                        </p:tgtEl>
                                        <p:attrNameLst>
                                          <p:attrName>style.visibility</p:attrName>
                                        </p:attrNameLst>
                                      </p:cBhvr>
                                      <p:to>
                                        <p:strVal val="visible"/>
                                      </p:to>
                                    </p:set>
                                    <p:animEffect transition="in" filter="circle(out)">
                                      <p:cBhvr>
                                        <p:cTn id="7" dur="1000"/>
                                        <p:tgtEl>
                                          <p:spTgt spid="8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ext Box 4">
            <a:extLst>
              <a:ext uri="{FF2B5EF4-FFF2-40B4-BE49-F238E27FC236}">
                <a16:creationId xmlns:a16="http://schemas.microsoft.com/office/drawing/2014/main" id="{D4760863-041C-4652-88BD-18379CE2044F}"/>
              </a:ext>
            </a:extLst>
          </p:cNvPr>
          <p:cNvSpPr txBox="1">
            <a:spLocks noChangeArrowheads="1"/>
          </p:cNvSpPr>
          <p:nvPr/>
        </p:nvSpPr>
        <p:spPr bwMode="auto">
          <a:xfrm>
            <a:off x="423490" y="3151178"/>
            <a:ext cx="8569325" cy="2340705"/>
          </a:xfrm>
          <a:prstGeom prst="rect">
            <a:avLst/>
          </a:prstGeom>
          <a:solidFill>
            <a:schemeClr val="bg1"/>
          </a:solidFill>
          <a:ln w="9525">
            <a:noFill/>
            <a:miter lim="800000"/>
            <a:headEnd/>
            <a:tailEnd/>
          </a:ln>
          <a:effectLst/>
        </p:spPr>
        <p:txBody>
          <a:bodyPr>
            <a:spAutoFit/>
          </a:bodyPr>
          <a:lstStyle/>
          <a:p>
            <a:pPr eaLnBrk="1" hangingPunct="1">
              <a:defRPr/>
            </a:pP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p>
          <a:p>
            <a:pPr eaLnBrk="1" hangingPunct="1">
              <a:defRPr/>
            </a:pPr>
            <a:endPar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lnSpc>
                <a:spcPct val="130000"/>
              </a:lnSpc>
              <a:defRPr/>
            </a:pPr>
            <a:r>
              <a:rPr lang="zh-CN" altLang="en-US" sz="2400" b="1" dirty="0">
                <a:latin typeface="微软雅黑" panose="020B0503020204020204" pitchFamily="34" charset="-122"/>
                <a:ea typeface="微软雅黑" panose="020B0503020204020204" pitchFamily="34" charset="-122"/>
              </a:rPr>
              <a:t>    </a:t>
            </a:r>
            <a:r>
              <a:rPr lang="zh-CN" altLang="en-US" sz="2600" b="1" dirty="0">
                <a:latin typeface="微软雅黑" panose="020B0503020204020204" pitchFamily="34" charset="-122"/>
                <a:ea typeface="微软雅黑" panose="020B0503020204020204" pitchFamily="34" charset="-122"/>
              </a:rPr>
              <a:t>昆虫学家发现，一只雄飞蛾能够接收到几公里外雌飞蛾发出的某种信号，从而赶去相会。它们敏锐的触角能捕捉空气中不足</a:t>
            </a:r>
            <a:r>
              <a:rPr lang="en-US" altLang="zh-CN" sz="2600" b="1" dirty="0">
                <a:latin typeface="微软雅黑" panose="020B0503020204020204" pitchFamily="34" charset="-122"/>
                <a:ea typeface="微软雅黑" panose="020B0503020204020204" pitchFamily="34" charset="-122"/>
              </a:rPr>
              <a:t>1/3</a:t>
            </a:r>
            <a:r>
              <a:rPr lang="zh-CN" altLang="en-US" sz="2600" b="1" dirty="0">
                <a:latin typeface="微软雅黑" panose="020B0503020204020204" pitchFamily="34" charset="-122"/>
                <a:ea typeface="微软雅黑" panose="020B0503020204020204" pitchFamily="34" charset="-122"/>
              </a:rPr>
              <a:t>盎司的信息素（性外激素）。</a:t>
            </a:r>
            <a:r>
              <a:rPr lang="zh-CN" altLang="en-US" sz="26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p>
        </p:txBody>
      </p:sp>
      <p:pic>
        <p:nvPicPr>
          <p:cNvPr id="19472" name="Picture 5" descr="蝴蝶">
            <a:extLst>
              <a:ext uri="{FF2B5EF4-FFF2-40B4-BE49-F238E27FC236}">
                <a16:creationId xmlns:a16="http://schemas.microsoft.com/office/drawing/2014/main" id="{8644C5F3-FF5F-4416-B26D-B1F2B8E5072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2298" y="2970660"/>
            <a:ext cx="7704138"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9" name="Oval 19">
            <a:extLst>
              <a:ext uri="{FF2B5EF4-FFF2-40B4-BE49-F238E27FC236}">
                <a16:creationId xmlns:a16="http://schemas.microsoft.com/office/drawing/2014/main" id="{B030AC0B-ACAA-4352-BC70-F68258988E5E}"/>
              </a:ext>
            </a:extLst>
          </p:cNvPr>
          <p:cNvSpPr>
            <a:spLocks noChangeArrowheads="1"/>
          </p:cNvSpPr>
          <p:nvPr/>
        </p:nvSpPr>
        <p:spPr bwMode="auto">
          <a:xfrm>
            <a:off x="5522249" y="1356969"/>
            <a:ext cx="3024187" cy="1081087"/>
          </a:xfrm>
          <a:prstGeom prst="ellipse">
            <a:avLst/>
          </a:prstGeom>
          <a:gradFill rotWithShape="1">
            <a:gsLst>
              <a:gs pos="0">
                <a:srgbClr val="CCFFFF">
                  <a:gamma/>
                  <a:shade val="46275"/>
                  <a:invGamma/>
                </a:srgbClr>
              </a:gs>
              <a:gs pos="50000">
                <a:srgbClr val="CCFFFF">
                  <a:alpha val="70000"/>
                </a:srgbClr>
              </a:gs>
              <a:gs pos="100000">
                <a:srgbClr val="CCFFFF">
                  <a:gamma/>
                  <a:shade val="46275"/>
                  <a:invGamma/>
                </a:srgbClr>
              </a:gs>
            </a:gsLst>
            <a:lin ang="5400000" scaled="1"/>
          </a:gradFill>
          <a:ln w="9525" algn="ctr">
            <a:solidFill>
              <a:schemeClr val="bg1"/>
            </a:solidFill>
            <a:round/>
            <a:headEnd/>
            <a:tailEnd/>
          </a:ln>
          <a:effectLst/>
        </p:spPr>
        <p:txBody>
          <a:bodyPr wrap="none" anchor="ctr"/>
          <a:lstStyle/>
          <a:p>
            <a:pPr algn="ctr" eaLnBrk="1" hangingPunct="1">
              <a:defRPr/>
            </a:pPr>
            <a:r>
              <a:rPr lang="zh-CN" altLang="en-US" sz="4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化学信息</a:t>
            </a:r>
          </a:p>
        </p:txBody>
      </p:sp>
      <p:sp>
        <p:nvSpPr>
          <p:cNvPr id="19466" name="Rectangle 22">
            <a:extLst>
              <a:ext uri="{FF2B5EF4-FFF2-40B4-BE49-F238E27FC236}">
                <a16:creationId xmlns:a16="http://schemas.microsoft.com/office/drawing/2014/main" id="{5D72110B-56FC-41FB-B816-3B1851B88BE8}"/>
              </a:ext>
            </a:extLst>
          </p:cNvPr>
          <p:cNvSpPr>
            <a:spLocks noChangeArrowheads="1"/>
          </p:cNvSpPr>
          <p:nvPr/>
        </p:nvSpPr>
        <p:spPr bwMode="white">
          <a:xfrm>
            <a:off x="179388" y="169863"/>
            <a:ext cx="7391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4000" b="1" dirty="0">
                <a:latin typeface="微软雅黑" panose="020B0503020204020204" pitchFamily="34" charset="-122"/>
                <a:ea typeface="微软雅黑" panose="020B0503020204020204" pitchFamily="34" charset="-122"/>
              </a:rPr>
              <a:t>3.</a:t>
            </a:r>
            <a:r>
              <a:rPr lang="zh-CN" altLang="en-US" sz="4000" b="1" dirty="0">
                <a:latin typeface="微软雅黑" panose="020B0503020204020204" pitchFamily="34" charset="-122"/>
                <a:ea typeface="微软雅黑" panose="020B0503020204020204" pitchFamily="34" charset="-122"/>
              </a:rPr>
              <a:t>生态系统中信息的种类</a:t>
            </a:r>
          </a:p>
        </p:txBody>
      </p:sp>
    </p:spTree>
    <p:extLst>
      <p:ext uri="{BB962C8B-B14F-4D97-AF65-F5344CB8AC3E}">
        <p14:creationId xmlns:p14="http://schemas.microsoft.com/office/powerpoint/2010/main" val="706422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87059"/>
                                        </p:tgtEl>
                                        <p:attrNameLst>
                                          <p:attrName>style.visibility</p:attrName>
                                        </p:attrNameLst>
                                      </p:cBhvr>
                                      <p:to>
                                        <p:strVal val="visible"/>
                                      </p:to>
                                    </p:set>
                                    <p:animEffect transition="in" filter="circle(out)">
                                      <p:cBhvr>
                                        <p:cTn id="7" dur="1000"/>
                                        <p:tgtEl>
                                          <p:spTgt spid="8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482" name="Picture 2" descr="H041T009">
            <a:extLst>
              <a:ext uri="{FF2B5EF4-FFF2-40B4-BE49-F238E27FC236}">
                <a16:creationId xmlns:a16="http://schemas.microsoft.com/office/drawing/2014/main" id="{EC4D2DD0-212D-4A77-B6C1-ECC0D2802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429000"/>
            <a:ext cx="5566130"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Oval 5">
            <a:extLst>
              <a:ext uri="{FF2B5EF4-FFF2-40B4-BE49-F238E27FC236}">
                <a16:creationId xmlns:a16="http://schemas.microsoft.com/office/drawing/2014/main" id="{AB0ED0AF-AFD5-4329-996D-87F8E074B90A}"/>
              </a:ext>
            </a:extLst>
          </p:cNvPr>
          <p:cNvSpPr>
            <a:spLocks noChangeArrowheads="1"/>
          </p:cNvSpPr>
          <p:nvPr/>
        </p:nvSpPr>
        <p:spPr bwMode="auto">
          <a:xfrm>
            <a:off x="395536" y="332656"/>
            <a:ext cx="3024187" cy="1081088"/>
          </a:xfrm>
          <a:prstGeom prst="ellipse">
            <a:avLst/>
          </a:prstGeom>
          <a:gradFill rotWithShape="1">
            <a:gsLst>
              <a:gs pos="0">
                <a:srgbClr val="CCFFFF">
                  <a:gamma/>
                  <a:shade val="46275"/>
                  <a:invGamma/>
                </a:srgbClr>
              </a:gs>
              <a:gs pos="50000">
                <a:srgbClr val="CCFFFF">
                  <a:alpha val="70000"/>
                </a:srgbClr>
              </a:gs>
              <a:gs pos="100000">
                <a:srgbClr val="CCFFFF">
                  <a:gamma/>
                  <a:shade val="46275"/>
                  <a:invGamma/>
                </a:srgbClr>
              </a:gs>
            </a:gsLst>
            <a:lin ang="5400000" scaled="1"/>
          </a:gradFill>
          <a:ln w="9525" algn="ctr">
            <a:solidFill>
              <a:schemeClr val="bg1"/>
            </a:solidFill>
            <a:round/>
            <a:headEnd/>
            <a:tailEnd/>
          </a:ln>
          <a:effectLst/>
        </p:spPr>
        <p:txBody>
          <a:bodyPr wrap="none" anchor="ctr"/>
          <a:lstStyle/>
          <a:p>
            <a:pPr algn="ctr" eaLnBrk="1" hangingPunct="1">
              <a:defRPr/>
            </a:pPr>
            <a:r>
              <a:rPr lang="zh-CN" altLang="en-US" sz="4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化学信息</a:t>
            </a:r>
          </a:p>
        </p:txBody>
      </p:sp>
      <p:sp>
        <p:nvSpPr>
          <p:cNvPr id="4" name="Text Box 2">
            <a:extLst>
              <a:ext uri="{FF2B5EF4-FFF2-40B4-BE49-F238E27FC236}">
                <a16:creationId xmlns:a16="http://schemas.microsoft.com/office/drawing/2014/main" id="{8FBD07ED-A085-46EF-86C4-30ED1867A2AC}"/>
              </a:ext>
            </a:extLst>
          </p:cNvPr>
          <p:cNvSpPr txBox="1">
            <a:spLocks noChangeArrowheads="1"/>
          </p:cNvSpPr>
          <p:nvPr/>
        </p:nvSpPr>
        <p:spPr bwMode="auto">
          <a:xfrm>
            <a:off x="2843486" y="1719478"/>
            <a:ext cx="22322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 狮、虎、狼 等撒尿圈地</a:t>
            </a:r>
          </a:p>
        </p:txBody>
      </p:sp>
      <p:pic>
        <p:nvPicPr>
          <p:cNvPr id="5" name="Picture 5">
            <a:extLst>
              <a:ext uri="{FF2B5EF4-FFF2-40B4-BE49-F238E27FC236}">
                <a16:creationId xmlns:a16="http://schemas.microsoft.com/office/drawing/2014/main" id="{423EC1AB-0A6B-4B78-98C8-E2456406A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16" r="3674"/>
          <a:stretch>
            <a:fillRect/>
          </a:stretch>
        </p:blipFill>
        <p:spPr bwMode="auto">
          <a:xfrm>
            <a:off x="5075734" y="332656"/>
            <a:ext cx="3600450" cy="2916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89093"/>
                                        </p:tgtEl>
                                        <p:attrNameLst>
                                          <p:attrName>style.visibility</p:attrName>
                                        </p:attrNameLst>
                                      </p:cBhvr>
                                      <p:to>
                                        <p:strVal val="visible"/>
                                      </p:to>
                                    </p:set>
                                    <p:animEffect transition="in" filter="circle(out)">
                                      <p:cBhvr>
                                        <p:cTn id="7" dur="1000"/>
                                        <p:tgtEl>
                                          <p:spTgt spid="89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E8A3BD6-C9EC-4E83-86E2-CE461B1CAA32}"/>
              </a:ext>
            </a:extLst>
          </p:cNvPr>
          <p:cNvSpPr>
            <a:spLocks noGrp="1" noChangeArrowheads="1"/>
          </p:cNvSpPr>
          <p:nvPr>
            <p:ph type="body" sz="half" idx="4294967295"/>
          </p:nvPr>
        </p:nvSpPr>
        <p:spPr>
          <a:xfrm>
            <a:off x="0" y="257175"/>
            <a:ext cx="6624638" cy="1728788"/>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r>
              <a:rPr lang="zh-CN" altLang="en-US" sz="3200" b="1" dirty="0">
                <a:latin typeface="微软雅黑" panose="020B0503020204020204" pitchFamily="34" charset="-122"/>
                <a:ea typeface="微软雅黑" panose="020B0503020204020204" pitchFamily="34" charset="-122"/>
              </a:rPr>
              <a:t>蚊触须上的化学探测器（二氧化碳和剧烈运动时产生的乳酸 ）</a:t>
            </a:r>
          </a:p>
        </p:txBody>
      </p:sp>
      <p:pic>
        <p:nvPicPr>
          <p:cNvPr id="21507" name="Picture 3" descr="398565_1">
            <a:extLst>
              <a:ext uri="{FF2B5EF4-FFF2-40B4-BE49-F238E27FC236}">
                <a16:creationId xmlns:a16="http://schemas.microsoft.com/office/drawing/2014/main" id="{C2B5F431-3014-453D-B2F5-D436484B3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763" y="477838"/>
            <a:ext cx="2446337"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4">
            <a:extLst>
              <a:ext uri="{FF2B5EF4-FFF2-40B4-BE49-F238E27FC236}">
                <a16:creationId xmlns:a16="http://schemas.microsoft.com/office/drawing/2014/main" id="{928399E4-DF7B-4C58-AB89-91321A097BF9}"/>
              </a:ext>
            </a:extLst>
          </p:cNvPr>
          <p:cNvSpPr>
            <a:spLocks noChangeArrowheads="1"/>
          </p:cNvSpPr>
          <p:nvPr/>
        </p:nvSpPr>
        <p:spPr bwMode="auto">
          <a:xfrm>
            <a:off x="1331913" y="1695877"/>
            <a:ext cx="48958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dirty="0">
                <a:latin typeface="微软雅黑" panose="020B0503020204020204" pitchFamily="34" charset="-122"/>
                <a:ea typeface="微软雅黑" panose="020B0503020204020204" pitchFamily="34" charset="-122"/>
              </a:rPr>
              <a:t>大约有</a:t>
            </a:r>
            <a:r>
              <a:rPr lang="en-US" altLang="zh-CN" sz="2400" dirty="0">
                <a:latin typeface="微软雅黑" panose="020B0503020204020204" pitchFamily="34" charset="-122"/>
                <a:ea typeface="微软雅黑" panose="020B0503020204020204" pitchFamily="34" charset="-122"/>
              </a:rPr>
              <a:t>2700</a:t>
            </a:r>
            <a:r>
              <a:rPr lang="zh-CN" altLang="en-US" sz="2400" dirty="0">
                <a:latin typeface="微软雅黑" panose="020B0503020204020204" pitchFamily="34" charset="-122"/>
                <a:ea typeface="微软雅黑" panose="020B0503020204020204" pitchFamily="34" charset="-122"/>
              </a:rPr>
              <a:t>种蚊子还具有相当灵敏的视觉感受器和热传感器 </a:t>
            </a:r>
          </a:p>
        </p:txBody>
      </p:sp>
      <p:sp>
        <p:nvSpPr>
          <p:cNvPr id="97286" name="Text Box 6">
            <a:extLst>
              <a:ext uri="{FF2B5EF4-FFF2-40B4-BE49-F238E27FC236}">
                <a16:creationId xmlns:a16="http://schemas.microsoft.com/office/drawing/2014/main" id="{9E220A4B-10E5-4776-8939-1B44BF966FD4}"/>
              </a:ext>
            </a:extLst>
          </p:cNvPr>
          <p:cNvSpPr txBox="1">
            <a:spLocks noChangeArrowheads="1"/>
          </p:cNvSpPr>
          <p:nvPr/>
        </p:nvSpPr>
        <p:spPr bwMode="auto">
          <a:xfrm>
            <a:off x="179388" y="3213100"/>
            <a:ext cx="87487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dirty="0">
                <a:latin typeface="微软雅黑" panose="020B0503020204020204" pitchFamily="34" charset="-122"/>
                <a:ea typeface="微软雅黑" panose="020B0503020204020204" pitchFamily="34" charset="-122"/>
              </a:rPr>
              <a:t>    生物在生命活动过程中产生的可以传递信息的</a:t>
            </a:r>
            <a:r>
              <a:rPr lang="zh-CN" altLang="en-US" sz="3200" b="1" dirty="0">
                <a:solidFill>
                  <a:srgbClr val="FF0000"/>
                </a:solidFill>
                <a:latin typeface="微软雅黑" panose="020B0503020204020204" pitchFamily="34" charset="-122"/>
                <a:ea typeface="微软雅黑" panose="020B0503020204020204" pitchFamily="34" charset="-122"/>
              </a:rPr>
              <a:t>化学物质</a:t>
            </a:r>
            <a:r>
              <a:rPr lang="zh-CN" altLang="en-US" sz="3200" b="1" dirty="0">
                <a:latin typeface="微软雅黑" panose="020B0503020204020204" pitchFamily="34" charset="-122"/>
                <a:ea typeface="微软雅黑" panose="020B0503020204020204" pitchFamily="34" charset="-122"/>
              </a:rPr>
              <a:t>，例如植物的</a:t>
            </a:r>
            <a:r>
              <a:rPr lang="zh-CN" altLang="en-US" sz="3200" b="1" dirty="0">
                <a:solidFill>
                  <a:srgbClr val="FF0000"/>
                </a:solidFill>
                <a:latin typeface="微软雅黑" panose="020B0503020204020204" pitchFamily="34" charset="-122"/>
                <a:ea typeface="微软雅黑" panose="020B0503020204020204" pitchFamily="34" charset="-122"/>
              </a:rPr>
              <a:t>生物碱、有机酸</a:t>
            </a:r>
            <a:r>
              <a:rPr lang="zh-CN" altLang="en-US" sz="3200" b="1" dirty="0">
                <a:latin typeface="微软雅黑" panose="020B0503020204020204" pitchFamily="34" charset="-122"/>
                <a:ea typeface="微软雅黑" panose="020B0503020204020204" pitchFamily="34" charset="-122"/>
              </a:rPr>
              <a:t>等代谢产物，以及动物的</a:t>
            </a:r>
            <a:r>
              <a:rPr lang="zh-CN" altLang="en-US" sz="3200" b="1" dirty="0">
                <a:solidFill>
                  <a:srgbClr val="FF0000"/>
                </a:solidFill>
                <a:latin typeface="微软雅黑" panose="020B0503020204020204" pitchFamily="34" charset="-122"/>
                <a:ea typeface="微软雅黑" panose="020B0503020204020204" pitchFamily="34" charset="-122"/>
              </a:rPr>
              <a:t>性外激素</a:t>
            </a:r>
            <a:r>
              <a:rPr lang="zh-CN" altLang="en-US" sz="3200" b="1" dirty="0">
                <a:latin typeface="微软雅黑" panose="020B0503020204020204" pitchFamily="34" charset="-122"/>
                <a:ea typeface="微软雅黑" panose="020B0503020204020204" pitchFamily="34" charset="-122"/>
              </a:rPr>
              <a:t>等，称为</a:t>
            </a:r>
            <a:r>
              <a:rPr lang="zh-CN" altLang="en-US" sz="3200" b="1" dirty="0">
                <a:solidFill>
                  <a:srgbClr val="0000FF"/>
                </a:solidFill>
                <a:latin typeface="微软雅黑" panose="020B0503020204020204" pitchFamily="34" charset="-122"/>
                <a:ea typeface="微软雅黑" panose="020B0503020204020204" pitchFamily="34" charset="-122"/>
              </a:rPr>
              <a:t>化学信息</a:t>
            </a:r>
            <a:r>
              <a:rPr lang="zh-CN" altLang="en-US" sz="3200" b="1" dirty="0">
                <a:latin typeface="微软雅黑" panose="020B0503020204020204" pitchFamily="34" charset="-122"/>
                <a:ea typeface="微软雅黑" panose="020B0503020204020204" pitchFamily="34" charset="-122"/>
              </a:rPr>
              <a:t>。 </a:t>
            </a:r>
          </a:p>
        </p:txBody>
      </p:sp>
      <p:sp>
        <p:nvSpPr>
          <p:cNvPr id="97287" name="Rectangle 7">
            <a:extLst>
              <a:ext uri="{FF2B5EF4-FFF2-40B4-BE49-F238E27FC236}">
                <a16:creationId xmlns:a16="http://schemas.microsoft.com/office/drawing/2014/main" id="{E8685022-CB48-42FE-AA8F-2C09F5265CA0}"/>
              </a:ext>
            </a:extLst>
          </p:cNvPr>
          <p:cNvSpPr>
            <a:spLocks noChangeArrowheads="1"/>
          </p:cNvSpPr>
          <p:nvPr/>
        </p:nvSpPr>
        <p:spPr bwMode="auto">
          <a:xfrm>
            <a:off x="684213" y="4940300"/>
            <a:ext cx="8208962"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600" b="1" dirty="0">
                <a:solidFill>
                  <a:srgbClr val="FF0000"/>
                </a:solidFill>
                <a:latin typeface="微软雅黑" panose="020B0503020204020204" pitchFamily="34" charset="-122"/>
                <a:ea typeface="微软雅黑" panose="020B0503020204020204" pitchFamily="34" charset="-122"/>
              </a:rPr>
              <a:t>信息素：</a:t>
            </a:r>
            <a:r>
              <a:rPr lang="zh-CN" altLang="en-US" b="1" dirty="0">
                <a:latin typeface="微软雅黑" panose="020B0503020204020204" pitchFamily="34" charset="-122"/>
                <a:ea typeface="微软雅黑" panose="020B0503020204020204" pitchFamily="34" charset="-122"/>
              </a:rPr>
              <a:t>包括性信息素、聚集信息素、告警信息素、示踪信息素、标记信息素等。</a:t>
            </a:r>
            <a:r>
              <a:rPr lang="zh-CN" altLang="en-US" dirty="0">
                <a:latin typeface="微软雅黑" panose="020B0503020204020204" pitchFamily="34" charset="-122"/>
                <a:ea typeface="微软雅黑" panose="020B0503020204020204" pitchFamily="34"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286"/>
                                        </p:tgtEl>
                                        <p:attrNameLst>
                                          <p:attrName>style.visibility</p:attrName>
                                        </p:attrNameLst>
                                      </p:cBhvr>
                                      <p:to>
                                        <p:strVal val="visible"/>
                                      </p:to>
                                    </p:set>
                                    <p:animEffect transition="in" filter="blinds(horizontal)">
                                      <p:cBhvr>
                                        <p:cTn id="7" dur="500"/>
                                        <p:tgtEl>
                                          <p:spTgt spid="972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7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6" grpId="0"/>
      <p:bldP spid="9728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B88DFD12-697C-4B56-A7F2-3C1C4FABD8BF}"/>
              </a:ext>
            </a:extLst>
          </p:cNvPr>
          <p:cNvSpPr>
            <a:spLocks noChangeArrowheads="1"/>
          </p:cNvSpPr>
          <p:nvPr/>
        </p:nvSpPr>
        <p:spPr bwMode="auto">
          <a:xfrm>
            <a:off x="467544" y="3181350"/>
            <a:ext cx="85677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有时发生在同一个物种之内。在这些植物的早期生长中，这种毒素可能降低同一物种幼小个体的成活力。</a:t>
            </a:r>
          </a:p>
        </p:txBody>
      </p:sp>
      <p:pic>
        <p:nvPicPr>
          <p:cNvPr id="29699" name="Picture 6" descr="124S35D52P-641J">
            <a:extLst>
              <a:ext uri="{FF2B5EF4-FFF2-40B4-BE49-F238E27FC236}">
                <a16:creationId xmlns:a16="http://schemas.microsoft.com/office/drawing/2014/main" id="{E5C3A56E-9503-4E03-A7CD-D9804C536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385763"/>
            <a:ext cx="22860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7">
            <a:extLst>
              <a:ext uri="{FF2B5EF4-FFF2-40B4-BE49-F238E27FC236}">
                <a16:creationId xmlns:a16="http://schemas.microsoft.com/office/drawing/2014/main" id="{AC9416D5-43AD-45CC-BE9A-CD38BDCB8828}"/>
              </a:ext>
            </a:extLst>
          </p:cNvPr>
          <p:cNvSpPr>
            <a:spLocks noChangeArrowheads="1"/>
          </p:cNvSpPr>
          <p:nvPr/>
        </p:nvSpPr>
        <p:spPr bwMode="auto">
          <a:xfrm>
            <a:off x="323850" y="836613"/>
            <a:ext cx="591026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just" eaLnBrk="1" hangingPunct="1">
              <a:lnSpc>
                <a:spcPct val="100000"/>
              </a:lnSpc>
              <a:spcBef>
                <a:spcPct val="0"/>
              </a:spcBef>
              <a:buFontTx/>
              <a:buNone/>
            </a:pPr>
            <a:r>
              <a:rPr lang="zh-CN" altLang="en-US" b="1" dirty="0">
                <a:solidFill>
                  <a:schemeClr val="tx2"/>
                </a:solidFill>
                <a:latin typeface="微软雅黑" panose="020B0503020204020204" pitchFamily="34" charset="-122"/>
                <a:ea typeface="微软雅黑" panose="020B0503020204020204" pitchFamily="34" charset="-122"/>
              </a:rPr>
              <a:t>黄瓜</a:t>
            </a:r>
            <a:r>
              <a:rPr lang="zh-CN" altLang="en-US" b="1" dirty="0">
                <a:latin typeface="微软雅黑" panose="020B0503020204020204" pitchFamily="34" charset="-122"/>
                <a:ea typeface="微软雅黑" panose="020B0503020204020204" pitchFamily="34" charset="-122"/>
              </a:rPr>
              <a:t>中某些品系在化学物质的信息作用下，可以阻止</a:t>
            </a:r>
            <a:r>
              <a:rPr lang="en-US" altLang="zh-CN" b="1" dirty="0">
                <a:latin typeface="微软雅黑" panose="020B0503020204020204" pitchFamily="34" charset="-122"/>
                <a:ea typeface="微软雅黑" panose="020B0503020204020204" pitchFamily="34" charset="-122"/>
              </a:rPr>
              <a:t>87</a:t>
            </a:r>
            <a:r>
              <a:rPr lang="zh-CN" altLang="en-US" b="1" dirty="0">
                <a:latin typeface="微软雅黑" panose="020B0503020204020204" pitchFamily="34" charset="-122"/>
                <a:ea typeface="微软雅黑" panose="020B0503020204020204" pitchFamily="34" charset="-122"/>
              </a:rPr>
              <a:t>％左右的杂草生长，维持其在农田生态系统中的优势。</a:t>
            </a:r>
          </a:p>
        </p:txBody>
      </p:sp>
      <p:pic>
        <p:nvPicPr>
          <p:cNvPr id="29701" name="Picture 8" descr="1a79b22d784155c48b139910">
            <a:extLst>
              <a:ext uri="{FF2B5EF4-FFF2-40B4-BE49-F238E27FC236}">
                <a16:creationId xmlns:a16="http://schemas.microsoft.com/office/drawing/2014/main" id="{C6E315F5-ACD0-4161-9F4C-1C4879E3F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4365625"/>
            <a:ext cx="2843212"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DC516481-8D00-4FAD-99A7-BD78A4B7599B}"/>
              </a:ext>
            </a:extLst>
          </p:cNvPr>
          <p:cNvSpPr/>
          <p:nvPr/>
        </p:nvSpPr>
        <p:spPr>
          <a:xfrm>
            <a:off x="3767138" y="4523581"/>
            <a:ext cx="4933950" cy="1816100"/>
          </a:xfrm>
          <a:prstGeom prst="rect">
            <a:avLst/>
          </a:prstGeom>
        </p:spPr>
        <p:txBody>
          <a:bodyPr>
            <a:spAutoFit/>
          </a:bodyPr>
          <a:lstStyle/>
          <a:p>
            <a:pPr algn="just" eaLnBrk="1" hangingPunct="1">
              <a:defRPr/>
            </a:pPr>
            <a:r>
              <a:rPr lang="zh-CN" altLang="en-US" sz="2800" b="1" dirty="0" smtClean="0">
                <a:latin typeface="微软雅黑" panose="020B0503020204020204" pitchFamily="34" charset="-122"/>
                <a:ea typeface="微软雅黑" panose="020B0503020204020204" pitchFamily="34" charset="-122"/>
              </a:rPr>
              <a:t>当</a:t>
            </a:r>
            <a:r>
              <a:rPr lang="zh-CN" altLang="en-US" sz="2800" b="1" dirty="0">
                <a:latin typeface="微软雅黑" panose="020B0503020204020204" pitchFamily="34" charset="-122"/>
                <a:ea typeface="微软雅黑" panose="020B0503020204020204" pitchFamily="34" charset="-122"/>
              </a:rPr>
              <a:t>这种毒素在土壤中积累时，它们就能使植物自身死亡，减少生态系统内部空间的拥挤。例如</a:t>
            </a:r>
            <a:r>
              <a:rPr lang="zh-CN" altLang="en-US" sz="2800"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桉树</a:t>
            </a:r>
            <a:r>
              <a:rPr lang="zh-CN" altLang="en-US" sz="2800" b="1" dirty="0">
                <a:latin typeface="微软雅黑" panose="020B0503020204020204" pitchFamily="34" charset="-122"/>
                <a:ea typeface="微软雅黑" panose="020B0503020204020204" pitchFamily="34" charset="-122"/>
              </a:rPr>
              <a:t>。</a:t>
            </a:r>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51_09MinnowResponse-U">
            <a:extLst>
              <a:ext uri="{FF2B5EF4-FFF2-40B4-BE49-F238E27FC236}">
                <a16:creationId xmlns:a16="http://schemas.microsoft.com/office/drawing/2014/main" id="{4082E7B9-F089-4A22-99B7-07701CD03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340768"/>
            <a:ext cx="4945150" cy="536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5">
            <a:extLst>
              <a:ext uri="{FF2B5EF4-FFF2-40B4-BE49-F238E27FC236}">
                <a16:creationId xmlns:a16="http://schemas.microsoft.com/office/drawing/2014/main" id="{4289D2A4-AA2F-441C-92C2-ECB607A2E4D0}"/>
              </a:ext>
            </a:extLst>
          </p:cNvPr>
          <p:cNvSpPr>
            <a:spLocks noChangeArrowheads="1"/>
          </p:cNvSpPr>
          <p:nvPr/>
        </p:nvSpPr>
        <p:spPr bwMode="auto">
          <a:xfrm>
            <a:off x="323528" y="314339"/>
            <a:ext cx="874008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spcBef>
                <a:spcPct val="20000"/>
              </a:spcBef>
              <a:defRPr sz="3200">
                <a:solidFill>
                  <a:schemeClr val="accent2"/>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342900" indent="-342900" eaLnBrk="1" hangingPunct="1">
              <a:spcBef>
                <a:spcPct val="0"/>
              </a:spcBef>
              <a:buFont typeface="Wingdings" panose="05000000000000000000" pitchFamily="2" charset="2"/>
              <a:buChar char="Ø"/>
            </a:pPr>
            <a:r>
              <a:rPr lang="zh-CN" altLang="en-US" sz="2400" b="1" dirty="0">
                <a:solidFill>
                  <a:schemeClr val="tx1"/>
                </a:solidFill>
                <a:latin typeface="微软雅黑" panose="020B0503020204020204" pitchFamily="34" charset="-122"/>
                <a:ea typeface="微软雅黑" panose="020B0503020204020204" pitchFamily="34" charset="-122"/>
              </a:rPr>
              <a:t>当一条鲦鱼受伤时，鱼皮中的一种报警物质会分散在水中，引起该地区鱼类的惊吓反应。</a:t>
            </a:r>
            <a:endParaRPr kumimoji="0" lang="en-US" altLang="zh-CN" sz="5400" i="1" dirty="0">
              <a:solidFill>
                <a:schemeClr val="tx1"/>
              </a:solidFill>
              <a:latin typeface="微软雅黑" panose="020B0503020204020204" pitchFamily="34" charset="-122"/>
              <a:ea typeface="微软雅黑" panose="020B0503020204020204" pitchFamily="34" charset="-122"/>
            </a:endParaRPr>
          </a:p>
        </p:txBody>
      </p:sp>
      <p:sp>
        <p:nvSpPr>
          <p:cNvPr id="36868" name="Text Box 6">
            <a:extLst>
              <a:ext uri="{FF2B5EF4-FFF2-40B4-BE49-F238E27FC236}">
                <a16:creationId xmlns:a16="http://schemas.microsoft.com/office/drawing/2014/main" id="{38E77EE0-8812-4676-B442-D6D15BA3C775}"/>
              </a:ext>
            </a:extLst>
          </p:cNvPr>
          <p:cNvSpPr txBox="1">
            <a:spLocks noChangeArrowheads="1"/>
          </p:cNvSpPr>
          <p:nvPr/>
        </p:nvSpPr>
        <p:spPr bwMode="auto">
          <a:xfrm>
            <a:off x="5352356" y="2388779"/>
            <a:ext cx="13350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spcBef>
                <a:spcPct val="20000"/>
              </a:spcBef>
              <a:defRPr sz="3200">
                <a:solidFill>
                  <a:schemeClr val="accent2"/>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pPr>
            <a:r>
              <a:rPr kumimoji="0" lang="zh-CN" altLang="en-US" sz="2400" b="1" dirty="0">
                <a:solidFill>
                  <a:schemeClr val="tx1"/>
                </a:solidFill>
                <a:latin typeface="微软雅黑" panose="020B0503020204020204" pitchFamily="34" charset="-122"/>
                <a:ea typeface="微软雅黑" panose="020B0503020204020204" pitchFamily="34" charset="-122"/>
              </a:rPr>
              <a:t>鲦鱼</a:t>
            </a:r>
            <a:endParaRPr kumimoji="0" lang="en-US" altLang="zh-CN" sz="2400" b="1" dirty="0">
              <a:solidFill>
                <a:schemeClr val="tx1"/>
              </a:solidFill>
              <a:latin typeface="微软雅黑" panose="020B0503020204020204" pitchFamily="34" charset="-122"/>
              <a:ea typeface="微软雅黑" panose="020B0503020204020204" pitchFamily="34" charset="-122"/>
            </a:endParaRPr>
          </a:p>
          <a:p>
            <a:pPr>
              <a:spcBef>
                <a:spcPct val="0"/>
              </a:spcBef>
            </a:pPr>
            <a:r>
              <a:rPr kumimoji="0" lang="zh-CN" altLang="en-US" sz="2400" b="1" dirty="0">
                <a:solidFill>
                  <a:schemeClr val="tx2"/>
                </a:solidFill>
                <a:latin typeface="微软雅黑" panose="020B0503020204020204" pitchFamily="34" charset="-122"/>
                <a:ea typeface="微软雅黑" panose="020B0503020204020204" pitchFamily="34" charset="-122"/>
              </a:rPr>
              <a:t>加入</a:t>
            </a:r>
            <a:r>
              <a:rPr lang="zh-CN" altLang="en-US" sz="2400" b="1" dirty="0">
                <a:solidFill>
                  <a:schemeClr val="tx2"/>
                </a:solidFill>
                <a:latin typeface="微软雅黑" panose="020B0503020204020204" pitchFamily="34" charset="-122"/>
                <a:ea typeface="微软雅黑" panose="020B0503020204020204" pitchFamily="34" charset="-122"/>
              </a:rPr>
              <a:t>信息素报警信号前</a:t>
            </a:r>
            <a:endParaRPr kumimoji="0" lang="en-US" altLang="zh-CN" sz="2400" b="1" dirty="0">
              <a:solidFill>
                <a:schemeClr val="tx2"/>
              </a:solidFill>
              <a:latin typeface="微软雅黑" panose="020B0503020204020204" pitchFamily="34" charset="-122"/>
              <a:ea typeface="微软雅黑" panose="020B0503020204020204" pitchFamily="34" charset="-122"/>
            </a:endParaRPr>
          </a:p>
        </p:txBody>
      </p:sp>
      <p:sp>
        <p:nvSpPr>
          <p:cNvPr id="36869" name="Text Box 7">
            <a:extLst>
              <a:ext uri="{FF2B5EF4-FFF2-40B4-BE49-F238E27FC236}">
                <a16:creationId xmlns:a16="http://schemas.microsoft.com/office/drawing/2014/main" id="{A22A39C4-CCA9-4E9A-9D91-F4EBB073ABB7}"/>
              </a:ext>
            </a:extLst>
          </p:cNvPr>
          <p:cNvSpPr txBox="1">
            <a:spLocks noChangeArrowheads="1"/>
          </p:cNvSpPr>
          <p:nvPr/>
        </p:nvSpPr>
        <p:spPr bwMode="auto">
          <a:xfrm>
            <a:off x="4866975" y="2423778"/>
            <a:ext cx="4206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spcBef>
                <a:spcPct val="20000"/>
              </a:spcBef>
              <a:defRPr sz="3200">
                <a:solidFill>
                  <a:schemeClr val="accent2"/>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pPr>
            <a:r>
              <a:rPr kumimoji="0" lang="en-US" altLang="zh-CN" sz="2400" b="1">
                <a:solidFill>
                  <a:schemeClr val="tx1"/>
                </a:solidFill>
              </a:rPr>
              <a:t>(a)</a:t>
            </a:r>
            <a:endParaRPr kumimoji="0" lang="en-US" altLang="zh-CN" sz="2400" b="1">
              <a:solidFill>
                <a:srgbClr val="563A84"/>
              </a:solidFill>
            </a:endParaRPr>
          </a:p>
        </p:txBody>
      </p:sp>
      <p:sp>
        <p:nvSpPr>
          <p:cNvPr id="36870" name="Text Box 8">
            <a:extLst>
              <a:ext uri="{FF2B5EF4-FFF2-40B4-BE49-F238E27FC236}">
                <a16:creationId xmlns:a16="http://schemas.microsoft.com/office/drawing/2014/main" id="{BABA8E6A-D5ED-43A2-9446-3C5B3D35D278}"/>
              </a:ext>
            </a:extLst>
          </p:cNvPr>
          <p:cNvSpPr txBox="1">
            <a:spLocks noChangeArrowheads="1"/>
          </p:cNvSpPr>
          <p:nvPr/>
        </p:nvSpPr>
        <p:spPr bwMode="auto">
          <a:xfrm>
            <a:off x="5433139" y="5318822"/>
            <a:ext cx="13350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spcBef>
                <a:spcPct val="20000"/>
              </a:spcBef>
              <a:defRPr sz="3200">
                <a:solidFill>
                  <a:schemeClr val="accent2"/>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pPr>
            <a:r>
              <a:rPr kumimoji="0" lang="zh-CN" altLang="en-US" sz="2400" b="1" dirty="0">
                <a:solidFill>
                  <a:schemeClr val="tx1"/>
                </a:solidFill>
                <a:latin typeface="微软雅黑" panose="020B0503020204020204" pitchFamily="34" charset="-122"/>
                <a:ea typeface="微软雅黑" panose="020B0503020204020204" pitchFamily="34" charset="-122"/>
              </a:rPr>
              <a:t>鲦鱼</a:t>
            </a:r>
            <a:endParaRPr kumimoji="0" lang="en-US" altLang="zh-CN" sz="2400" b="1" dirty="0">
              <a:solidFill>
                <a:schemeClr val="tx1"/>
              </a:solidFill>
              <a:latin typeface="微软雅黑" panose="020B0503020204020204" pitchFamily="34" charset="-122"/>
              <a:ea typeface="微软雅黑" panose="020B0503020204020204" pitchFamily="34" charset="-122"/>
            </a:endParaRPr>
          </a:p>
          <a:p>
            <a:pPr>
              <a:spcBef>
                <a:spcPct val="0"/>
              </a:spcBef>
            </a:pPr>
            <a:r>
              <a:rPr kumimoji="0" lang="zh-CN" altLang="en-US" sz="2400" b="1" dirty="0">
                <a:solidFill>
                  <a:schemeClr val="tx2"/>
                </a:solidFill>
                <a:latin typeface="微软雅黑" panose="020B0503020204020204" pitchFamily="34" charset="-122"/>
                <a:ea typeface="微软雅黑" panose="020B0503020204020204" pitchFamily="34" charset="-122"/>
              </a:rPr>
              <a:t>加入</a:t>
            </a:r>
            <a:r>
              <a:rPr lang="zh-CN" altLang="en-US" sz="2400" b="1" dirty="0">
                <a:solidFill>
                  <a:schemeClr val="tx2"/>
                </a:solidFill>
                <a:latin typeface="微软雅黑" panose="020B0503020204020204" pitchFamily="34" charset="-122"/>
                <a:ea typeface="微软雅黑" panose="020B0503020204020204" pitchFamily="34" charset="-122"/>
              </a:rPr>
              <a:t>信息素报警信号后</a:t>
            </a:r>
            <a:endParaRPr kumimoji="0" lang="en-US" altLang="zh-CN" sz="2400" b="1" dirty="0">
              <a:solidFill>
                <a:schemeClr val="tx2"/>
              </a:solidFill>
              <a:latin typeface="微软雅黑" panose="020B0503020204020204" pitchFamily="34" charset="-122"/>
              <a:ea typeface="微软雅黑" panose="020B0503020204020204" pitchFamily="34" charset="-122"/>
            </a:endParaRPr>
          </a:p>
        </p:txBody>
      </p:sp>
      <p:sp>
        <p:nvSpPr>
          <p:cNvPr id="36871" name="Text Box 9">
            <a:extLst>
              <a:ext uri="{FF2B5EF4-FFF2-40B4-BE49-F238E27FC236}">
                <a16:creationId xmlns:a16="http://schemas.microsoft.com/office/drawing/2014/main" id="{78D3D199-F05F-4678-B7D8-584D5EE0E37D}"/>
              </a:ext>
            </a:extLst>
          </p:cNvPr>
          <p:cNvSpPr txBox="1">
            <a:spLocks noChangeArrowheads="1"/>
          </p:cNvSpPr>
          <p:nvPr/>
        </p:nvSpPr>
        <p:spPr bwMode="auto">
          <a:xfrm>
            <a:off x="4931668" y="5357784"/>
            <a:ext cx="4206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spcBef>
                <a:spcPct val="20000"/>
              </a:spcBef>
              <a:defRPr sz="3200">
                <a:solidFill>
                  <a:schemeClr val="accent2"/>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0"/>
              </a:spcBef>
            </a:pPr>
            <a:r>
              <a:rPr kumimoji="0" lang="en-US" altLang="zh-CN" sz="2400" b="1">
                <a:solidFill>
                  <a:schemeClr val="tx1"/>
                </a:solidFill>
              </a:rPr>
              <a:t>(b)</a:t>
            </a:r>
            <a:endParaRPr kumimoji="0" lang="en-US" altLang="zh-CN" sz="2400" b="1">
              <a:solidFill>
                <a:srgbClr val="563A84"/>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7" descr="0422tiger21">
            <a:extLst>
              <a:ext uri="{FF2B5EF4-FFF2-40B4-BE49-F238E27FC236}">
                <a16:creationId xmlns:a16="http://schemas.microsoft.com/office/drawing/2014/main" id="{6BDD6535-5EDB-4AA1-9C3C-4F0C48EE2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0"/>
            <a:ext cx="4445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8">
            <a:extLst>
              <a:ext uri="{FF2B5EF4-FFF2-40B4-BE49-F238E27FC236}">
                <a16:creationId xmlns:a16="http://schemas.microsoft.com/office/drawing/2014/main" id="{903DC6CD-1854-4B58-B644-A95C0A249E32}"/>
              </a:ext>
            </a:extLst>
          </p:cNvPr>
          <p:cNvSpPr>
            <a:spLocks noChangeArrowheads="1"/>
          </p:cNvSpPr>
          <p:nvPr/>
        </p:nvSpPr>
        <p:spPr bwMode="auto">
          <a:xfrm>
            <a:off x="4572000" y="0"/>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b="1">
                <a:solidFill>
                  <a:srgbClr val="FFFF00"/>
                </a:solidFill>
                <a:latin typeface="微软雅黑" panose="020B0503020204020204" pitchFamily="34" charset="-122"/>
                <a:ea typeface="微软雅黑" panose="020B0503020204020204" pitchFamily="34" charset="-122"/>
              </a:rPr>
              <a:t>虎</a:t>
            </a:r>
          </a:p>
        </p:txBody>
      </p:sp>
      <p:grpSp>
        <p:nvGrpSpPr>
          <p:cNvPr id="2" name="Group 15">
            <a:extLst>
              <a:ext uri="{FF2B5EF4-FFF2-40B4-BE49-F238E27FC236}">
                <a16:creationId xmlns:a16="http://schemas.microsoft.com/office/drawing/2014/main" id="{B26E79AB-ADF8-40A1-80B1-DBCBF4E0566E}"/>
              </a:ext>
            </a:extLst>
          </p:cNvPr>
          <p:cNvGrpSpPr>
            <a:grpSpLocks/>
          </p:cNvGrpSpPr>
          <p:nvPr/>
        </p:nvGrpSpPr>
        <p:grpSpPr bwMode="auto">
          <a:xfrm>
            <a:off x="-7938" y="3343275"/>
            <a:ext cx="4570413" cy="3322638"/>
            <a:chOff x="-5" y="2106"/>
            <a:chExt cx="2879" cy="2093"/>
          </a:xfrm>
        </p:grpSpPr>
        <p:grpSp>
          <p:nvGrpSpPr>
            <p:cNvPr id="35851" name="Group 11">
              <a:extLst>
                <a:ext uri="{FF2B5EF4-FFF2-40B4-BE49-F238E27FC236}">
                  <a16:creationId xmlns:a16="http://schemas.microsoft.com/office/drawing/2014/main" id="{7C44A997-AAD1-4A88-A7D3-769770EC9F10}"/>
                </a:ext>
              </a:extLst>
            </p:cNvPr>
            <p:cNvGrpSpPr>
              <a:grpSpLocks/>
            </p:cNvGrpSpPr>
            <p:nvPr/>
          </p:nvGrpSpPr>
          <p:grpSpPr bwMode="auto">
            <a:xfrm>
              <a:off x="-5" y="2115"/>
              <a:ext cx="1531" cy="2084"/>
              <a:chOff x="124" y="2205"/>
              <a:chExt cx="1531" cy="2084"/>
            </a:xfrm>
          </p:grpSpPr>
          <p:pic>
            <p:nvPicPr>
              <p:cNvPr id="35853" name="Picture 2" descr="蜂猴（母子相依，共享天伦之乐）">
                <a:extLst>
                  <a:ext uri="{FF2B5EF4-FFF2-40B4-BE49-F238E27FC236}">
                    <a16:creationId xmlns:a16="http://schemas.microsoft.com/office/drawing/2014/main" id="{40485926-8B38-49C3-A4A4-0B86B2DD1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 y="2205"/>
                <a:ext cx="1531"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35854" name="Rectangle 10">
                <a:extLst>
                  <a:ext uri="{FF2B5EF4-FFF2-40B4-BE49-F238E27FC236}">
                    <a16:creationId xmlns:a16="http://schemas.microsoft.com/office/drawing/2014/main" id="{E095A30A-0BF4-47C2-91BE-43ABD1A981CA}"/>
                  </a:ext>
                </a:extLst>
              </p:cNvPr>
              <p:cNvSpPr>
                <a:spLocks noChangeArrowheads="1"/>
              </p:cNvSpPr>
              <p:nvPr/>
            </p:nvSpPr>
            <p:spPr bwMode="auto">
              <a:xfrm>
                <a:off x="1091" y="3962"/>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蜂猴</a:t>
                </a:r>
              </a:p>
            </p:txBody>
          </p:sp>
        </p:grpSp>
        <p:pic>
          <p:nvPicPr>
            <p:cNvPr id="35852" name="Picture 13" descr="263e802f4712eb2f1f308917">
              <a:extLst>
                <a:ext uri="{FF2B5EF4-FFF2-40B4-BE49-F238E27FC236}">
                  <a16:creationId xmlns:a16="http://schemas.microsoft.com/office/drawing/2014/main" id="{438F759F-A365-42F3-BDC0-C35CBDB3B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1" y="2106"/>
              <a:ext cx="1353"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6">
            <a:extLst>
              <a:ext uri="{FF2B5EF4-FFF2-40B4-BE49-F238E27FC236}">
                <a16:creationId xmlns:a16="http://schemas.microsoft.com/office/drawing/2014/main" id="{FD026293-59B8-4E58-ABD0-804656CB245F}"/>
              </a:ext>
            </a:extLst>
          </p:cNvPr>
          <p:cNvGrpSpPr>
            <a:grpSpLocks/>
          </p:cNvGrpSpPr>
          <p:nvPr/>
        </p:nvGrpSpPr>
        <p:grpSpPr bwMode="auto">
          <a:xfrm>
            <a:off x="5292725" y="0"/>
            <a:ext cx="3362325" cy="4308475"/>
            <a:chOff x="3334" y="0"/>
            <a:chExt cx="2118" cy="2714"/>
          </a:xfrm>
        </p:grpSpPr>
        <p:pic>
          <p:nvPicPr>
            <p:cNvPr id="35849" name="Picture 14" descr="00123f3c478706c4979c02">
              <a:extLst>
                <a:ext uri="{FF2B5EF4-FFF2-40B4-BE49-F238E27FC236}">
                  <a16:creationId xmlns:a16="http://schemas.microsoft.com/office/drawing/2014/main" id="{AA3A48FF-8514-4B74-8753-A9EA7ADC12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4" y="0"/>
              <a:ext cx="2118"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0" name="Rectangle 9">
              <a:extLst>
                <a:ext uri="{FF2B5EF4-FFF2-40B4-BE49-F238E27FC236}">
                  <a16:creationId xmlns:a16="http://schemas.microsoft.com/office/drawing/2014/main" id="{321D9688-F024-412A-B511-517015430E99}"/>
                </a:ext>
              </a:extLst>
            </p:cNvPr>
            <p:cNvSpPr>
              <a:spLocks noChangeArrowheads="1"/>
            </p:cNvSpPr>
            <p:nvPr/>
          </p:nvSpPr>
          <p:spPr bwMode="auto">
            <a:xfrm>
              <a:off x="4377" y="2387"/>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a:solidFill>
                    <a:srgbClr val="FFFF00"/>
                  </a:solidFill>
                  <a:latin typeface="微软雅黑" panose="020B0503020204020204" pitchFamily="34" charset="-122"/>
                  <a:ea typeface="微软雅黑" panose="020B0503020204020204" pitchFamily="34" charset="-122"/>
                </a:rPr>
                <a:t>滇金丝猴</a:t>
              </a:r>
            </a:p>
          </p:txBody>
        </p:sp>
      </p:grpSp>
      <p:grpSp>
        <p:nvGrpSpPr>
          <p:cNvPr id="5" name="Group 12">
            <a:extLst>
              <a:ext uri="{FF2B5EF4-FFF2-40B4-BE49-F238E27FC236}">
                <a16:creationId xmlns:a16="http://schemas.microsoft.com/office/drawing/2014/main" id="{557561D2-858C-4834-B8D0-F07959B71AF2}"/>
              </a:ext>
            </a:extLst>
          </p:cNvPr>
          <p:cNvGrpSpPr>
            <a:grpSpLocks/>
          </p:cNvGrpSpPr>
          <p:nvPr/>
        </p:nvGrpSpPr>
        <p:grpSpPr bwMode="auto">
          <a:xfrm>
            <a:off x="4010025" y="4298950"/>
            <a:ext cx="4386263" cy="2544763"/>
            <a:chOff x="2880" y="2717"/>
            <a:chExt cx="2763" cy="1603"/>
          </a:xfrm>
        </p:grpSpPr>
        <p:pic>
          <p:nvPicPr>
            <p:cNvPr id="35847" name="Picture 4" descr="双角犀鸟（树上找野果）">
              <a:extLst>
                <a:ext uri="{FF2B5EF4-FFF2-40B4-BE49-F238E27FC236}">
                  <a16:creationId xmlns:a16="http://schemas.microsoft.com/office/drawing/2014/main" id="{7F6A766B-D5E6-4077-A7CB-B5391DDDB1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3" y="2717"/>
              <a:ext cx="2400" cy="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5848" name="Text Box 6">
              <a:extLst>
                <a:ext uri="{FF2B5EF4-FFF2-40B4-BE49-F238E27FC236}">
                  <a16:creationId xmlns:a16="http://schemas.microsoft.com/office/drawing/2014/main" id="{62E339EA-1731-4C16-8E2D-5566795078E8}"/>
                </a:ext>
              </a:extLst>
            </p:cNvPr>
            <p:cNvSpPr txBox="1">
              <a:spLocks noChangeArrowheads="1"/>
            </p:cNvSpPr>
            <p:nvPr/>
          </p:nvSpPr>
          <p:spPr bwMode="auto">
            <a:xfrm>
              <a:off x="2880" y="3955"/>
              <a:ext cx="13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b="1">
                  <a:solidFill>
                    <a:srgbClr val="FFFF00"/>
                  </a:solidFill>
                  <a:latin typeface="微软雅黑" panose="020B0503020204020204" pitchFamily="34" charset="-122"/>
                  <a:ea typeface="微软雅黑" panose="020B0503020204020204" pitchFamily="34" charset="-122"/>
                </a:rPr>
                <a:t>犀鸟</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a:extLst>
              <a:ext uri="{FF2B5EF4-FFF2-40B4-BE49-F238E27FC236}">
                <a16:creationId xmlns:a16="http://schemas.microsoft.com/office/drawing/2014/main" id="{057D4CC5-767D-444F-968A-A27AF81D51B5}"/>
              </a:ext>
            </a:extLst>
          </p:cNvPr>
          <p:cNvSpPr txBox="1">
            <a:spLocks noChangeArrowheads="1"/>
          </p:cNvSpPr>
          <p:nvPr/>
        </p:nvSpPr>
        <p:spPr bwMode="auto">
          <a:xfrm>
            <a:off x="323850" y="1557338"/>
            <a:ext cx="1510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b="1">
                <a:solidFill>
                  <a:srgbClr val="99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b="1">
                <a:solidFill>
                  <a:srgbClr val="990000"/>
                </a:solidFill>
                <a:latin typeface="微软雅黑" panose="020B0503020204020204" pitchFamily="34" charset="-122"/>
                <a:ea typeface="微软雅黑" panose="020B0503020204020204" pitchFamily="34" charset="-122"/>
                <a:cs typeface="Arial" panose="020B0604020202020204" pitchFamily="34" charset="0"/>
              </a:rPr>
              <a:t>案例</a:t>
            </a:r>
            <a:r>
              <a:rPr lang="en-US" altLang="zh-CN" b="1">
                <a:solidFill>
                  <a:srgbClr val="990000"/>
                </a:solidFill>
                <a:latin typeface="微软雅黑" panose="020B0503020204020204" pitchFamily="34" charset="-122"/>
                <a:ea typeface="微软雅黑" panose="020B0503020204020204" pitchFamily="34" charset="-122"/>
                <a:cs typeface="Arial" panose="020B0604020202020204" pitchFamily="34" charset="0"/>
              </a:rPr>
              <a:t>3 ]</a:t>
            </a:r>
          </a:p>
        </p:txBody>
      </p:sp>
      <p:sp>
        <p:nvSpPr>
          <p:cNvPr id="94225" name="Text Box 17">
            <a:extLst>
              <a:ext uri="{FF2B5EF4-FFF2-40B4-BE49-F238E27FC236}">
                <a16:creationId xmlns:a16="http://schemas.microsoft.com/office/drawing/2014/main" id="{C21BDB88-3F29-4F68-AEB9-4D7811BE49BB}"/>
              </a:ext>
            </a:extLst>
          </p:cNvPr>
          <p:cNvSpPr txBox="1">
            <a:spLocks noChangeArrowheads="1"/>
          </p:cNvSpPr>
          <p:nvPr/>
        </p:nvSpPr>
        <p:spPr bwMode="auto">
          <a:xfrm>
            <a:off x="5076825" y="3145437"/>
            <a:ext cx="3814700" cy="646331"/>
          </a:xfrm>
          <a:prstGeom prst="rect">
            <a:avLst/>
          </a:prstGeom>
          <a:solidFill>
            <a:schemeClr val="bg1"/>
          </a:solidFill>
          <a:ln w="9525">
            <a:noFill/>
            <a:miter lim="800000"/>
            <a:headEnd/>
            <a:tailEnd/>
          </a:ln>
          <a:effectLst/>
        </p:spPr>
        <p:txBody>
          <a:bodyPr>
            <a:spAutoFit/>
          </a:bodyPr>
          <a:lstStyle/>
          <a:p>
            <a:pPr marL="285750" indent="-285750" eaLnBrk="1" hangingPunct="1">
              <a:spcBef>
                <a:spcPct val="50000"/>
              </a:spcBef>
              <a:buFont typeface="Arial" panose="020B0604020202020204" pitchFamily="34" charset="0"/>
              <a:buChar char="•"/>
              <a:defRPr/>
            </a:pPr>
            <a:r>
              <a:rPr lang="zh-CN" altLang="en-US" b="1" dirty="0">
                <a:latin typeface="微软雅黑" panose="020B0503020204020204" pitchFamily="34" charset="-122"/>
                <a:ea typeface="微软雅黑" panose="020B0503020204020204" pitchFamily="34" charset="-122"/>
              </a:rPr>
              <a:t>在繁殖季节，公鸡 “抖抖大红冠子花外衣”来引诱母鸡交配</a:t>
            </a:r>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p>
        </p:txBody>
      </p:sp>
      <p:pic>
        <p:nvPicPr>
          <p:cNvPr id="22541" name="Picture 18" descr="鸡">
            <a:extLst>
              <a:ext uri="{FF2B5EF4-FFF2-40B4-BE49-F238E27FC236}">
                <a16:creationId xmlns:a16="http://schemas.microsoft.com/office/drawing/2014/main" id="{FF8C0B65-C8F3-4325-BF91-786A378177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1476257"/>
            <a:ext cx="3600450" cy="157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32" name="Oval 24">
            <a:extLst>
              <a:ext uri="{FF2B5EF4-FFF2-40B4-BE49-F238E27FC236}">
                <a16:creationId xmlns:a16="http://schemas.microsoft.com/office/drawing/2014/main" id="{8EB1921A-1548-4DE0-A982-10D54681DCF2}"/>
              </a:ext>
            </a:extLst>
          </p:cNvPr>
          <p:cNvSpPr>
            <a:spLocks noChangeArrowheads="1"/>
          </p:cNvSpPr>
          <p:nvPr/>
        </p:nvSpPr>
        <p:spPr bwMode="auto">
          <a:xfrm>
            <a:off x="1836738" y="1339850"/>
            <a:ext cx="3240087" cy="1081088"/>
          </a:xfrm>
          <a:prstGeom prst="ellipse">
            <a:avLst/>
          </a:prstGeom>
          <a:gradFill rotWithShape="1">
            <a:gsLst>
              <a:gs pos="0">
                <a:srgbClr val="CCFFFF">
                  <a:gamma/>
                  <a:shade val="46275"/>
                  <a:invGamma/>
                </a:srgbClr>
              </a:gs>
              <a:gs pos="50000">
                <a:srgbClr val="CCFFFF">
                  <a:alpha val="70000"/>
                </a:srgbClr>
              </a:gs>
              <a:gs pos="100000">
                <a:srgbClr val="CCFFFF">
                  <a:gamma/>
                  <a:shade val="46275"/>
                  <a:invGamma/>
                </a:srgbClr>
              </a:gs>
            </a:gsLst>
            <a:lin ang="5400000" scaled="1"/>
          </a:gradFill>
          <a:ln w="9525" algn="ctr">
            <a:solidFill>
              <a:schemeClr val="bg1"/>
            </a:solidFill>
            <a:round/>
            <a:headEnd/>
            <a:tailEnd/>
          </a:ln>
          <a:effectLst/>
        </p:spPr>
        <p:txBody>
          <a:bodyPr wrap="none" anchor="ctr"/>
          <a:lstStyle/>
          <a:p>
            <a:pPr algn="ctr" eaLnBrk="1" hangingPunct="1">
              <a:defRPr/>
            </a:pPr>
            <a:r>
              <a:rPr lang="zh-CN" altLang="en-US" sz="4800" b="1" dirty="0">
                <a:solidFill>
                  <a:srgbClr val="FF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行为信息</a:t>
            </a:r>
          </a:p>
        </p:txBody>
      </p:sp>
      <p:sp>
        <p:nvSpPr>
          <p:cNvPr id="22539" name="Rectangle 22">
            <a:extLst>
              <a:ext uri="{FF2B5EF4-FFF2-40B4-BE49-F238E27FC236}">
                <a16:creationId xmlns:a16="http://schemas.microsoft.com/office/drawing/2014/main" id="{91458124-BFAA-49DF-9DEA-8EA8608C77A6}"/>
              </a:ext>
            </a:extLst>
          </p:cNvPr>
          <p:cNvSpPr>
            <a:spLocks noChangeArrowheads="1"/>
          </p:cNvSpPr>
          <p:nvPr/>
        </p:nvSpPr>
        <p:spPr bwMode="white">
          <a:xfrm>
            <a:off x="179388" y="169863"/>
            <a:ext cx="7391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4000" b="1">
                <a:latin typeface="微软雅黑" panose="020B0503020204020204" pitchFamily="34" charset="-122"/>
                <a:ea typeface="微软雅黑" panose="020B0503020204020204" pitchFamily="34" charset="-122"/>
              </a:rPr>
              <a:t>3.</a:t>
            </a:r>
            <a:r>
              <a:rPr lang="zh-CN" altLang="en-US" sz="4000" b="1">
                <a:latin typeface="微软雅黑" panose="020B0503020204020204" pitchFamily="34" charset="-122"/>
                <a:ea typeface="微软雅黑" panose="020B0503020204020204" pitchFamily="34" charset="-122"/>
              </a:rPr>
              <a:t>生态系统中信息的种类</a:t>
            </a:r>
          </a:p>
        </p:txBody>
      </p:sp>
      <p:pic>
        <p:nvPicPr>
          <p:cNvPr id="3" name="图片 2">
            <a:extLst>
              <a:ext uri="{FF2B5EF4-FFF2-40B4-BE49-F238E27FC236}">
                <a16:creationId xmlns:a16="http://schemas.microsoft.com/office/drawing/2014/main" id="{33F29567-1E7C-4369-95F0-453D91447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7991" y="3998907"/>
            <a:ext cx="3383868" cy="2255912"/>
          </a:xfrm>
          <a:prstGeom prst="rect">
            <a:avLst/>
          </a:prstGeom>
        </p:spPr>
      </p:pic>
      <p:sp>
        <p:nvSpPr>
          <p:cNvPr id="5" name="文本框 4">
            <a:extLst>
              <a:ext uri="{FF2B5EF4-FFF2-40B4-BE49-F238E27FC236}">
                <a16:creationId xmlns:a16="http://schemas.microsoft.com/office/drawing/2014/main" id="{FFB62A71-3A64-4631-86FE-94F09002DF90}"/>
              </a:ext>
            </a:extLst>
          </p:cNvPr>
          <p:cNvSpPr txBox="1"/>
          <p:nvPr/>
        </p:nvSpPr>
        <p:spPr>
          <a:xfrm>
            <a:off x="5219700" y="6318805"/>
            <a:ext cx="2520280" cy="369332"/>
          </a:xfrm>
          <a:prstGeom prst="rect">
            <a:avLst/>
          </a:prstGeom>
          <a:solidFill>
            <a:schemeClr val="bg1"/>
          </a:solidFill>
          <a:ln w="9525">
            <a:noFill/>
            <a:miter lim="800000"/>
            <a:headEnd/>
            <a:tailEnd/>
          </a:ln>
          <a:effectLst/>
        </p:spPr>
        <p:txBody>
          <a:bodyPr wrap="square">
            <a:spAutoFit/>
          </a:bodyPr>
          <a:lstStyle>
            <a:defPPr>
              <a:defRPr lang="en-US"/>
            </a:defPPr>
            <a:lvl1pPr marL="285750" indent="-285750" eaLnBrk="1" hangingPunct="1">
              <a:spcBef>
                <a:spcPct val="50000"/>
              </a:spcBef>
              <a:buFont typeface="Arial" panose="020B0604020202020204" pitchFamily="34" charset="0"/>
              <a:buChar char="•"/>
              <a:defRPr b="1">
                <a:latin typeface="微软雅黑" panose="020B0503020204020204" pitchFamily="34" charset="-122"/>
                <a:ea typeface="微软雅黑" panose="020B0503020204020204" pitchFamily="34" charset="-122"/>
              </a:defRPr>
            </a:lvl1pPr>
          </a:lstStyle>
          <a:p>
            <a:r>
              <a:rPr lang="zh-CN" altLang="en-US" dirty="0"/>
              <a:t>孔雀开屏</a:t>
            </a:r>
          </a:p>
        </p:txBody>
      </p:sp>
    </p:spTree>
    <p:custDataLst>
      <p:tags r:id="rId2"/>
    </p:custDataLst>
    <p:controls>
      <mc:AlternateContent xmlns:mc="http://schemas.openxmlformats.org/markup-compatibility/2006">
        <mc:Choice xmlns:v="urn:schemas-microsoft-com:vml" Requires="v">
          <p:control spid="1029" name="ShockwaveFlash2" r:id="rId3" imgW="4356000" imgH="3906720"/>
        </mc:Choice>
        <mc:Fallback>
          <p:control name="ShockwaveFlash2" r:id="rId3" imgW="4356000" imgH="3906720">
            <p:pic>
              <p:nvPicPr>
                <p:cNvPr id="22538" name="ShockwaveFlash2">
                  <a:extLst>
                    <a:ext uri="{FF2B5EF4-FFF2-40B4-BE49-F238E27FC236}">
                      <a16:creationId xmlns:a16="http://schemas.microsoft.com/office/drawing/2014/main" id="{63933E89-CAC0-4943-9DC3-1E124CFA8F7F}"/>
                    </a:ext>
                  </a:extLst>
                </p:cNvPr>
                <p:cNvPicPr preferRelativeResize="0">
                  <a:picLocks noChangeArrowheads="1" noChangeShapeType="1"/>
                </p:cNvPicPr>
                <p:nvPr/>
              </p:nvPicPr>
              <p:blipFill>
                <a:blip r:embed="rId7"/>
                <a:srcRect/>
                <a:stretch>
                  <a:fillRect/>
                </a:stretch>
              </p:blipFill>
              <p:spPr bwMode="auto">
                <a:xfrm>
                  <a:off x="640534" y="2920650"/>
                  <a:ext cx="3526990" cy="333416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94232"/>
                                        </p:tgtEl>
                                        <p:attrNameLst>
                                          <p:attrName>style.visibility</p:attrName>
                                        </p:attrNameLst>
                                      </p:cBhvr>
                                      <p:to>
                                        <p:strVal val="visible"/>
                                      </p:to>
                                    </p:set>
                                    <p:animEffect transition="in" filter="circle(out)">
                                      <p:cBhvr>
                                        <p:cTn id="7" dur="1000"/>
                                        <p:tgtEl>
                                          <p:spTgt spid="94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C39FBF7-A536-491D-91D7-326FB8833078}"/>
              </a:ext>
            </a:extLst>
          </p:cNvPr>
          <p:cNvSpPr>
            <a:spLocks noGrp="1" noChangeArrowheads="1"/>
          </p:cNvSpPr>
          <p:nvPr>
            <p:ph type="body" sz="half" idx="4294967295"/>
          </p:nvPr>
        </p:nvSpPr>
        <p:spPr>
          <a:xfrm>
            <a:off x="395536" y="434183"/>
            <a:ext cx="7850188"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Lst>
        </p:spPr>
        <p:txBody>
          <a:bodyPr vert="horz" wrap="square" lIns="91440" tIns="45720" rIns="91440" bIns="45720" numCol="1" anchor="t" anchorCtr="0" compatLnSpc="1">
            <a:prstTxWarp prst="textNoShape">
              <a:avLst/>
            </a:prstTxWarp>
          </a:bodyPr>
          <a:lstStyle/>
          <a:p>
            <a:pPr marL="228600" indent="-228600" eaLnBrk="1" hangingPunct="1">
              <a:lnSpc>
                <a:spcPct val="90000"/>
              </a:lnSpc>
              <a:spcBef>
                <a:spcPts val="1000"/>
              </a:spcBef>
              <a:spcAft>
                <a:spcPct val="0"/>
              </a:spcAft>
              <a:buClrTx/>
              <a:buFont typeface="Wingdings" panose="05000000000000000000" pitchFamily="2" charset="2"/>
              <a:buChar char="Ø"/>
            </a:pPr>
            <a:r>
              <a:rPr lang="zh-CN" altLang="en-US" sz="3400" dirty="0"/>
              <a:t>求偶行为</a:t>
            </a:r>
          </a:p>
        </p:txBody>
      </p:sp>
      <p:sp>
        <p:nvSpPr>
          <p:cNvPr id="75780" name="Rectangle 4">
            <a:extLst>
              <a:ext uri="{FF2B5EF4-FFF2-40B4-BE49-F238E27FC236}">
                <a16:creationId xmlns:a16="http://schemas.microsoft.com/office/drawing/2014/main" id="{761EC739-F214-4C10-8158-61EB5C5ED472}"/>
              </a:ext>
            </a:extLst>
          </p:cNvPr>
          <p:cNvSpPr>
            <a:spLocks noChangeArrowheads="1"/>
          </p:cNvSpPr>
          <p:nvPr/>
        </p:nvSpPr>
        <p:spPr bwMode="auto">
          <a:xfrm>
            <a:off x="4695328" y="1412776"/>
            <a:ext cx="3931133" cy="584775"/>
          </a:xfrm>
          <a:prstGeom prst="rect">
            <a:avLst/>
          </a:prstGeom>
          <a:noFill/>
          <a:ln w="9525" algn="ctr">
            <a:noFill/>
            <a:miter lim="800000"/>
            <a:headEnd/>
            <a:tailEnd/>
          </a:ln>
          <a:effectLst/>
        </p:spPr>
        <p:txBody>
          <a:bodyPr wrap="square" anchor="ctr">
            <a:spAutoFit/>
          </a:bodyPr>
          <a:lstStyle/>
          <a:p>
            <a:pPr eaLnBrk="1" hangingPunct="1">
              <a:defRPr/>
            </a:pPr>
            <a:r>
              <a:rPr lang="zh-CN" altLang="en-US" sz="3200"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发光</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752B4F0-6CCA-4321-9220-91FD79D0F1B0}"/>
              </a:ext>
            </a:extLst>
          </p:cNvPr>
          <p:cNvPicPr>
            <a:picLocks noChangeAspect="1"/>
          </p:cNvPicPr>
          <p:nvPr/>
        </p:nvPicPr>
        <p:blipFill rotWithShape="1">
          <a:blip r:embed="rId3">
            <a:extLst>
              <a:ext uri="{28A0092B-C50C-407E-A947-70E740481C1C}">
                <a14:useLocalDpi xmlns:a14="http://schemas.microsoft.com/office/drawing/2010/main" val="0"/>
              </a:ext>
            </a:extLst>
          </a:blip>
          <a:srcRect l="13368" r="21658"/>
          <a:stretch/>
        </p:blipFill>
        <p:spPr>
          <a:xfrm>
            <a:off x="827584" y="1574795"/>
            <a:ext cx="3649344" cy="3744416"/>
          </a:xfrm>
          <a:prstGeom prst="rect">
            <a:avLst/>
          </a:prstGeom>
        </p:spPr>
      </p:pic>
      <p:sp>
        <p:nvSpPr>
          <p:cNvPr id="10" name="文本框 9">
            <a:extLst>
              <a:ext uri="{FF2B5EF4-FFF2-40B4-BE49-F238E27FC236}">
                <a16:creationId xmlns:a16="http://schemas.microsoft.com/office/drawing/2014/main" id="{3A871009-DBC3-44C6-9251-FA296F65520A}"/>
              </a:ext>
            </a:extLst>
          </p:cNvPr>
          <p:cNvSpPr txBox="1"/>
          <p:nvPr/>
        </p:nvSpPr>
        <p:spPr>
          <a:xfrm>
            <a:off x="4889728" y="4776921"/>
            <a:ext cx="3844884" cy="830997"/>
          </a:xfrm>
          <a:prstGeom prst="rect">
            <a:avLst/>
          </a:prstGeom>
          <a:noFill/>
        </p:spPr>
        <p:txBody>
          <a:bodyPr wrap="square">
            <a:spAutoFit/>
          </a:bodyPr>
          <a:lstStyle>
            <a:defPPr>
              <a:defRPr lang="en-US"/>
            </a:defPPr>
            <a:lvl1pPr marL="285750" indent="-285750" eaLnBrk="1" hangingPunct="1">
              <a:buFont typeface="Arial" panose="020B0604020202020204" pitchFamily="34" charset="0"/>
              <a:buChar char="•"/>
              <a:defRPr sz="2400" b="1">
                <a:latin typeface="微软雅黑" panose="020B0503020204020204" pitchFamily="34" charset="-122"/>
                <a:ea typeface="微软雅黑" panose="020B0503020204020204" pitchFamily="34" charset="-122"/>
              </a:defRPr>
            </a:lvl1pPr>
          </a:lstStyle>
          <a:p>
            <a:r>
              <a:rPr lang="zh-CN" altLang="en-US" dirty="0"/>
              <a:t>求偶、沟通、照明、警示、展示及调节族群等功能</a:t>
            </a:r>
          </a:p>
        </p:txBody>
      </p:sp>
      <p:sp>
        <p:nvSpPr>
          <p:cNvPr id="12" name="文本框 11">
            <a:extLst>
              <a:ext uri="{FF2B5EF4-FFF2-40B4-BE49-F238E27FC236}">
                <a16:creationId xmlns:a16="http://schemas.microsoft.com/office/drawing/2014/main" id="{85800C95-860A-4695-ACDA-1107F41B6122}"/>
              </a:ext>
            </a:extLst>
          </p:cNvPr>
          <p:cNvSpPr txBox="1"/>
          <p:nvPr/>
        </p:nvSpPr>
        <p:spPr>
          <a:xfrm>
            <a:off x="4860032" y="2250038"/>
            <a:ext cx="3844884" cy="2308324"/>
          </a:xfrm>
          <a:prstGeom prst="rect">
            <a:avLst/>
          </a:prstGeom>
          <a:noFill/>
        </p:spPr>
        <p:txBody>
          <a:bodyPr wrap="square">
            <a:spAutoFit/>
          </a:bodyPr>
          <a:lstStyle/>
          <a:p>
            <a:pPr marL="285750" indent="-285750" eaLnBrk="1" hangingPunct="1">
              <a:buFont typeface="Arial" panose="020B0604020202020204" pitchFamily="34" charset="0"/>
              <a:buChar char="•"/>
              <a:defRPr/>
            </a:pPr>
            <a:r>
              <a:rPr lang="zh-CN" altLang="en-US" sz="2400" b="1" dirty="0">
                <a:latin typeface="微软雅黑" panose="020B0503020204020204" pitchFamily="34" charset="-122"/>
                <a:ea typeface="微软雅黑" panose="020B0503020204020204" pitchFamily="34" charset="-122"/>
              </a:rPr>
              <a:t>萤火虫发出的萤光是一种求偶信号，以此与异性取得联系。但这种信号往往被第三者</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狼蛛非法利用，结果双双被捕，成了爱情的牺牲品。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a:extLst>
              <a:ext uri="{FF2B5EF4-FFF2-40B4-BE49-F238E27FC236}">
                <a16:creationId xmlns:a16="http://schemas.microsoft.com/office/drawing/2014/main" id="{73B78045-2E9C-400D-97C1-AE741972644B}"/>
              </a:ext>
            </a:extLst>
          </p:cNvPr>
          <p:cNvSpPr>
            <a:spLocks noChangeArrowheads="1"/>
          </p:cNvSpPr>
          <p:nvPr/>
        </p:nvSpPr>
        <p:spPr bwMode="auto">
          <a:xfrm>
            <a:off x="682625" y="1268760"/>
            <a:ext cx="3168650" cy="4422775"/>
          </a:xfrm>
          <a:prstGeom prst="rect">
            <a:avLst/>
          </a:prstGeom>
          <a:noFill/>
          <a:ln w="9525" algn="ctr">
            <a:noFill/>
            <a:miter lim="800000"/>
            <a:headEnd/>
            <a:tailEnd/>
          </a:ln>
          <a:effectLst/>
        </p:spPr>
        <p:txBody>
          <a:bodyPr anchor="ctr">
            <a:spAutoFit/>
          </a:bodyPr>
          <a:lstStyle/>
          <a:p>
            <a:pPr eaLnBrk="1" hangingPunct="1">
              <a:defRPr/>
            </a:pPr>
            <a:r>
              <a:rPr lang="zh-CN" altLang="en-US" sz="3200"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鸣叫</a:t>
            </a:r>
            <a:r>
              <a:rPr lang="zh-CN" altLang="en-US" sz="20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以嘹亮的鸣声呼唤配偶的动物较多，其中有些只是简单的鸣叫，如蝉类。有些鸟类则伴有炫耀歌喉或滔滔不绝地“表白”。这种方式也容易暴露目标，往往酿成爱情悲剧</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 </a:t>
            </a:r>
          </a:p>
        </p:txBody>
      </p:sp>
      <p:sp>
        <p:nvSpPr>
          <p:cNvPr id="24579" name="Rectangle 4">
            <a:extLst>
              <a:ext uri="{FF2B5EF4-FFF2-40B4-BE49-F238E27FC236}">
                <a16:creationId xmlns:a16="http://schemas.microsoft.com/office/drawing/2014/main" id="{FDBDE496-5890-4719-ADBE-2FE3D25C6420}"/>
              </a:ext>
            </a:extLst>
          </p:cNvPr>
          <p:cNvSpPr>
            <a:spLocks noChangeArrowheads="1"/>
          </p:cNvSpPr>
          <p:nvPr/>
        </p:nvSpPr>
        <p:spPr bwMode="auto">
          <a:xfrm>
            <a:off x="5076056" y="3280092"/>
            <a:ext cx="26643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000" b="1" dirty="0">
                <a:ea typeface="宋体" panose="02010600030101010101" pitchFamily="2" charset="-122"/>
              </a:rPr>
              <a:t>极乐鸟求偶炫耀歌喉 </a:t>
            </a:r>
          </a:p>
        </p:txBody>
      </p:sp>
      <p:pic>
        <p:nvPicPr>
          <p:cNvPr id="24580" name="Picture 5" descr="K-008-600">
            <a:extLst>
              <a:ext uri="{FF2B5EF4-FFF2-40B4-BE49-F238E27FC236}">
                <a16:creationId xmlns:a16="http://schemas.microsoft.com/office/drawing/2014/main" id="{9B43EFED-58A5-47B9-A255-05BCA6F36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277" t="25708"/>
          <a:stretch>
            <a:fillRect/>
          </a:stretch>
        </p:blipFill>
        <p:spPr bwMode="auto">
          <a:xfrm>
            <a:off x="4499992" y="3760404"/>
            <a:ext cx="36004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6" descr="大极乐鸟">
            <a:extLst>
              <a:ext uri="{FF2B5EF4-FFF2-40B4-BE49-F238E27FC236}">
                <a16:creationId xmlns:a16="http://schemas.microsoft.com/office/drawing/2014/main" id="{059A7220-3F29-41FE-BDEC-B9A1028C3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230" y="764704"/>
            <a:ext cx="36004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7A18618-4855-47FD-9329-24913BBF0E8A}"/>
              </a:ext>
            </a:extLst>
          </p:cNvPr>
          <p:cNvSpPr txBox="1">
            <a:spLocks noChangeArrowheads="1"/>
          </p:cNvSpPr>
          <p:nvPr/>
        </p:nvSpPr>
        <p:spPr bwMode="auto">
          <a:xfrm>
            <a:off x="366303" y="410369"/>
            <a:ext cx="7850188"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50838" indent="-350838" algn="l" rtl="0" eaLnBrk="0" fontAlgn="base" hangingPunct="0">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eaLnBrk="1" hangingPunct="1">
              <a:lnSpc>
                <a:spcPct val="90000"/>
              </a:lnSpc>
              <a:spcBef>
                <a:spcPts val="1000"/>
              </a:spcBef>
              <a:spcAft>
                <a:spcPct val="0"/>
              </a:spcAft>
              <a:buClrTx/>
              <a:buFont typeface="Wingdings" panose="05000000000000000000" pitchFamily="2" charset="2"/>
              <a:buChar char="Ø"/>
            </a:pPr>
            <a:r>
              <a:rPr lang="zh-CN" altLang="en-US" sz="3400"/>
              <a:t>求偶行为</a:t>
            </a:r>
            <a:endParaRPr lang="zh-CN" altLang="en-US" sz="3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anim calcmode="lin" valueType="num">
                                      <p:cBhvr additive="base">
                                        <p:cTn id="7" dur="500" fill="hold"/>
                                        <p:tgtEl>
                                          <p:spTgt spid="76803"/>
                                        </p:tgtEl>
                                        <p:attrNameLst>
                                          <p:attrName>ppt_x</p:attrName>
                                        </p:attrNameLst>
                                      </p:cBhvr>
                                      <p:tavLst>
                                        <p:tav tm="0">
                                          <p:val>
                                            <p:strVal val="1+#ppt_w/2"/>
                                          </p:val>
                                        </p:tav>
                                        <p:tav tm="100000">
                                          <p:val>
                                            <p:strVal val="#ppt_x"/>
                                          </p:val>
                                        </p:tav>
                                      </p:tavLst>
                                    </p:anim>
                                    <p:anim calcmode="lin" valueType="num">
                                      <p:cBhvr additive="base">
                                        <p:cTn id="8" dur="500" fill="hold"/>
                                        <p:tgtEl>
                                          <p:spTgt spid="768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a:extLst>
              <a:ext uri="{FF2B5EF4-FFF2-40B4-BE49-F238E27FC236}">
                <a16:creationId xmlns:a16="http://schemas.microsoft.com/office/drawing/2014/main" id="{4E5E27A3-37F8-4E4A-A99F-A58965A28FFF}"/>
              </a:ext>
            </a:extLst>
          </p:cNvPr>
          <p:cNvSpPr>
            <a:spLocks noChangeArrowheads="1"/>
          </p:cNvSpPr>
          <p:nvPr/>
        </p:nvSpPr>
        <p:spPr bwMode="auto">
          <a:xfrm>
            <a:off x="366303" y="1484784"/>
            <a:ext cx="4067595" cy="4278094"/>
          </a:xfrm>
          <a:prstGeom prst="rect">
            <a:avLst/>
          </a:prstGeom>
          <a:noFill/>
          <a:ln w="9525" algn="ctr">
            <a:noFill/>
            <a:miter lim="800000"/>
            <a:headEnd/>
            <a:tailEnd/>
          </a:ln>
          <a:effectLst/>
        </p:spPr>
        <p:txBody>
          <a:bodyPr wrap="square" anchor="ctr">
            <a:spAutoFit/>
          </a:bodyPr>
          <a:lstStyle/>
          <a:p>
            <a:pPr eaLnBrk="1" hangingPunct="1">
              <a:defRPr/>
            </a:pPr>
            <a:r>
              <a:rPr lang="zh-CN" altLang="en-US" sz="3200"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炫耀</a:t>
            </a:r>
            <a:r>
              <a:rPr lang="zh-CN" altLang="en-US"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这种行为多见于水鸟。如雄鸭子经常在雌鸭面前脉脉含情，不时用喙梳理羽毛，并涂擦脂肪，使羽毛平伏光洁，以炫耀自己的美丽姿态。有些鸟则只梳理色彩鲜明或者色彩别致的地方</a:t>
            </a:r>
            <a:r>
              <a:rPr lang="zh-CN" altLang="en-US" sz="2000" i="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最进步的是鸳鸯，它只象征性地用喙触碰一下翅翼上一根特别大的橙色羽毛。雄性孔雀凭着华丽的外表、雄健的气魄，常在雌性面前展翅、度步、开屏等，以炫耀自己的健美。有些鸣禽则以歌舞的方式进行炫耀，从而取得配偶。 </a:t>
            </a:r>
          </a:p>
        </p:txBody>
      </p:sp>
      <p:pic>
        <p:nvPicPr>
          <p:cNvPr id="25603" name="Picture 4" descr="鸳鸯2">
            <a:extLst>
              <a:ext uri="{FF2B5EF4-FFF2-40B4-BE49-F238E27FC236}">
                <a16:creationId xmlns:a16="http://schemas.microsoft.com/office/drawing/2014/main" id="{497046A6-2704-45BF-B71B-23788E900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836712"/>
            <a:ext cx="4101491" cy="2159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5" descr="江苏泰州动物园里，两只白、蓝雄孔雀同时开屏展姿">
            <a:extLst>
              <a:ext uri="{FF2B5EF4-FFF2-40B4-BE49-F238E27FC236}">
                <a16:creationId xmlns:a16="http://schemas.microsoft.com/office/drawing/2014/main" id="{6F3DC856-F696-4971-8B87-1060A54F4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284984"/>
            <a:ext cx="4067595" cy="270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B5AF543-8690-4AE2-B96C-7FD9A10E5234}"/>
              </a:ext>
            </a:extLst>
          </p:cNvPr>
          <p:cNvSpPr txBox="1">
            <a:spLocks noChangeArrowheads="1"/>
          </p:cNvSpPr>
          <p:nvPr/>
        </p:nvSpPr>
        <p:spPr bwMode="auto">
          <a:xfrm>
            <a:off x="366303" y="410369"/>
            <a:ext cx="7850188"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50838" indent="-350838" algn="l" rtl="0" eaLnBrk="0" fontAlgn="base" hangingPunct="0">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eaLnBrk="1" hangingPunct="1">
              <a:lnSpc>
                <a:spcPct val="90000"/>
              </a:lnSpc>
              <a:spcBef>
                <a:spcPts val="1000"/>
              </a:spcBef>
              <a:spcAft>
                <a:spcPct val="0"/>
              </a:spcAft>
              <a:buClrTx/>
              <a:buFont typeface="Wingdings" panose="05000000000000000000" pitchFamily="2" charset="2"/>
              <a:buChar char="Ø"/>
            </a:pPr>
            <a:r>
              <a:rPr lang="zh-CN" altLang="en-US" sz="3400"/>
              <a:t>求偶行为</a:t>
            </a:r>
            <a:endParaRPr lang="zh-CN" altLang="en-US" sz="3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additive="base">
                                        <p:cTn id="7" dur="500" fill="hold"/>
                                        <p:tgtEl>
                                          <p:spTgt spid="77827"/>
                                        </p:tgtEl>
                                        <p:attrNameLst>
                                          <p:attrName>ppt_x</p:attrName>
                                        </p:attrNameLst>
                                      </p:cBhvr>
                                      <p:tavLst>
                                        <p:tav tm="0">
                                          <p:val>
                                            <p:strVal val="1+#ppt_w/2"/>
                                          </p:val>
                                        </p:tav>
                                        <p:tav tm="100000">
                                          <p:val>
                                            <p:strVal val="#ppt_x"/>
                                          </p:val>
                                        </p:tav>
                                      </p:tavLst>
                                    </p:anim>
                                    <p:anim calcmode="lin" valueType="num">
                                      <p:cBhvr additive="base">
                                        <p:cTn id="8" dur="500" fill="hold"/>
                                        <p:tgtEl>
                                          <p:spTgt spid="778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ext Box 3">
            <a:extLst>
              <a:ext uri="{FF2B5EF4-FFF2-40B4-BE49-F238E27FC236}">
                <a16:creationId xmlns:a16="http://schemas.microsoft.com/office/drawing/2014/main" id="{C7E49B6E-B4D2-4678-8476-A224AEE75CB4}"/>
              </a:ext>
            </a:extLst>
          </p:cNvPr>
          <p:cNvSpPr txBox="1">
            <a:spLocks noChangeArrowheads="1"/>
          </p:cNvSpPr>
          <p:nvPr/>
        </p:nvSpPr>
        <p:spPr bwMode="auto">
          <a:xfrm>
            <a:off x="430213" y="4365625"/>
            <a:ext cx="87137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dirty="0">
                <a:latin typeface="微软雅黑" panose="020B0503020204020204" pitchFamily="34" charset="-122"/>
                <a:ea typeface="微软雅黑" panose="020B0503020204020204" pitchFamily="34" charset="-122"/>
              </a:rPr>
              <a:t>    动物对于</a:t>
            </a:r>
            <a:r>
              <a:rPr lang="zh-CN" altLang="en-US" sz="3200" b="1" dirty="0">
                <a:solidFill>
                  <a:srgbClr val="FF0000"/>
                </a:solidFill>
                <a:latin typeface="微软雅黑" panose="020B0503020204020204" pitchFamily="34" charset="-122"/>
                <a:ea typeface="微软雅黑" panose="020B0503020204020204" pitchFamily="34" charset="-122"/>
              </a:rPr>
              <a:t>同种</a:t>
            </a:r>
            <a:r>
              <a:rPr lang="zh-CN" altLang="en-US" sz="3200" b="1" dirty="0">
                <a:latin typeface="微软雅黑" panose="020B0503020204020204" pitchFamily="34" charset="-122"/>
                <a:ea typeface="微软雅黑" panose="020B0503020204020204" pitchFamily="34" charset="-122"/>
              </a:rPr>
              <a:t>或</a:t>
            </a:r>
            <a:r>
              <a:rPr lang="zh-CN" altLang="en-US" sz="3200" b="1" dirty="0">
                <a:solidFill>
                  <a:srgbClr val="FF0000"/>
                </a:solidFill>
                <a:latin typeface="微软雅黑" panose="020B0503020204020204" pitchFamily="34" charset="-122"/>
                <a:ea typeface="微软雅黑" panose="020B0503020204020204" pitchFamily="34" charset="-122"/>
              </a:rPr>
              <a:t>异种</a:t>
            </a:r>
            <a:r>
              <a:rPr lang="zh-CN" altLang="en-US" sz="3200" b="1" dirty="0">
                <a:latin typeface="微软雅黑" panose="020B0503020204020204" pitchFamily="34" charset="-122"/>
                <a:ea typeface="微软雅黑" panose="020B0503020204020204" pitchFamily="34" charset="-122"/>
              </a:rPr>
              <a:t>生物能够传递某种信息的</a:t>
            </a:r>
            <a:r>
              <a:rPr lang="zh-CN" altLang="en-US" sz="3200" b="1" dirty="0">
                <a:solidFill>
                  <a:srgbClr val="FF0000"/>
                </a:solidFill>
                <a:latin typeface="微软雅黑" panose="020B0503020204020204" pitchFamily="34" charset="-122"/>
                <a:ea typeface="微软雅黑" panose="020B0503020204020204" pitchFamily="34" charset="-122"/>
              </a:rPr>
              <a:t>行为特征</a:t>
            </a:r>
            <a:r>
              <a:rPr lang="zh-CN" altLang="en-US" sz="3200" b="1" dirty="0">
                <a:latin typeface="微软雅黑" panose="020B0503020204020204" pitchFamily="34" charset="-122"/>
                <a:ea typeface="微软雅黑" panose="020B0503020204020204" pitchFamily="34" charset="-122"/>
              </a:rPr>
              <a:t>，称为</a:t>
            </a:r>
            <a:r>
              <a:rPr lang="zh-CN" altLang="en-US" sz="3200" b="1" dirty="0">
                <a:solidFill>
                  <a:srgbClr val="0000FF"/>
                </a:solidFill>
                <a:latin typeface="微软雅黑" panose="020B0503020204020204" pitchFamily="34" charset="-122"/>
                <a:ea typeface="微软雅黑" panose="020B0503020204020204" pitchFamily="34" charset="-122"/>
              </a:rPr>
              <a:t>行为信息</a:t>
            </a:r>
            <a:r>
              <a:rPr lang="zh-CN" altLang="en-US" sz="3200" b="1" dirty="0">
                <a:latin typeface="微软雅黑" panose="020B0503020204020204" pitchFamily="34" charset="-122"/>
                <a:ea typeface="微软雅黑" panose="020B0503020204020204" pitchFamily="34" charset="-122"/>
              </a:rPr>
              <a:t>。</a:t>
            </a:r>
          </a:p>
        </p:txBody>
      </p:sp>
      <p:pic>
        <p:nvPicPr>
          <p:cNvPr id="26627" name="Picture 4" descr="http://www.pep.com.cn/images/200503/pic_282420.jpg">
            <a:extLst>
              <a:ext uri="{FF2B5EF4-FFF2-40B4-BE49-F238E27FC236}">
                <a16:creationId xmlns:a16="http://schemas.microsoft.com/office/drawing/2014/main" id="{60AD5A50-4734-464F-8572-E144685D079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l="35133" t="34767" r="35313" b="37587"/>
          <a:stretch>
            <a:fillRect/>
          </a:stretch>
        </p:blipFill>
        <p:spPr bwMode="auto">
          <a:xfrm>
            <a:off x="611188" y="1052513"/>
            <a:ext cx="36195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5" descr="2005520233637">
            <a:extLst>
              <a:ext uri="{FF2B5EF4-FFF2-40B4-BE49-F238E27FC236}">
                <a16:creationId xmlns:a16="http://schemas.microsoft.com/office/drawing/2014/main" id="{261ACB5E-312D-4AE1-AFB3-F2C8B712C1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21" r="5208"/>
          <a:stretch>
            <a:fillRect/>
          </a:stretch>
        </p:blipFill>
        <p:spPr bwMode="auto">
          <a:xfrm>
            <a:off x="4787900" y="1052513"/>
            <a:ext cx="3816350"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10">
            <a:extLst>
              <a:ext uri="{FF2B5EF4-FFF2-40B4-BE49-F238E27FC236}">
                <a16:creationId xmlns:a16="http://schemas.microsoft.com/office/drawing/2014/main" id="{149D8F7D-7040-474E-A8ED-2AEC7B21EF6F}"/>
              </a:ext>
            </a:extLst>
          </p:cNvPr>
          <p:cNvSpPr txBox="1">
            <a:spLocks noChangeArrowheads="1"/>
          </p:cNvSpPr>
          <p:nvPr/>
        </p:nvSpPr>
        <p:spPr bwMode="auto">
          <a:xfrm>
            <a:off x="1547813" y="3500438"/>
            <a:ext cx="2087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2000" dirty="0">
                <a:solidFill>
                  <a:srgbClr val="FFFF00"/>
                </a:solidFill>
                <a:latin typeface="微软雅黑" panose="020B0503020204020204" pitchFamily="34" charset="-122"/>
                <a:ea typeface="微软雅黑" panose="020B0503020204020204" pitchFamily="34" charset="-122"/>
              </a:rPr>
              <a:t>河豚遇敌形成刺</a:t>
            </a:r>
          </a:p>
        </p:txBody>
      </p:sp>
      <p:sp>
        <p:nvSpPr>
          <p:cNvPr id="26630" name="Text Box 11">
            <a:extLst>
              <a:ext uri="{FF2B5EF4-FFF2-40B4-BE49-F238E27FC236}">
                <a16:creationId xmlns:a16="http://schemas.microsoft.com/office/drawing/2014/main" id="{621E642B-C67E-4963-A9EA-19CE2AF4809A}"/>
              </a:ext>
            </a:extLst>
          </p:cNvPr>
          <p:cNvSpPr txBox="1">
            <a:spLocks noChangeArrowheads="1"/>
          </p:cNvSpPr>
          <p:nvPr/>
        </p:nvSpPr>
        <p:spPr bwMode="auto">
          <a:xfrm>
            <a:off x="6372225" y="3429000"/>
            <a:ext cx="2087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r" eaLnBrk="1" hangingPunct="1">
              <a:lnSpc>
                <a:spcPct val="100000"/>
              </a:lnSpc>
              <a:spcBef>
                <a:spcPct val="50000"/>
              </a:spcBef>
              <a:buFontTx/>
              <a:buNone/>
            </a:pPr>
            <a:r>
              <a:rPr lang="zh-CN" altLang="en-US" sz="2000">
                <a:solidFill>
                  <a:srgbClr val="FFFF00"/>
                </a:solidFill>
                <a:latin typeface="微软雅黑" panose="020B0503020204020204" pitchFamily="34" charset="-122"/>
                <a:ea typeface="微软雅黑" panose="020B0503020204020204" pitchFamily="34" charset="-122"/>
              </a:rPr>
              <a:t>刺猬</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8" name="Group 6">
            <a:extLst>
              <a:ext uri="{FF2B5EF4-FFF2-40B4-BE49-F238E27FC236}">
                <a16:creationId xmlns:a16="http://schemas.microsoft.com/office/drawing/2014/main" id="{9B971904-861B-433B-ABCB-1F7F31A24FA9}"/>
              </a:ext>
            </a:extLst>
          </p:cNvPr>
          <p:cNvGraphicFramePr>
            <a:graphicFrameLocks noGrp="1"/>
          </p:cNvGraphicFramePr>
          <p:nvPr/>
        </p:nvGraphicFramePr>
        <p:xfrm>
          <a:off x="395287" y="1916832"/>
          <a:ext cx="8497887" cy="3444876"/>
        </p:xfrm>
        <a:graphic>
          <a:graphicData uri="http://schemas.openxmlformats.org/drawingml/2006/table">
            <a:tbl>
              <a:tblPr>
                <a:tableStyleId>{5DA37D80-6434-44D0-A028-1B22A696006F}</a:tableStyleId>
              </a:tblPr>
              <a:tblGrid>
                <a:gridCol w="1684396">
                  <a:extLst>
                    <a:ext uri="{9D8B030D-6E8A-4147-A177-3AD203B41FA5}">
                      <a16:colId xmlns:a16="http://schemas.microsoft.com/office/drawing/2014/main" val="20000"/>
                    </a:ext>
                  </a:extLst>
                </a:gridCol>
                <a:gridCol w="3737003">
                  <a:extLst>
                    <a:ext uri="{9D8B030D-6E8A-4147-A177-3AD203B41FA5}">
                      <a16:colId xmlns:a16="http://schemas.microsoft.com/office/drawing/2014/main" val="20001"/>
                    </a:ext>
                  </a:extLst>
                </a:gridCol>
                <a:gridCol w="3076488">
                  <a:extLst>
                    <a:ext uri="{9D8B030D-6E8A-4147-A177-3AD203B41FA5}">
                      <a16:colId xmlns:a16="http://schemas.microsoft.com/office/drawing/2014/main" val="20002"/>
                    </a:ext>
                  </a:extLst>
                </a:gridCol>
              </a:tblGrid>
              <a:tr h="57917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a:txBody>
                  <a:tcPr marT="45724" marB="45724"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3200" b="1" u="none" strike="noStrike" cap="none" normalizeH="0" baseline="0" dirty="0">
                          <a:ln>
                            <a:noFill/>
                          </a:ln>
                          <a:solidFill>
                            <a:schemeClr val="tx1"/>
                          </a:solidFill>
                          <a:effectLst/>
                        </a:rPr>
                        <a:t>性质</a:t>
                      </a:r>
                      <a:endParaRPr kumimoji="0" lang="zh-CN" altLang="en-US" sz="3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724" marB="45724"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3200" b="1" u="none" strike="noStrike" cap="none" normalizeH="0" baseline="0" dirty="0">
                          <a:ln>
                            <a:noFill/>
                          </a:ln>
                          <a:solidFill>
                            <a:schemeClr val="tx1"/>
                          </a:solidFill>
                          <a:effectLst/>
                        </a:rPr>
                        <a:t>来源</a:t>
                      </a:r>
                      <a:endParaRPr kumimoji="0" lang="zh-CN" altLang="en-US" sz="3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724" marB="45724" horzOverflow="overflow">
                    <a:solidFill>
                      <a:schemeClr val="accent1">
                        <a:lumMod val="20000"/>
                        <a:lumOff val="80000"/>
                      </a:schemeClr>
                    </a:solidFill>
                  </a:tcPr>
                </a:tc>
                <a:extLst>
                  <a:ext uri="{0D108BD9-81ED-4DB2-BD59-A6C34878D82A}">
                    <a16:rowId xmlns:a16="http://schemas.microsoft.com/office/drawing/2014/main" val="10000"/>
                  </a:ext>
                </a:extLst>
              </a:tr>
              <a:tr h="101609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a:txBody>
                  <a:tcPr marT="45724" marB="45724"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tc>
                <a:extLst>
                  <a:ext uri="{0D108BD9-81ED-4DB2-BD59-A6C34878D82A}">
                    <a16:rowId xmlns:a16="http://schemas.microsoft.com/office/drawing/2014/main" val="10001"/>
                  </a:ext>
                </a:extLst>
              </a:tr>
              <a:tr h="101609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a:txBody>
                  <a:tcPr marT="45724" marB="45724"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chemeClr val="tx1"/>
                        </a:solidFill>
                        <a:effectLst/>
                        <a:latin typeface="华文仿宋" pitchFamily="2" charset="-122"/>
                        <a:ea typeface="华文仿宋" pitchFamily="2" charset="-122"/>
                      </a:endParaRPr>
                    </a:p>
                  </a:txBody>
                  <a:tcPr marT="45724" marB="4572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tc>
                <a:extLst>
                  <a:ext uri="{0D108BD9-81ED-4DB2-BD59-A6C34878D82A}">
                    <a16:rowId xmlns:a16="http://schemas.microsoft.com/office/drawing/2014/main" val="10002"/>
                  </a:ext>
                </a:extLst>
              </a:tr>
              <a:tr h="8335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a:txBody>
                  <a:tcPr marT="45724" marB="45724"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a:txBody>
                  <a:tcPr marT="45724" marB="45724"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a:txBody>
                  <a:tcPr marT="45724" marB="45724" horzOverflow="overflow"/>
                </a:tc>
                <a:extLst>
                  <a:ext uri="{0D108BD9-81ED-4DB2-BD59-A6C34878D82A}">
                    <a16:rowId xmlns:a16="http://schemas.microsoft.com/office/drawing/2014/main" val="10003"/>
                  </a:ext>
                </a:extLst>
              </a:tr>
            </a:tbl>
          </a:graphicData>
        </a:graphic>
      </p:graphicFrame>
      <p:sp>
        <p:nvSpPr>
          <p:cNvPr id="30744" name="Text Box 28">
            <a:extLst>
              <a:ext uri="{FF2B5EF4-FFF2-40B4-BE49-F238E27FC236}">
                <a16:creationId xmlns:a16="http://schemas.microsoft.com/office/drawing/2014/main" id="{7A3D3DDB-79BA-417B-9A4D-C96B12CE7BF3}"/>
              </a:ext>
            </a:extLst>
          </p:cNvPr>
          <p:cNvSpPr txBox="1">
            <a:spLocks noChangeArrowheads="1"/>
          </p:cNvSpPr>
          <p:nvPr/>
        </p:nvSpPr>
        <p:spPr bwMode="auto">
          <a:xfrm>
            <a:off x="395287" y="2621682"/>
            <a:ext cx="1728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b="1" dirty="0">
                <a:latin typeface="微软雅黑" panose="020B0503020204020204" pitchFamily="34" charset="-122"/>
                <a:ea typeface="微软雅黑" panose="020B0503020204020204" pitchFamily="34" charset="-122"/>
              </a:rPr>
              <a:t>物理信息</a:t>
            </a:r>
          </a:p>
        </p:txBody>
      </p:sp>
      <p:sp>
        <p:nvSpPr>
          <p:cNvPr id="30745" name="Text Box 29">
            <a:extLst>
              <a:ext uri="{FF2B5EF4-FFF2-40B4-BE49-F238E27FC236}">
                <a16:creationId xmlns:a16="http://schemas.microsoft.com/office/drawing/2014/main" id="{7DC17722-C4C9-434F-9D13-D7B462440AC6}"/>
              </a:ext>
            </a:extLst>
          </p:cNvPr>
          <p:cNvSpPr txBox="1">
            <a:spLocks noChangeArrowheads="1"/>
          </p:cNvSpPr>
          <p:nvPr/>
        </p:nvSpPr>
        <p:spPr bwMode="auto">
          <a:xfrm>
            <a:off x="395287" y="4692576"/>
            <a:ext cx="1728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b="1" dirty="0">
                <a:latin typeface="微软雅黑" panose="020B0503020204020204" pitchFamily="34" charset="-122"/>
                <a:ea typeface="微软雅黑" panose="020B0503020204020204" pitchFamily="34" charset="-122"/>
              </a:rPr>
              <a:t>行为信息</a:t>
            </a:r>
          </a:p>
        </p:txBody>
      </p:sp>
      <p:sp>
        <p:nvSpPr>
          <p:cNvPr id="30746" name="Rectangle 30">
            <a:extLst>
              <a:ext uri="{FF2B5EF4-FFF2-40B4-BE49-F238E27FC236}">
                <a16:creationId xmlns:a16="http://schemas.microsoft.com/office/drawing/2014/main" id="{8D755DDB-0BCD-403A-AEFC-AD569C9133EB}"/>
              </a:ext>
            </a:extLst>
          </p:cNvPr>
          <p:cNvSpPr>
            <a:spLocks noChangeArrowheads="1"/>
          </p:cNvSpPr>
          <p:nvPr/>
        </p:nvSpPr>
        <p:spPr bwMode="auto">
          <a:xfrm>
            <a:off x="2051049" y="2491507"/>
            <a:ext cx="39608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chemeClr val="bg2"/>
              </a:buClr>
              <a:buSzPct val="70000"/>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光、声、温度、湿度、磁力等</a:t>
            </a:r>
          </a:p>
        </p:txBody>
      </p:sp>
      <p:sp>
        <p:nvSpPr>
          <p:cNvPr id="30747" name="Rectangle 31">
            <a:extLst>
              <a:ext uri="{FF2B5EF4-FFF2-40B4-BE49-F238E27FC236}">
                <a16:creationId xmlns:a16="http://schemas.microsoft.com/office/drawing/2014/main" id="{9C0DA2EE-4F76-4212-A3CB-B81CF67A3C33}"/>
              </a:ext>
            </a:extLst>
          </p:cNvPr>
          <p:cNvSpPr>
            <a:spLocks noChangeArrowheads="1"/>
          </p:cNvSpPr>
          <p:nvPr/>
        </p:nvSpPr>
        <p:spPr bwMode="auto">
          <a:xfrm>
            <a:off x="2016124" y="3490045"/>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dirty="0">
                <a:latin typeface="微软雅黑" panose="020B0503020204020204" pitchFamily="34" charset="-122"/>
                <a:ea typeface="微软雅黑" panose="020B0503020204020204" pitchFamily="34" charset="-122"/>
              </a:rPr>
              <a:t>植物</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有机酸</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生物碱</a:t>
            </a:r>
          </a:p>
          <a:p>
            <a:pPr eaLnBrk="1" hangingPunct="1">
              <a:spcBef>
                <a:spcPct val="0"/>
              </a:spcBef>
              <a:buClrTx/>
              <a:buFontTx/>
              <a:buNone/>
            </a:pPr>
            <a:r>
              <a:rPr lang="zh-CN" altLang="en-US" b="1" dirty="0">
                <a:latin typeface="微软雅黑" panose="020B0503020204020204" pitchFamily="34" charset="-122"/>
                <a:ea typeface="微软雅黑" panose="020B0503020204020204" pitchFamily="34" charset="-122"/>
              </a:rPr>
              <a:t>动物</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性外激素等信息素</a:t>
            </a:r>
          </a:p>
        </p:txBody>
      </p:sp>
      <p:sp>
        <p:nvSpPr>
          <p:cNvPr id="30748" name="Rectangle 32">
            <a:extLst>
              <a:ext uri="{FF2B5EF4-FFF2-40B4-BE49-F238E27FC236}">
                <a16:creationId xmlns:a16="http://schemas.microsoft.com/office/drawing/2014/main" id="{DAA29CFB-7C2F-4527-8D8F-39AD8B4C0B82}"/>
              </a:ext>
            </a:extLst>
          </p:cNvPr>
          <p:cNvSpPr>
            <a:spLocks noChangeArrowheads="1"/>
          </p:cNvSpPr>
          <p:nvPr/>
        </p:nvSpPr>
        <p:spPr bwMode="auto">
          <a:xfrm>
            <a:off x="2056349" y="4683051"/>
            <a:ext cx="3028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latin typeface="微软雅黑" panose="020B0503020204020204" pitchFamily="34" charset="-122"/>
                <a:ea typeface="微软雅黑" panose="020B0503020204020204" pitchFamily="34" charset="-122"/>
              </a:rPr>
              <a:t>生物体的行为特征</a:t>
            </a:r>
          </a:p>
        </p:txBody>
      </p:sp>
      <p:sp>
        <p:nvSpPr>
          <p:cNvPr id="30749" name="Rectangle 33">
            <a:extLst>
              <a:ext uri="{FF2B5EF4-FFF2-40B4-BE49-F238E27FC236}">
                <a16:creationId xmlns:a16="http://schemas.microsoft.com/office/drawing/2014/main" id="{4E8A0437-E6A4-4400-BE6E-A91B90908566}"/>
              </a:ext>
            </a:extLst>
          </p:cNvPr>
          <p:cNvSpPr>
            <a:spLocks noChangeArrowheads="1"/>
          </p:cNvSpPr>
          <p:nvPr/>
        </p:nvSpPr>
        <p:spPr bwMode="auto">
          <a:xfrm>
            <a:off x="5796136" y="2698671"/>
            <a:ext cx="3492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dirty="0">
                <a:latin typeface="微软雅黑" panose="020B0503020204020204" pitchFamily="34" charset="-122"/>
                <a:ea typeface="微软雅黑" panose="020B0503020204020204" pitchFamily="34" charset="-122"/>
              </a:rPr>
              <a:t>无机环境或生物体</a:t>
            </a:r>
          </a:p>
        </p:txBody>
      </p:sp>
      <p:sp>
        <p:nvSpPr>
          <p:cNvPr id="30750" name="Rectangle 34">
            <a:extLst>
              <a:ext uri="{FF2B5EF4-FFF2-40B4-BE49-F238E27FC236}">
                <a16:creationId xmlns:a16="http://schemas.microsoft.com/office/drawing/2014/main" id="{63DB8768-BEF3-4C94-A332-AD76D44ECFF8}"/>
              </a:ext>
            </a:extLst>
          </p:cNvPr>
          <p:cNvSpPr>
            <a:spLocks noChangeArrowheads="1"/>
          </p:cNvSpPr>
          <p:nvPr/>
        </p:nvSpPr>
        <p:spPr bwMode="auto">
          <a:xfrm>
            <a:off x="5801573" y="3562276"/>
            <a:ext cx="31702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dirty="0">
                <a:latin typeface="微软雅黑" panose="020B0503020204020204" pitchFamily="34" charset="-122"/>
                <a:ea typeface="微软雅黑" panose="020B0503020204020204" pitchFamily="34" charset="-122"/>
              </a:rPr>
              <a:t>生物体的产物或分泌物</a:t>
            </a:r>
          </a:p>
        </p:txBody>
      </p:sp>
      <p:sp>
        <p:nvSpPr>
          <p:cNvPr id="30751" name="Rectangle 35">
            <a:extLst>
              <a:ext uri="{FF2B5EF4-FFF2-40B4-BE49-F238E27FC236}">
                <a16:creationId xmlns:a16="http://schemas.microsoft.com/office/drawing/2014/main" id="{7001C77C-0BD4-4E25-8F5F-B065857F1AC8}"/>
              </a:ext>
            </a:extLst>
          </p:cNvPr>
          <p:cNvSpPr>
            <a:spLocks noChangeArrowheads="1"/>
          </p:cNvSpPr>
          <p:nvPr/>
        </p:nvSpPr>
        <p:spPr bwMode="auto">
          <a:xfrm>
            <a:off x="5786116" y="4655270"/>
            <a:ext cx="3028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dirty="0">
                <a:latin typeface="微软雅黑" panose="020B0503020204020204" pitchFamily="34" charset="-122"/>
                <a:ea typeface="微软雅黑" panose="020B0503020204020204" pitchFamily="34" charset="-122"/>
              </a:rPr>
              <a:t>生物体的动作行为</a:t>
            </a:r>
          </a:p>
        </p:txBody>
      </p:sp>
      <p:sp>
        <p:nvSpPr>
          <p:cNvPr id="30752" name="Text Box 36">
            <a:extLst>
              <a:ext uri="{FF2B5EF4-FFF2-40B4-BE49-F238E27FC236}">
                <a16:creationId xmlns:a16="http://schemas.microsoft.com/office/drawing/2014/main" id="{83856D88-C087-4D32-8917-7D1E1FCD67BC}"/>
              </a:ext>
            </a:extLst>
          </p:cNvPr>
          <p:cNvSpPr txBox="1">
            <a:spLocks noChangeArrowheads="1"/>
          </p:cNvSpPr>
          <p:nvPr/>
        </p:nvSpPr>
        <p:spPr bwMode="auto">
          <a:xfrm>
            <a:off x="456138" y="3732535"/>
            <a:ext cx="1728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b="1" dirty="0">
                <a:latin typeface="微软雅黑" panose="020B0503020204020204" pitchFamily="34" charset="-122"/>
                <a:ea typeface="微软雅黑" panose="020B0503020204020204" pitchFamily="34" charset="-122"/>
              </a:rPr>
              <a:t>化学信息</a:t>
            </a:r>
          </a:p>
        </p:txBody>
      </p:sp>
      <p:sp>
        <p:nvSpPr>
          <p:cNvPr id="30753" name="Rectangle 39">
            <a:extLst>
              <a:ext uri="{FF2B5EF4-FFF2-40B4-BE49-F238E27FC236}">
                <a16:creationId xmlns:a16="http://schemas.microsoft.com/office/drawing/2014/main" id="{19C5EF07-8D10-4202-93D1-961181CBF90B}"/>
              </a:ext>
            </a:extLst>
          </p:cNvPr>
          <p:cNvSpPr>
            <a:spLocks noChangeArrowheads="1"/>
          </p:cNvSpPr>
          <p:nvPr/>
        </p:nvSpPr>
        <p:spPr bwMode="auto">
          <a:xfrm>
            <a:off x="3707904" y="567666"/>
            <a:ext cx="16557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4000" b="1" dirty="0">
                <a:latin typeface="微软雅黑" panose="020B0503020204020204" pitchFamily="34" charset="-122"/>
                <a:ea typeface="微软雅黑" panose="020B0503020204020204" pitchFamily="34" charset="-122"/>
              </a:rPr>
              <a:t>小结</a:t>
            </a:r>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1746" name="Rectangle 6">
            <a:extLst>
              <a:ext uri="{FF2B5EF4-FFF2-40B4-BE49-F238E27FC236}">
                <a16:creationId xmlns:a16="http://schemas.microsoft.com/office/drawing/2014/main" id="{E7B418EE-3125-474E-A2D2-47A8A50FABE6}"/>
              </a:ext>
            </a:extLst>
          </p:cNvPr>
          <p:cNvSpPr>
            <a:spLocks noChangeArrowheads="1"/>
          </p:cNvSpPr>
          <p:nvPr/>
        </p:nvSpPr>
        <p:spPr bwMode="white">
          <a:xfrm>
            <a:off x="363539" y="1700808"/>
            <a:ext cx="84963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Clr>
                <a:srgbClr val="FF0000"/>
              </a:buClr>
              <a:buFont typeface="Arial" panose="020B0604020202020204" pitchFamily="34" charset="0"/>
              <a:buNone/>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、若无信息传递，海豚能完成对周围环境的识别、完成捕食、定位吗？莴苣、茄、烟草种子能萌发吗？</a:t>
            </a:r>
          </a:p>
          <a:p>
            <a:pPr algn="ctr" eaLnBrk="1" hangingPunct="1">
              <a:lnSpc>
                <a:spcPct val="80000"/>
              </a:lnSpc>
              <a:spcBef>
                <a:spcPct val="20000"/>
              </a:spcBef>
              <a:buClr>
                <a:srgbClr val="FF0000"/>
              </a:buClr>
              <a:buFont typeface="Arial" panose="020B0604020202020204" pitchFamily="34" charset="0"/>
              <a:buNone/>
            </a:pPr>
            <a:r>
              <a:rPr lang="zh-CN" altLang="en-US" b="1" dirty="0">
                <a:latin typeface="微软雅黑" panose="020B0503020204020204" pitchFamily="34" charset="-122"/>
                <a:ea typeface="微软雅黑" panose="020B0503020204020204" pitchFamily="34" charset="-122"/>
              </a:rPr>
              <a:t>     </a:t>
            </a:r>
          </a:p>
          <a:p>
            <a:pPr eaLnBrk="1" hangingPunct="1">
              <a:lnSpc>
                <a:spcPct val="80000"/>
              </a:lnSpc>
              <a:spcBef>
                <a:spcPct val="20000"/>
              </a:spcBef>
              <a:buClr>
                <a:srgbClr val="FF0000"/>
              </a:buClr>
              <a:buFont typeface="Arial" panose="020B0604020202020204" pitchFamily="34" charset="0"/>
              <a:buNone/>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、信息传递与生命活动的正常进行有什么关系？</a:t>
            </a:r>
          </a:p>
        </p:txBody>
      </p:sp>
      <p:sp>
        <p:nvSpPr>
          <p:cNvPr id="80901" name="Rectangle 5">
            <a:extLst>
              <a:ext uri="{FF2B5EF4-FFF2-40B4-BE49-F238E27FC236}">
                <a16:creationId xmlns:a16="http://schemas.microsoft.com/office/drawing/2014/main" id="{FD92EA3E-253C-4E69-ADC1-E90649609D46}"/>
              </a:ext>
            </a:extLst>
          </p:cNvPr>
          <p:cNvSpPr>
            <a:spLocks noChangeArrowheads="1"/>
          </p:cNvSpPr>
          <p:nvPr/>
        </p:nvSpPr>
        <p:spPr bwMode="auto">
          <a:xfrm>
            <a:off x="363539" y="227013"/>
            <a:ext cx="831291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53975" indent="1588" eaLnBrk="1" hangingPunct="1">
              <a:lnSpc>
                <a:spcPct val="90000"/>
              </a:lnSpc>
            </a:pPr>
            <a:r>
              <a:rPr lang="zh-CN" altLang="en-US" sz="3200" b="1" dirty="0">
                <a:solidFill>
                  <a:schemeClr val="bg2"/>
                </a:solidFill>
                <a:latin typeface="微软雅黑" panose="020B0503020204020204" pitchFamily="34" charset="-122"/>
                <a:ea typeface="微软雅黑" panose="020B0503020204020204" pitchFamily="34" charset="-122"/>
                <a:cs typeface="+mj-cs"/>
              </a:rPr>
              <a:t>资料分析：生态系统中信息传递的重要性</a:t>
            </a:r>
          </a:p>
        </p:txBody>
      </p:sp>
      <p:sp>
        <p:nvSpPr>
          <p:cNvPr id="80903" name="WordArt 7">
            <a:extLst>
              <a:ext uri="{FF2B5EF4-FFF2-40B4-BE49-F238E27FC236}">
                <a16:creationId xmlns:a16="http://schemas.microsoft.com/office/drawing/2014/main" id="{4630B0B7-1B4F-40AF-986F-8B54DB1D3B0D}"/>
              </a:ext>
            </a:extLst>
          </p:cNvPr>
          <p:cNvSpPr>
            <a:spLocks noChangeArrowheads="1" noChangeShapeType="1" noTextEdit="1"/>
          </p:cNvSpPr>
          <p:nvPr/>
        </p:nvSpPr>
        <p:spPr bwMode="auto">
          <a:xfrm>
            <a:off x="1073782" y="2631382"/>
            <a:ext cx="1079500" cy="3603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200" b="1" kern="10" dirty="0">
                <a:solidFill>
                  <a:srgbClr val="0000FF"/>
                </a:solidFill>
                <a:latin typeface="微软雅黑" panose="020B0503020204020204" pitchFamily="34" charset="-122"/>
                <a:ea typeface="微软雅黑" panose="020B0503020204020204" pitchFamily="34" charset="-122"/>
              </a:rPr>
              <a:t>不能 </a:t>
            </a:r>
          </a:p>
        </p:txBody>
      </p:sp>
      <p:pic>
        <p:nvPicPr>
          <p:cNvPr id="31749" name="Picture 27" descr="pic_289968">
            <a:extLst>
              <a:ext uri="{FF2B5EF4-FFF2-40B4-BE49-F238E27FC236}">
                <a16:creationId xmlns:a16="http://schemas.microsoft.com/office/drawing/2014/main" id="{25A5C857-4810-4C93-A1B7-2FB7AA4E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646488"/>
            <a:ext cx="359410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28">
            <a:extLst>
              <a:ext uri="{FF2B5EF4-FFF2-40B4-BE49-F238E27FC236}">
                <a16:creationId xmlns:a16="http://schemas.microsoft.com/office/drawing/2014/main" id="{72B79AE7-136B-40F1-A723-A6DF5DC006FF}"/>
              </a:ext>
            </a:extLst>
          </p:cNvPr>
          <p:cNvSpPr txBox="1">
            <a:spLocks noChangeArrowheads="1"/>
          </p:cNvSpPr>
          <p:nvPr/>
        </p:nvSpPr>
        <p:spPr bwMode="auto">
          <a:xfrm>
            <a:off x="388938" y="1154113"/>
            <a:ext cx="3600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2400" b="1" dirty="0">
                <a:solidFill>
                  <a:srgbClr val="990000"/>
                </a:solidFill>
                <a:latin typeface="Times New Roman" panose="02020603050405020304" pitchFamily="18" charset="0"/>
                <a:ea typeface="宋体" panose="02010600030101010101" pitchFamily="2" charset="-122"/>
                <a:cs typeface="Times New Roman" panose="02020603050405020304" pitchFamily="18" charset="0"/>
              </a:rPr>
              <a:t>阅读教材</a:t>
            </a:r>
            <a:r>
              <a:rPr lang="en-US" altLang="zh-CN" sz="2400" b="1" dirty="0">
                <a:solidFill>
                  <a:srgbClr val="990000"/>
                </a:solidFill>
                <a:latin typeface="Times New Roman" panose="02020603050405020304" pitchFamily="18" charset="0"/>
                <a:ea typeface="宋体" panose="02010600030101010101" pitchFamily="2" charset="-122"/>
                <a:cs typeface="Times New Roman" panose="02020603050405020304" pitchFamily="18" charset="0"/>
              </a:rPr>
              <a:t>P70-71</a:t>
            </a:r>
          </a:p>
        </p:txBody>
      </p:sp>
      <p:sp>
        <p:nvSpPr>
          <p:cNvPr id="2" name="矩形 1">
            <a:extLst>
              <a:ext uri="{FF2B5EF4-FFF2-40B4-BE49-F238E27FC236}">
                <a16:creationId xmlns:a16="http://schemas.microsoft.com/office/drawing/2014/main" id="{73FB9511-6524-484B-83CB-B35B6A0892CB}"/>
              </a:ext>
            </a:extLst>
          </p:cNvPr>
          <p:cNvSpPr/>
          <p:nvPr/>
        </p:nvSpPr>
        <p:spPr>
          <a:xfrm>
            <a:off x="1073782" y="6073684"/>
            <a:ext cx="6750050" cy="584200"/>
          </a:xfrm>
          <a:prstGeom prst="rect">
            <a:avLst/>
          </a:prstGeom>
        </p:spPr>
        <p:txBody>
          <a:bodyPr wrap="none">
            <a:spAutoFit/>
          </a:bodyPr>
          <a:lstStyle/>
          <a:p>
            <a:pPr eaLnBrk="1" hangingPunct="1">
              <a:defRPr/>
            </a:pPr>
            <a:r>
              <a:rPr lang="zh-CN" altLang="en-US" sz="3200" b="1" kern="10" dirty="0">
                <a:solidFill>
                  <a:srgbClr val="0000FF"/>
                </a:solidFill>
                <a:latin typeface="微软雅黑" panose="020B0503020204020204" pitchFamily="34" charset="-122"/>
                <a:ea typeface="微软雅黑" panose="020B0503020204020204" pitchFamily="34" charset="-122"/>
              </a:rPr>
              <a:t>信息传递保证了生命活动的正常进行</a:t>
            </a:r>
            <a:endParaRPr lang="zh-CN" altLang="en-US" sz="3200" b="1" dirty="0"/>
          </a:p>
        </p:txBody>
      </p:sp>
    </p:spTree>
    <p:controls>
      <mc:AlternateContent xmlns:mc="http://schemas.openxmlformats.org/markup-compatibility/2006">
        <mc:Choice xmlns:v="urn:schemas-microsoft-com:vml" Requires="v">
          <p:control spid="2053" name="ShockwaveFlash1" r:id="rId2" imgW="3238560" imgH="1846440"/>
        </mc:Choice>
        <mc:Fallback>
          <p:control name="ShockwaveFlash1" r:id="rId2" imgW="3238560" imgH="1846440">
            <p:pic>
              <p:nvPicPr>
                <p:cNvPr id="31751" name="ShockwaveFlash1">
                  <a:extLst>
                    <a:ext uri="{FF2B5EF4-FFF2-40B4-BE49-F238E27FC236}">
                      <a16:creationId xmlns:a16="http://schemas.microsoft.com/office/drawing/2014/main" id="{DB5EE0F9-8F66-46CC-827F-E6E26E8D5D3D}"/>
                    </a:ext>
                  </a:extLst>
                </p:cNvPr>
                <p:cNvPicPr preferRelativeResize="0">
                  <a:picLocks noChangeArrowheads="1" noChangeShapeType="1"/>
                </p:cNvPicPr>
                <p:nvPr/>
              </p:nvPicPr>
              <p:blipFill>
                <a:blip r:embed="rId5"/>
                <a:srcRect/>
                <a:stretch>
                  <a:fillRect/>
                </a:stretch>
              </p:blipFill>
              <p:spPr bwMode="auto">
                <a:xfrm>
                  <a:off x="755650" y="3790950"/>
                  <a:ext cx="3238500" cy="18462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80903"/>
                                        </p:tgtEl>
                                        <p:attrNameLst>
                                          <p:attrName>style.visibility</p:attrName>
                                        </p:attrNameLst>
                                      </p:cBhvr>
                                      <p:to>
                                        <p:strVal val="visible"/>
                                      </p:to>
                                    </p:set>
                                    <p:anim calcmode="lin" valueType="num">
                                      <p:cBhvr>
                                        <p:cTn id="7" dur="1000" fill="hold"/>
                                        <p:tgtEl>
                                          <p:spTgt spid="80903"/>
                                        </p:tgtEl>
                                        <p:attrNameLst>
                                          <p:attrName>ppt_w</p:attrName>
                                        </p:attrNameLst>
                                      </p:cBhvr>
                                      <p:tavLst>
                                        <p:tav tm="0">
                                          <p:val>
                                            <p:fltVal val="0"/>
                                          </p:val>
                                        </p:tav>
                                        <p:tav tm="100000">
                                          <p:val>
                                            <p:strVal val="#ppt_w"/>
                                          </p:val>
                                        </p:tav>
                                      </p:tavLst>
                                    </p:anim>
                                    <p:anim calcmode="lin" valueType="num">
                                      <p:cBhvr>
                                        <p:cTn id="8" dur="1000" fill="hold"/>
                                        <p:tgtEl>
                                          <p:spTgt spid="80903"/>
                                        </p:tgtEl>
                                        <p:attrNameLst>
                                          <p:attrName>ppt_h</p:attrName>
                                        </p:attrNameLst>
                                      </p:cBhvr>
                                      <p:tavLst>
                                        <p:tav tm="0">
                                          <p:val>
                                            <p:fltVal val="0"/>
                                          </p:val>
                                        </p:tav>
                                        <p:tav tm="100000">
                                          <p:val>
                                            <p:strVal val="#ppt_h"/>
                                          </p:val>
                                        </p:tav>
                                      </p:tavLst>
                                    </p:anim>
                                    <p:anim calcmode="lin" valueType="num">
                                      <p:cBhvr>
                                        <p:cTn id="9" dur="1000" fill="hold"/>
                                        <p:tgtEl>
                                          <p:spTgt spid="80903"/>
                                        </p:tgtEl>
                                        <p:attrNameLst>
                                          <p:attrName>style.rotation</p:attrName>
                                        </p:attrNameLst>
                                      </p:cBhvr>
                                      <p:tavLst>
                                        <p:tav tm="0">
                                          <p:val>
                                            <p:fltVal val="90"/>
                                          </p:val>
                                        </p:tav>
                                        <p:tav tm="100000">
                                          <p:val>
                                            <p:fltVal val="0"/>
                                          </p:val>
                                        </p:tav>
                                      </p:tavLst>
                                    </p:anim>
                                    <p:animEffect transition="in" filter="fade">
                                      <p:cBhvr>
                                        <p:cTn id="10" dur="1000"/>
                                        <p:tgtEl>
                                          <p:spTgt spid="8090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0CF9B35F-6235-49F8-A007-9EE7D1E615EB}"/>
              </a:ext>
            </a:extLst>
          </p:cNvPr>
          <p:cNvSpPr>
            <a:spLocks noGrp="1" noChangeArrowheads="1"/>
          </p:cNvSpPr>
          <p:nvPr>
            <p:ph idx="4294967295"/>
          </p:nvPr>
        </p:nvSpPr>
        <p:spPr>
          <a:xfrm>
            <a:off x="250825" y="476250"/>
            <a:ext cx="8893175" cy="2527300"/>
          </a:xfrm>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buClr>
                <a:srgbClr val="FF0000"/>
              </a:buClr>
              <a:buFont typeface="Arial" panose="020B0604020202020204" pitchFamily="34" charset="0"/>
              <a:buNone/>
            </a:pPr>
            <a:r>
              <a:rPr lang="en-US" altLang="zh-CN" sz="2800" b="1" dirty="0">
                <a:solidFill>
                  <a:srgbClr val="000000"/>
                </a:solidFill>
                <a:latin typeface="微软雅黑" panose="020B0503020204020204" pitchFamily="34" charset="-122"/>
                <a:ea typeface="微软雅黑" panose="020B0503020204020204" pitchFamily="34" charset="-122"/>
              </a:rPr>
              <a:t>3</a:t>
            </a:r>
            <a:r>
              <a:rPr lang="zh-CN" altLang="en-US" sz="2800" b="1" dirty="0">
                <a:solidFill>
                  <a:srgbClr val="000000"/>
                </a:solidFill>
                <a:latin typeface="微软雅黑" panose="020B0503020204020204" pitchFamily="34" charset="-122"/>
                <a:ea typeface="微软雅黑" panose="020B0503020204020204" pitchFamily="34" charset="-122"/>
              </a:rPr>
              <a:t>、若无信息传递，植物能开花吗？某些昆虫雌雄个体能相互识别、交配吗？信息传递在种群繁衍过程中起什么作用？</a:t>
            </a:r>
          </a:p>
          <a:p>
            <a:pPr eaLnBrk="1" hangingPunct="1">
              <a:buFont typeface="Wingdings" panose="05000000000000000000" pitchFamily="2" charset="2"/>
              <a:buNone/>
            </a:pPr>
            <a:r>
              <a:rPr lang="zh-CN" altLang="en-US" sz="2800" b="1" dirty="0">
                <a:solidFill>
                  <a:srgbClr val="000099"/>
                </a:solidFill>
                <a:latin typeface="微软雅黑" panose="020B0503020204020204" pitchFamily="34" charset="-122"/>
                <a:ea typeface="微软雅黑" panose="020B0503020204020204" pitchFamily="34" charset="-122"/>
              </a:rPr>
              <a:t>  </a:t>
            </a:r>
            <a:r>
              <a:rPr lang="zh-CN" altLang="en-US" sz="2800" dirty="0">
                <a:solidFill>
                  <a:srgbClr val="000099"/>
                </a:solidFill>
                <a:latin typeface="微软雅黑" panose="020B0503020204020204" pitchFamily="34" charset="-122"/>
                <a:ea typeface="微软雅黑" panose="020B0503020204020204" pitchFamily="34" charset="-122"/>
              </a:rPr>
              <a:t> </a:t>
            </a:r>
            <a:r>
              <a:rPr lang="zh-CN" altLang="en-US" sz="2800" b="1" dirty="0">
                <a:solidFill>
                  <a:srgbClr val="000099"/>
                </a:solidFill>
                <a:latin typeface="微软雅黑" panose="020B0503020204020204" pitchFamily="34" charset="-122"/>
                <a:ea typeface="微软雅黑" panose="020B0503020204020204" pitchFamily="34" charset="-122"/>
              </a:rPr>
              <a:t>通过信息传递，植物才能开花，雌雄个体能相互识别、交配，保证种群的繁衍。</a:t>
            </a:r>
          </a:p>
        </p:txBody>
      </p:sp>
      <p:sp>
        <p:nvSpPr>
          <p:cNvPr id="32771" name="Text Box 4">
            <a:extLst>
              <a:ext uri="{FF2B5EF4-FFF2-40B4-BE49-F238E27FC236}">
                <a16:creationId xmlns:a16="http://schemas.microsoft.com/office/drawing/2014/main" id="{DCF24D1B-F5E8-441D-9BA5-A73EC4C086CD}"/>
              </a:ext>
            </a:extLst>
          </p:cNvPr>
          <p:cNvSpPr txBox="1">
            <a:spLocks noChangeArrowheads="1"/>
          </p:cNvSpPr>
          <p:nvPr/>
        </p:nvSpPr>
        <p:spPr bwMode="auto">
          <a:xfrm>
            <a:off x="4735513" y="3598863"/>
            <a:ext cx="3814762" cy="2225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2000" b="1" dirty="0">
                <a:latin typeface="微软雅黑" panose="020B0503020204020204" pitchFamily="34" charset="-122"/>
                <a:ea typeface="微软雅黑" panose="020B0503020204020204" pitchFamily="34" charset="-122"/>
              </a:rPr>
              <a:t>许多动物都能在</a:t>
            </a:r>
          </a:p>
          <a:p>
            <a:pPr eaLnBrk="1" hangingPunct="1">
              <a:lnSpc>
                <a:spcPct val="100000"/>
              </a:lnSpc>
              <a:spcBef>
                <a:spcPct val="50000"/>
              </a:spcBef>
              <a:buFontTx/>
              <a:buNone/>
            </a:pPr>
            <a:r>
              <a:rPr lang="zh-CN" altLang="en-US" sz="2000" b="1" dirty="0">
                <a:latin typeface="微软雅黑" panose="020B0503020204020204" pitchFamily="34" charset="-122"/>
                <a:ea typeface="微软雅黑" panose="020B0503020204020204" pitchFamily="34" charset="-122"/>
              </a:rPr>
              <a:t>特定时期释放用</a:t>
            </a:r>
          </a:p>
          <a:p>
            <a:pPr eaLnBrk="1" hangingPunct="1">
              <a:lnSpc>
                <a:spcPct val="100000"/>
              </a:lnSpc>
              <a:spcBef>
                <a:spcPct val="50000"/>
              </a:spcBef>
              <a:buFontTx/>
              <a:buNone/>
            </a:pPr>
            <a:r>
              <a:rPr lang="zh-CN" altLang="en-US" sz="2000" b="1" dirty="0">
                <a:latin typeface="微软雅黑" panose="020B0503020204020204" pitchFamily="34" charset="-122"/>
                <a:ea typeface="微软雅黑" panose="020B0503020204020204" pitchFamily="34" charset="-122"/>
              </a:rPr>
              <a:t>于吸引异性的信</a:t>
            </a:r>
          </a:p>
          <a:p>
            <a:pPr eaLnBrk="1" hangingPunct="1">
              <a:lnSpc>
                <a:spcPct val="100000"/>
              </a:lnSpc>
              <a:spcBef>
                <a:spcPct val="50000"/>
              </a:spcBef>
              <a:buFontTx/>
              <a:buNone/>
            </a:pPr>
            <a:r>
              <a:rPr lang="zh-CN" altLang="en-US" sz="2000" b="1" dirty="0">
                <a:latin typeface="微软雅黑" panose="020B0503020204020204" pitchFamily="34" charset="-122"/>
                <a:ea typeface="微软雅黑" panose="020B0503020204020204" pitchFamily="34" charset="-122"/>
              </a:rPr>
              <a:t>息素，用来传递</a:t>
            </a:r>
          </a:p>
          <a:p>
            <a:pPr eaLnBrk="1" hangingPunct="1">
              <a:lnSpc>
                <a:spcPct val="100000"/>
              </a:lnSpc>
              <a:spcBef>
                <a:spcPct val="50000"/>
              </a:spcBef>
              <a:buFontTx/>
              <a:buNone/>
            </a:pPr>
            <a:r>
              <a:rPr lang="zh-CN" altLang="en-US" sz="2000" b="1" dirty="0">
                <a:latin typeface="微软雅黑" panose="020B0503020204020204" pitchFamily="34" charset="-122"/>
                <a:ea typeface="微软雅黑" panose="020B0503020204020204" pitchFamily="34" charset="-122"/>
              </a:rPr>
              <a:t>性信号。</a:t>
            </a:r>
          </a:p>
        </p:txBody>
      </p:sp>
      <p:pic>
        <p:nvPicPr>
          <p:cNvPr id="32772" name="Picture 5" descr="蝴蝶2">
            <a:extLst>
              <a:ext uri="{FF2B5EF4-FFF2-40B4-BE49-F238E27FC236}">
                <a16:creationId xmlns:a16="http://schemas.microsoft.com/office/drawing/2014/main" id="{8EC9EAA6-18A8-4B14-B402-562836206ED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15150" y="3719513"/>
            <a:ext cx="163512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3077" name="ShockwaveFlash1" r:id="rId2" imgW="3311640" imgH="2376360"/>
        </mc:Choice>
        <mc:Fallback>
          <p:control name="ShockwaveFlash1" r:id="rId2" imgW="3311640" imgH="2376360">
            <p:pic>
              <p:nvPicPr>
                <p:cNvPr id="32773" name="ShockwaveFlash1">
                  <a:extLst>
                    <a:ext uri="{FF2B5EF4-FFF2-40B4-BE49-F238E27FC236}">
                      <a16:creationId xmlns:a16="http://schemas.microsoft.com/office/drawing/2014/main" id="{8DEF43FF-34F0-442A-8323-42ED8C496A0C}"/>
                    </a:ext>
                  </a:extLst>
                </p:cNvPr>
                <p:cNvPicPr preferRelativeResize="0">
                  <a:picLocks noChangeArrowheads="1" noChangeShapeType="1"/>
                </p:cNvPicPr>
                <p:nvPr/>
              </p:nvPicPr>
              <p:blipFill>
                <a:blip r:embed="rId5"/>
                <a:srcRect/>
                <a:stretch>
                  <a:fillRect/>
                </a:stretch>
              </p:blipFill>
              <p:spPr bwMode="auto">
                <a:xfrm>
                  <a:off x="593725" y="3573463"/>
                  <a:ext cx="3492500" cy="251936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946">
                                            <p:txEl>
                                              <p:pRg st="1" end="1"/>
                                            </p:txEl>
                                          </p:spTgt>
                                        </p:tgtEl>
                                        <p:attrNameLst>
                                          <p:attrName>style.visibility</p:attrName>
                                        </p:attrNameLst>
                                      </p:cBhvr>
                                      <p:to>
                                        <p:strVal val="visible"/>
                                      </p:to>
                                    </p:set>
                                    <p:animEffect transition="in" filter="blinds(horizontal)">
                                      <p:cBhvr>
                                        <p:cTn id="7" dur="500"/>
                                        <p:tgtEl>
                                          <p:spTgt spid="829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3794" name="Oval 2">
            <a:extLst>
              <a:ext uri="{FF2B5EF4-FFF2-40B4-BE49-F238E27FC236}">
                <a16:creationId xmlns:a16="http://schemas.microsoft.com/office/drawing/2014/main" id="{13CF3DAE-8672-401D-AB73-6E307A8A64A7}"/>
              </a:ext>
            </a:extLst>
          </p:cNvPr>
          <p:cNvSpPr>
            <a:spLocks noChangeArrowheads="1"/>
          </p:cNvSpPr>
          <p:nvPr/>
        </p:nvSpPr>
        <p:spPr bwMode="auto">
          <a:xfrm>
            <a:off x="2819400" y="1917700"/>
            <a:ext cx="2667000" cy="1981200"/>
          </a:xfrm>
          <a:prstGeom prst="ellipse">
            <a:avLst/>
          </a:prstGeom>
          <a:noFill/>
          <a:ln>
            <a:noFill/>
          </a:ln>
          <a:effectLst>
            <a:outerShdw dist="35921" dir="2700000" algn="ctr" rotWithShape="0">
              <a:srgbClr val="4D4D4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latin typeface="微软雅黑" panose="020B0503020204020204" pitchFamily="34" charset="-122"/>
              <a:ea typeface="微软雅黑" panose="020B0503020204020204" pitchFamily="34" charset="-122"/>
            </a:endParaRPr>
          </a:p>
        </p:txBody>
      </p:sp>
      <p:sp>
        <p:nvSpPr>
          <p:cNvPr id="33795" name="Rectangle 4">
            <a:extLst>
              <a:ext uri="{FF2B5EF4-FFF2-40B4-BE49-F238E27FC236}">
                <a16:creationId xmlns:a16="http://schemas.microsoft.com/office/drawing/2014/main" id="{F1EDE166-DCC3-43E4-8EDC-2B466F88FEB0}"/>
              </a:ext>
            </a:extLst>
          </p:cNvPr>
          <p:cNvSpPr>
            <a:spLocks noChangeArrowheads="1"/>
          </p:cNvSpPr>
          <p:nvPr/>
        </p:nvSpPr>
        <p:spPr bwMode="auto">
          <a:xfrm>
            <a:off x="28600" y="161639"/>
            <a:ext cx="9144000" cy="17732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0000"/>
              </a:buClr>
              <a:buFont typeface="Arial" panose="020B0604020202020204" pitchFamily="34" charset="0"/>
              <a:buNone/>
            </a:pPr>
            <a:r>
              <a:rPr lang="en-US" altLang="zh-CN" sz="2400" b="1" dirty="0">
                <a:solidFill>
                  <a:srgbClr val="000000"/>
                </a:solidFill>
                <a:latin typeface="微软雅黑" panose="020B0503020204020204" pitchFamily="34" charset="-122"/>
                <a:ea typeface="微软雅黑" panose="020B0503020204020204" pitchFamily="34" charset="-122"/>
              </a:rPr>
              <a:t>4</a:t>
            </a:r>
            <a:r>
              <a:rPr lang="zh-CN" altLang="en-US" sz="2400" b="1" dirty="0">
                <a:solidFill>
                  <a:srgbClr val="000000"/>
                </a:solidFill>
                <a:latin typeface="微软雅黑" panose="020B0503020204020204" pitchFamily="34" charset="-122"/>
                <a:ea typeface="微软雅黑" panose="020B0503020204020204" pitchFamily="34" charset="-122"/>
              </a:rPr>
              <a:t>、烟草释放的信息素，在白天与夜间是否都使它本身受益？</a:t>
            </a:r>
          </a:p>
          <a:p>
            <a:pPr eaLnBrk="1" hangingPunct="1">
              <a:buClr>
                <a:srgbClr val="FF0000"/>
              </a:buClr>
              <a:buFont typeface="Arial" panose="020B0604020202020204" pitchFamily="34" charset="0"/>
              <a:buNone/>
            </a:pPr>
            <a:r>
              <a:rPr lang="en-US" altLang="zh-CN" sz="2400" b="1" dirty="0">
                <a:solidFill>
                  <a:srgbClr val="000000"/>
                </a:solidFill>
                <a:latin typeface="微软雅黑" panose="020B0503020204020204" pitchFamily="34" charset="-122"/>
                <a:ea typeface="微软雅黑" panose="020B0503020204020204" pitchFamily="34" charset="-122"/>
              </a:rPr>
              <a:t>5</a:t>
            </a:r>
            <a:r>
              <a:rPr lang="zh-CN" altLang="en-US" sz="2400" b="1" dirty="0">
                <a:solidFill>
                  <a:srgbClr val="000000"/>
                </a:solidFill>
                <a:latin typeface="微软雅黑" panose="020B0503020204020204" pitchFamily="34" charset="-122"/>
                <a:ea typeface="微软雅黑" panose="020B0503020204020204" pitchFamily="34" charset="-122"/>
              </a:rPr>
              <a:t>、资料</a:t>
            </a:r>
            <a:r>
              <a:rPr lang="en-US" altLang="zh-CN" sz="2400" b="1" dirty="0">
                <a:solidFill>
                  <a:srgbClr val="000000"/>
                </a:solidFill>
                <a:latin typeface="微软雅黑" panose="020B0503020204020204" pitchFamily="34" charset="-122"/>
                <a:ea typeface="微软雅黑" panose="020B0503020204020204" pitchFamily="34" charset="-122"/>
              </a:rPr>
              <a:t>4</a:t>
            </a:r>
            <a:r>
              <a:rPr lang="zh-CN" altLang="en-US" sz="2400" b="1" dirty="0">
                <a:solidFill>
                  <a:srgbClr val="000000"/>
                </a:solidFill>
                <a:latin typeface="微软雅黑" panose="020B0503020204020204" pitchFamily="34" charset="-122"/>
                <a:ea typeface="微软雅黑" panose="020B0503020204020204" pitchFamily="34" charset="-122"/>
              </a:rPr>
              <a:t>中的信息素能将几种生物联系起来？若无这种信息素，烟草、蛾和蛾幼虫的天敌三种生物的种群数量将发生什么变化？信息传递在调节种间关系中起什么作用？</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34820" name="Rectangle 5">
            <a:extLst>
              <a:ext uri="{FF2B5EF4-FFF2-40B4-BE49-F238E27FC236}">
                <a16:creationId xmlns:a16="http://schemas.microsoft.com/office/drawing/2014/main" id="{465A73CD-C749-4DEF-92D6-C2574A91FE4E}"/>
              </a:ext>
            </a:extLst>
          </p:cNvPr>
          <p:cNvSpPr>
            <a:spLocks noChangeArrowheads="1"/>
          </p:cNvSpPr>
          <p:nvPr/>
        </p:nvSpPr>
        <p:spPr bwMode="auto">
          <a:xfrm>
            <a:off x="8152999" y="161639"/>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dirty="0">
                <a:solidFill>
                  <a:schemeClr val="tx2"/>
                </a:solidFill>
                <a:latin typeface="微软雅黑" panose="020B0503020204020204" pitchFamily="34" charset="-122"/>
                <a:ea typeface="微软雅黑" panose="020B0503020204020204" pitchFamily="34" charset="-122"/>
              </a:rPr>
              <a:t>是</a:t>
            </a:r>
          </a:p>
        </p:txBody>
      </p:sp>
      <p:sp>
        <p:nvSpPr>
          <p:cNvPr id="83976" name="Text Box 8">
            <a:extLst>
              <a:ext uri="{FF2B5EF4-FFF2-40B4-BE49-F238E27FC236}">
                <a16:creationId xmlns:a16="http://schemas.microsoft.com/office/drawing/2014/main" id="{0D6F2FB1-C238-49CA-9C7D-A2700186C0A7}"/>
              </a:ext>
            </a:extLst>
          </p:cNvPr>
          <p:cNvSpPr txBox="1">
            <a:spLocks noChangeArrowheads="1"/>
          </p:cNvSpPr>
          <p:nvPr/>
        </p:nvSpPr>
        <p:spPr bwMode="auto">
          <a:xfrm>
            <a:off x="395536" y="5672609"/>
            <a:ext cx="1674813" cy="579438"/>
          </a:xfrm>
          <a:prstGeom prst="rect">
            <a:avLst/>
          </a:prstGeom>
          <a:noFill/>
          <a:ln w="9525">
            <a:noFill/>
            <a:miter lim="800000"/>
            <a:headEnd/>
            <a:tailEnd/>
          </a:ln>
          <a:effectLst/>
        </p:spPr>
        <p:txBody>
          <a:bodyPr>
            <a:spAutoFit/>
          </a:bodyPr>
          <a:lstStyle/>
          <a:p>
            <a:pPr eaLnBrk="1" hangingPunct="1">
              <a:defRPr/>
            </a:pPr>
            <a:r>
              <a:rPr lang="zh-CN" altLang="en-US" sz="3200" b="1" dirty="0">
                <a:solidFill>
                  <a:srgbClr val="1D328B"/>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pitchFamily="34" charset="0"/>
              </a:rPr>
              <a:t>作用：</a:t>
            </a:r>
          </a:p>
        </p:txBody>
      </p:sp>
      <p:sp>
        <p:nvSpPr>
          <p:cNvPr id="83977" name="Text Box 9">
            <a:extLst>
              <a:ext uri="{FF2B5EF4-FFF2-40B4-BE49-F238E27FC236}">
                <a16:creationId xmlns:a16="http://schemas.microsoft.com/office/drawing/2014/main" id="{CD260D5D-0DCA-47BA-8B4E-6BDC15A97B5D}"/>
              </a:ext>
            </a:extLst>
          </p:cNvPr>
          <p:cNvSpPr txBox="1">
            <a:spLocks noChangeArrowheads="1"/>
          </p:cNvSpPr>
          <p:nvPr/>
        </p:nvSpPr>
        <p:spPr bwMode="auto">
          <a:xfrm>
            <a:off x="1475656" y="5682976"/>
            <a:ext cx="74898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dirty="0">
                <a:solidFill>
                  <a:srgbClr val="1D328B"/>
                </a:solidFill>
                <a:latin typeface="微软雅黑" panose="020B0503020204020204" pitchFamily="34" charset="-122"/>
                <a:ea typeface="微软雅黑" panose="020B0503020204020204" pitchFamily="34" charset="-122"/>
              </a:rPr>
              <a:t>通过信息传递，能够调节生物之间的关系，维持生态系统的平衡。 </a:t>
            </a:r>
          </a:p>
        </p:txBody>
      </p:sp>
      <p:sp>
        <p:nvSpPr>
          <p:cNvPr id="34823" name="Rectangle 10">
            <a:extLst>
              <a:ext uri="{FF2B5EF4-FFF2-40B4-BE49-F238E27FC236}">
                <a16:creationId xmlns:a16="http://schemas.microsoft.com/office/drawing/2014/main" id="{D7089140-DAA2-4AC9-B092-5B5F327CCDC8}"/>
              </a:ext>
            </a:extLst>
          </p:cNvPr>
          <p:cNvSpPr>
            <a:spLocks noChangeArrowheads="1"/>
          </p:cNvSpPr>
          <p:nvPr/>
        </p:nvSpPr>
        <p:spPr bwMode="auto">
          <a:xfrm>
            <a:off x="4638650" y="1755490"/>
            <a:ext cx="35141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GB" sz="2400" b="1" dirty="0">
                <a:solidFill>
                  <a:schemeClr val="tx2"/>
                </a:solidFill>
                <a:latin typeface="微软雅黑" panose="020B0503020204020204" pitchFamily="34" charset="-122"/>
                <a:ea typeface="微软雅黑" panose="020B0503020204020204" pitchFamily="34" charset="-122"/>
              </a:rPr>
              <a:t>烟草</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GB" sz="2400" b="1" dirty="0">
                <a:solidFill>
                  <a:schemeClr val="tx2"/>
                </a:solidFill>
                <a:latin typeface="微软雅黑" panose="020B0503020204020204" pitchFamily="34" charset="-122"/>
                <a:ea typeface="微软雅黑" panose="020B0503020204020204" pitchFamily="34" charset="-122"/>
              </a:rPr>
              <a:t> 蛾</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GB" sz="2400" b="1" dirty="0">
                <a:solidFill>
                  <a:schemeClr val="tx2"/>
                </a:solidFill>
                <a:latin typeface="微软雅黑" panose="020B0503020204020204" pitchFamily="34" charset="-122"/>
                <a:ea typeface="微软雅黑" panose="020B0503020204020204" pitchFamily="34" charset="-122"/>
              </a:rPr>
              <a:t>蛾幼虫的天敌</a:t>
            </a:r>
            <a:endParaRPr lang="zh-CN" altLang="en-US" sz="2400" b="1" dirty="0">
              <a:solidFill>
                <a:schemeClr val="tx2"/>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145D342B-0DBA-4C43-8ADC-B4B43120B6E2}"/>
              </a:ext>
            </a:extLst>
          </p:cNvPr>
          <p:cNvSpPr/>
          <p:nvPr/>
        </p:nvSpPr>
        <p:spPr bwMode="auto">
          <a:xfrm>
            <a:off x="683568" y="2700864"/>
            <a:ext cx="936104" cy="432048"/>
          </a:xfrm>
          <a:prstGeom prst="rect">
            <a:avLst/>
          </a:prstGeom>
          <a:solidFill>
            <a:schemeClr val="bg1"/>
          </a:solidFill>
          <a:ln>
            <a:noFill/>
          </a:ln>
          <a:effectLst/>
        </p:spPr>
        <p:txBody>
          <a:bodyPr vert="horz" wrap="square" lIns="92075" tIns="46038" rIns="92075" bIns="46038"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900" b="0" i="0" u="none" strike="noStrike" cap="none" normalizeH="0" baseline="0">
              <a:ln>
                <a:noFill/>
              </a:ln>
              <a:solidFill>
                <a:schemeClr val="tx1"/>
              </a:solidFill>
              <a:effectLst/>
              <a:latin typeface="Arial" panose="020B0604020202020204" pitchFamily="34" charset="0"/>
              <a:sym typeface="Symbol" panose="05050102010706020507" pitchFamily="18" charset="2"/>
            </a:endParaRPr>
          </a:p>
        </p:txBody>
      </p:sp>
      <p:pic>
        <p:nvPicPr>
          <p:cNvPr id="4" name="图片 3">
            <a:extLst>
              <a:ext uri="{FF2B5EF4-FFF2-40B4-BE49-F238E27FC236}">
                <a16:creationId xmlns:a16="http://schemas.microsoft.com/office/drawing/2014/main" id="{902BD715-78DD-40E0-8B51-7970DBEC3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784" y="2278256"/>
            <a:ext cx="3922306" cy="3137063"/>
          </a:xfrm>
          <a:prstGeom prst="rect">
            <a:avLst/>
          </a:prstGeom>
        </p:spPr>
      </p:pic>
      <p:pic>
        <p:nvPicPr>
          <p:cNvPr id="1026" name="Picture 2">
            <a:extLst>
              <a:ext uri="{FF2B5EF4-FFF2-40B4-BE49-F238E27FC236}">
                <a16:creationId xmlns:a16="http://schemas.microsoft.com/office/drawing/2014/main" id="{47341B9C-2DEB-48FF-8383-5AB1E55A95AE}"/>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sharpenSoften amount="50000"/>
                    </a14:imgEffect>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2623118" y="3347289"/>
            <a:ext cx="741834" cy="6497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6050C4F8-01D7-4229-B3A5-0357E3D03C80}"/>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sharpenSoften amount="50000"/>
                    </a14:imgEffect>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2910493" y="3943649"/>
            <a:ext cx="741834" cy="6497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A51A1C4B-CBE4-455F-96B0-F6CDF9D6EC02}"/>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sharpenSoften amount="50000"/>
                    </a14:imgEffect>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2158761" y="3907665"/>
            <a:ext cx="741834" cy="64976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0AC50DA-D900-42C5-95FF-4DF430FC96C4}"/>
              </a:ext>
            </a:extLst>
          </p:cNvPr>
          <p:cNvSpPr/>
          <p:nvPr/>
        </p:nvSpPr>
        <p:spPr bwMode="auto">
          <a:xfrm>
            <a:off x="4600601" y="2305804"/>
            <a:ext cx="885800" cy="435369"/>
          </a:xfrm>
          <a:prstGeom prst="rect">
            <a:avLst/>
          </a:prstGeom>
          <a:solidFill>
            <a:schemeClr val="tx1"/>
          </a:solidFill>
          <a:ln>
            <a:noFill/>
          </a:ln>
          <a:effectLst/>
        </p:spPr>
        <p:txBody>
          <a:bodyPr vert="horz" wrap="square" lIns="92075" tIns="46038" rIns="92075" bIns="46038"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900" b="0" i="0" u="none" strike="noStrike" cap="none" normalizeH="0" baseline="0" dirty="0">
              <a:ln>
                <a:noFill/>
              </a:ln>
              <a:solidFill>
                <a:schemeClr val="tx1"/>
              </a:solidFill>
              <a:effectLst/>
              <a:latin typeface="Arial" panose="020B0604020202020204" pitchFamily="34" charset="0"/>
              <a:sym typeface="Symbol" panose="05050102010706020507" pitchFamily="18" charset="2"/>
            </a:endParaRPr>
          </a:p>
        </p:txBody>
      </p:sp>
    </p:spTree>
    <p:controls>
      <mc:AlternateContent xmlns:mc="http://schemas.openxmlformats.org/markup-compatibility/2006">
        <mc:Choice xmlns:v="urn:schemas-microsoft-com:vml" Requires="v">
          <p:control spid="4101" name="ShockwaveFlash2" r:id="rId2" imgW="5041800" imgH="3745080"/>
        </mc:Choice>
        <mc:Fallback>
          <p:control name="ShockwaveFlash2" r:id="rId2" imgW="5041800" imgH="3745080">
            <p:pic>
              <p:nvPicPr>
                <p:cNvPr id="33801" name="ShockwaveFlash2">
                  <a:extLst>
                    <a:ext uri="{FF2B5EF4-FFF2-40B4-BE49-F238E27FC236}">
                      <a16:creationId xmlns:a16="http://schemas.microsoft.com/office/drawing/2014/main" id="{F4087C52-ECD6-4C35-9796-127B6DCA74B2}"/>
                    </a:ext>
                  </a:extLst>
                </p:cNvPr>
                <p:cNvPicPr preferRelativeResize="0">
                  <a:picLocks noChangeArrowheads="1" noChangeShapeType="1"/>
                </p:cNvPicPr>
                <p:nvPr/>
              </p:nvPicPr>
              <p:blipFill>
                <a:blip r:embed="rId7"/>
                <a:srcRect/>
                <a:stretch>
                  <a:fillRect/>
                </a:stretch>
              </p:blipFill>
              <p:spPr bwMode="auto">
                <a:xfrm>
                  <a:off x="473051" y="2278256"/>
                  <a:ext cx="4033837" cy="3097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3976"/>
                                        </p:tgtEl>
                                        <p:attrNameLst>
                                          <p:attrName>style.visibility</p:attrName>
                                        </p:attrNameLst>
                                      </p:cBhvr>
                                      <p:to>
                                        <p:strVal val="visible"/>
                                      </p:to>
                                    </p:set>
                                    <p:animEffect transition="in" filter="blinds(horizontal)">
                                      <p:cBhvr>
                                        <p:cTn id="15" dur="500"/>
                                        <p:tgtEl>
                                          <p:spTgt spid="8397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3977"/>
                                        </p:tgtEl>
                                        <p:attrNameLst>
                                          <p:attrName>style.visibility</p:attrName>
                                        </p:attrNameLst>
                                      </p:cBhvr>
                                      <p:to>
                                        <p:strVal val="visible"/>
                                      </p:to>
                                    </p:set>
                                    <p:animEffect transition="in" filter="blinds(horizontal)">
                                      <p:cBhvr>
                                        <p:cTn id="18" dur="500"/>
                                        <p:tgtEl>
                                          <p:spTgt spid="83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83976" grpId="0"/>
      <p:bldP spid="83977" grpId="0"/>
      <p:bldP spid="34823"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ext Box 11">
            <a:extLst>
              <a:ext uri="{FF2B5EF4-FFF2-40B4-BE49-F238E27FC236}">
                <a16:creationId xmlns:a16="http://schemas.microsoft.com/office/drawing/2014/main" id="{2B71CF72-9AD9-4FDB-8DEB-ABD2C18A90D6}"/>
              </a:ext>
            </a:extLst>
          </p:cNvPr>
          <p:cNvSpPr txBox="1">
            <a:spLocks noChangeArrowheads="1"/>
          </p:cNvSpPr>
          <p:nvPr/>
        </p:nvSpPr>
        <p:spPr bwMode="white">
          <a:xfrm>
            <a:off x="396751" y="39757"/>
            <a:ext cx="8531225"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4000" b="1" dirty="0">
                <a:latin typeface="微软雅黑" panose="020B0503020204020204" pitchFamily="34" charset="-122"/>
                <a:ea typeface="微软雅黑" panose="020B0503020204020204" pitchFamily="34" charset="-122"/>
              </a:rPr>
              <a:t>4. </a:t>
            </a:r>
            <a:r>
              <a:rPr lang="zh-CN" altLang="en-US" sz="4000" b="1" dirty="0">
                <a:latin typeface="微软雅黑" panose="020B0503020204020204" pitchFamily="34" charset="-122"/>
                <a:ea typeface="微软雅黑" panose="020B0503020204020204" pitchFamily="34" charset="-122"/>
              </a:rPr>
              <a:t>信息传递在生态系统中的作用</a:t>
            </a:r>
          </a:p>
        </p:txBody>
      </p:sp>
      <p:sp>
        <p:nvSpPr>
          <p:cNvPr id="34821" name="Text Box 12">
            <a:extLst>
              <a:ext uri="{FF2B5EF4-FFF2-40B4-BE49-F238E27FC236}">
                <a16:creationId xmlns:a16="http://schemas.microsoft.com/office/drawing/2014/main" id="{6A455EDD-4ED0-448D-8A64-4DCAD9F7488C}"/>
              </a:ext>
            </a:extLst>
          </p:cNvPr>
          <p:cNvSpPr txBox="1">
            <a:spLocks noChangeArrowheads="1"/>
          </p:cNvSpPr>
          <p:nvPr/>
        </p:nvSpPr>
        <p:spPr bwMode="auto">
          <a:xfrm>
            <a:off x="755576" y="1556792"/>
            <a:ext cx="81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514350" indent="-514350" eaLnBrk="1" hangingPunct="1">
              <a:spcBef>
                <a:spcPct val="0"/>
              </a:spcBef>
              <a:buClrTx/>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生命活动的正常进行，离不开信息的作用  </a:t>
            </a:r>
          </a:p>
        </p:txBody>
      </p:sp>
      <p:sp>
        <p:nvSpPr>
          <p:cNvPr id="34822" name="Text Box 13">
            <a:extLst>
              <a:ext uri="{FF2B5EF4-FFF2-40B4-BE49-F238E27FC236}">
                <a16:creationId xmlns:a16="http://schemas.microsoft.com/office/drawing/2014/main" id="{B9137E56-BCC6-4383-8207-B316595DD6B6}"/>
              </a:ext>
            </a:extLst>
          </p:cNvPr>
          <p:cNvSpPr txBox="1">
            <a:spLocks noChangeArrowheads="1"/>
          </p:cNvSpPr>
          <p:nvPr/>
        </p:nvSpPr>
        <p:spPr bwMode="auto">
          <a:xfrm>
            <a:off x="764338" y="2473625"/>
            <a:ext cx="81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514350" indent="-514350" eaLnBrk="1" hangingPunct="1">
              <a:buClrTx/>
              <a:buFont typeface="+mj-lt"/>
              <a:buAutoNum type="arabicPeriod"/>
              <a:defRPr sz="2800" b="1">
                <a:latin typeface="楷体_GB2312" pitchFamily="49" charset="-122"/>
                <a:ea typeface="楷体_GB2312" pitchFamily="49" charset="-122"/>
              </a:defRPr>
            </a:lvl1pPr>
            <a:lvl2pPr marL="742950" indent="-285750">
              <a:spcBef>
                <a:spcPct val="20000"/>
              </a:spcBef>
              <a:buClr>
                <a:schemeClr val="accent1"/>
              </a:buClr>
              <a:buFont typeface="Wingdings" panose="05000000000000000000" pitchFamily="2" charset="2"/>
              <a:buChar char="§"/>
              <a:defRPr sz="2400"/>
            </a:lvl2pPr>
            <a:lvl3pPr marL="1143000" indent="-228600">
              <a:spcBef>
                <a:spcPct val="20000"/>
              </a:spcBef>
              <a:buClr>
                <a:schemeClr val="tx1"/>
              </a:buClr>
              <a:buChar char="•"/>
              <a:defRPr sz="22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生物种群的繁衍，离不开信息的传递  </a:t>
            </a:r>
          </a:p>
        </p:txBody>
      </p:sp>
      <p:sp>
        <p:nvSpPr>
          <p:cNvPr id="34823" name="Text Box 14">
            <a:extLst>
              <a:ext uri="{FF2B5EF4-FFF2-40B4-BE49-F238E27FC236}">
                <a16:creationId xmlns:a16="http://schemas.microsoft.com/office/drawing/2014/main" id="{010D0E31-931E-408B-96CF-39FEC9EE59BF}"/>
              </a:ext>
            </a:extLst>
          </p:cNvPr>
          <p:cNvSpPr txBox="1">
            <a:spLocks noChangeArrowheads="1"/>
          </p:cNvSpPr>
          <p:nvPr/>
        </p:nvSpPr>
        <p:spPr bwMode="auto">
          <a:xfrm>
            <a:off x="755576" y="3337936"/>
            <a:ext cx="8064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514350" indent="-514350" eaLnBrk="1" hangingPunct="1">
              <a:buClrTx/>
              <a:buFont typeface="+mj-lt"/>
              <a:buAutoNum type="arabicPeriod" startAt="2"/>
              <a:defRPr sz="2800" b="1">
                <a:latin typeface="楷体_GB2312" pitchFamily="49" charset="-122"/>
                <a:ea typeface="楷体_GB2312" pitchFamily="49" charset="-122"/>
              </a:defRPr>
            </a:lvl1pPr>
            <a:lvl2pPr marL="742950" indent="-285750">
              <a:spcBef>
                <a:spcPct val="20000"/>
              </a:spcBef>
              <a:buClr>
                <a:schemeClr val="accent1"/>
              </a:buClr>
              <a:buFont typeface="Wingdings" panose="05000000000000000000" pitchFamily="2" charset="2"/>
              <a:buChar char="§"/>
              <a:defRPr sz="2400"/>
            </a:lvl2pPr>
            <a:lvl3pPr marL="1143000" indent="-228600">
              <a:spcBef>
                <a:spcPct val="20000"/>
              </a:spcBef>
              <a:buClr>
                <a:schemeClr val="tx1"/>
              </a:buClr>
              <a:buChar char="•"/>
              <a:defRPr sz="22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调节生物的种间关系，以维持生态系统的稳定 </a:t>
            </a:r>
          </a:p>
        </p:txBody>
      </p:sp>
      <p:sp>
        <p:nvSpPr>
          <p:cNvPr id="34824" name="Text Box 15">
            <a:extLst>
              <a:ext uri="{FF2B5EF4-FFF2-40B4-BE49-F238E27FC236}">
                <a16:creationId xmlns:a16="http://schemas.microsoft.com/office/drawing/2014/main" id="{5E976545-8D77-4DA3-AB81-AD05598A8263}"/>
              </a:ext>
            </a:extLst>
          </p:cNvPr>
          <p:cNvSpPr txBox="1">
            <a:spLocks noChangeArrowheads="1"/>
          </p:cNvSpPr>
          <p:nvPr/>
        </p:nvSpPr>
        <p:spPr bwMode="auto">
          <a:xfrm>
            <a:off x="754156" y="4194134"/>
            <a:ext cx="8064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514350" indent="-514350" eaLnBrk="1" hangingPunct="1">
              <a:buClrTx/>
              <a:buFont typeface="+mj-lt"/>
              <a:buAutoNum type="arabicPeriod" startAt="3"/>
              <a:defRPr sz="2800" b="1">
                <a:latin typeface="楷体_GB2312" pitchFamily="49" charset="-122"/>
                <a:ea typeface="楷体_GB2312" pitchFamily="49" charset="-122"/>
              </a:defRPr>
            </a:lvl1pPr>
            <a:lvl2pPr marL="742950" indent="-285750">
              <a:spcBef>
                <a:spcPct val="20000"/>
              </a:spcBef>
              <a:buClr>
                <a:schemeClr val="accent1"/>
              </a:buClr>
              <a:buFont typeface="Wingdings" panose="05000000000000000000" pitchFamily="2" charset="2"/>
              <a:buChar char="§"/>
              <a:defRPr sz="2400"/>
            </a:lvl2pPr>
            <a:lvl3pPr marL="1143000" indent="-228600">
              <a:spcBef>
                <a:spcPct val="20000"/>
              </a:spcBef>
              <a:buClr>
                <a:schemeClr val="tx1"/>
              </a:buClr>
              <a:buChar char="•"/>
              <a:defRPr sz="22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信息在生态系统中的作用可能还有很多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200843182258254">
            <a:extLst>
              <a:ext uri="{FF2B5EF4-FFF2-40B4-BE49-F238E27FC236}">
                <a16:creationId xmlns:a16="http://schemas.microsoft.com/office/drawing/2014/main" id="{4B6BAF9C-F4ED-46C2-BCAA-ACBCFDEA6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376"/>
          <a:stretch>
            <a:fillRect/>
          </a:stretch>
        </p:blipFill>
        <p:spPr bwMode="auto">
          <a:xfrm>
            <a:off x="1116013" y="1268413"/>
            <a:ext cx="7164387"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WordArt 8">
            <a:extLst>
              <a:ext uri="{FF2B5EF4-FFF2-40B4-BE49-F238E27FC236}">
                <a16:creationId xmlns:a16="http://schemas.microsoft.com/office/drawing/2014/main" id="{B4C54F01-635E-4E0D-A252-D75F1FA1143C}"/>
              </a:ext>
            </a:extLst>
          </p:cNvPr>
          <p:cNvSpPr>
            <a:spLocks noChangeArrowheads="1" noChangeShapeType="1" noTextEdit="1"/>
          </p:cNvSpPr>
          <p:nvPr/>
        </p:nvSpPr>
        <p:spPr bwMode="auto">
          <a:xfrm>
            <a:off x="2376488" y="260350"/>
            <a:ext cx="4391025" cy="668338"/>
          </a:xfrm>
          <a:prstGeom prst="rect">
            <a:avLst/>
          </a:prstGeom>
          <a:noFill/>
          <a:ln>
            <a:noFill/>
          </a:ln>
          <a:effectLst/>
        </p:spPr>
        <p:txBody>
          <a:bodyPr>
            <a:spAutoFit/>
          </a:bodyPr>
          <a:lstStyle/>
          <a:p>
            <a:pPr marL="53975" indent="1588" eaLnBrk="1" hangingPunct="1">
              <a:lnSpc>
                <a:spcPct val="90000"/>
              </a:lnSpc>
              <a:defRPr/>
            </a:pPr>
            <a:r>
              <a:rPr lang="en-US" altLang="zh-CN" sz="4000" b="1" dirty="0">
                <a:latin typeface="微软雅黑" panose="020B0503020204020204" pitchFamily="34" charset="-122"/>
                <a:ea typeface="微软雅黑" panose="020B0503020204020204" pitchFamily="34" charset="-122"/>
                <a:cs typeface="+mj-cs"/>
              </a:rPr>
              <a:t> </a:t>
            </a:r>
            <a:r>
              <a:rPr lang="zh-CN" altLang="en-US" sz="4000" b="1" dirty="0">
                <a:latin typeface="微软雅黑" panose="020B0503020204020204" pitchFamily="34" charset="-122"/>
                <a:ea typeface="微软雅黑" panose="020B0503020204020204" pitchFamily="34" charset="-122"/>
                <a:cs typeface="+mj-cs"/>
              </a:rPr>
              <a:t>       </a:t>
            </a:r>
          </a:p>
        </p:txBody>
      </p:sp>
      <p:sp>
        <p:nvSpPr>
          <p:cNvPr id="4" name="标题 1">
            <a:extLst>
              <a:ext uri="{FF2B5EF4-FFF2-40B4-BE49-F238E27FC236}">
                <a16:creationId xmlns:a16="http://schemas.microsoft.com/office/drawing/2014/main" id="{0FFB9220-989C-406D-9D39-162002BF5B6C}"/>
              </a:ext>
            </a:extLst>
          </p:cNvPr>
          <p:cNvSpPr txBox="1">
            <a:spLocks noChangeArrowheads="1"/>
          </p:cNvSpPr>
          <p:nvPr/>
        </p:nvSpPr>
        <p:spPr>
          <a:xfrm>
            <a:off x="315913" y="188913"/>
            <a:ext cx="8534400" cy="64611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en-US" altLang="zh-CN" sz="4000" b="1" kern="0" dirty="0">
                <a:latin typeface="微软雅黑" panose="020B0503020204020204" pitchFamily="34" charset="-122"/>
                <a:ea typeface="微软雅黑" panose="020B0503020204020204" pitchFamily="34" charset="-122"/>
              </a:rPr>
              <a:t>2</a:t>
            </a:r>
            <a:r>
              <a:rPr lang="zh-CN" altLang="en-US" sz="4000" b="1" kern="0" dirty="0">
                <a:latin typeface="微软雅黑" panose="020B0503020204020204" pitchFamily="34" charset="-122"/>
                <a:ea typeface="微软雅黑" panose="020B0503020204020204" pitchFamily="34" charset="-122"/>
              </a:rPr>
              <a:t>、草原生态系统</a:t>
            </a:r>
          </a:p>
        </p:txBody>
      </p:sp>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DA38308-409F-43D4-B7AD-7BC06AD09AE9}"/>
              </a:ext>
            </a:extLst>
          </p:cNvPr>
          <p:cNvSpPr>
            <a:spLocks noGrp="1" noChangeArrowheads="1"/>
          </p:cNvSpPr>
          <p:nvPr>
            <p:ph type="title"/>
          </p:nvPr>
        </p:nvSpPr>
        <p:spPr>
          <a:xfrm>
            <a:off x="251520" y="116632"/>
            <a:ext cx="8352928" cy="799356"/>
          </a:xfrm>
          <a:noFill/>
        </p:spPr>
        <p:txBody>
          <a:bodyPr anchor="b"/>
          <a:lstStyle/>
          <a:p>
            <a:pPr eaLnBrk="1" hangingPunct="1"/>
            <a:r>
              <a:rPr lang="en-US" altLang="zh-CN" sz="4000" dirty="0">
                <a:latin typeface="微软雅黑" panose="020B0503020204020204" pitchFamily="34" charset="-122"/>
                <a:ea typeface="微软雅黑" panose="020B0503020204020204" pitchFamily="34" charset="-122"/>
              </a:rPr>
              <a:t>5. </a:t>
            </a:r>
            <a:r>
              <a:rPr lang="zh-CN" altLang="en-US" sz="4000" dirty="0">
                <a:latin typeface="微软雅黑" panose="020B0503020204020204" pitchFamily="34" charset="-122"/>
                <a:ea typeface="微软雅黑" panose="020B0503020204020204" pitchFamily="34" charset="-122"/>
              </a:rPr>
              <a:t>信息传递在农业生产中的应用</a:t>
            </a:r>
          </a:p>
        </p:txBody>
      </p:sp>
      <p:sp>
        <p:nvSpPr>
          <p:cNvPr id="35843" name="Rectangle 3">
            <a:extLst>
              <a:ext uri="{FF2B5EF4-FFF2-40B4-BE49-F238E27FC236}">
                <a16:creationId xmlns:a16="http://schemas.microsoft.com/office/drawing/2014/main" id="{5EAAF0E1-1F92-44CF-A48A-A93690E59FCE}"/>
              </a:ext>
            </a:extLst>
          </p:cNvPr>
          <p:cNvSpPr>
            <a:spLocks noGrp="1" noChangeArrowheads="1"/>
          </p:cNvSpPr>
          <p:nvPr>
            <p:ph type="body" sz="half" idx="1"/>
          </p:nvPr>
        </p:nvSpPr>
        <p:spPr>
          <a:xfrm>
            <a:off x="539303" y="1341959"/>
            <a:ext cx="7989888" cy="1668462"/>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r>
              <a:rPr lang="zh-CN" altLang="en-US" sz="3200" b="1">
                <a:latin typeface="微软雅黑" panose="020B0503020204020204" pitchFamily="34" charset="-122"/>
                <a:ea typeface="微软雅黑" panose="020B0503020204020204" pitchFamily="34" charset="-122"/>
              </a:rPr>
              <a:t>提高农产品或畜产品的产量</a:t>
            </a:r>
          </a:p>
          <a:p>
            <a:pPr eaLnBrk="1" hangingPunct="1"/>
            <a:endParaRPr lang="zh-CN" altLang="en-US" sz="3200" b="1">
              <a:latin typeface="微软雅黑" panose="020B0503020204020204" pitchFamily="34" charset="-122"/>
              <a:ea typeface="微软雅黑" panose="020B0503020204020204" pitchFamily="34" charset="-122"/>
            </a:endParaRPr>
          </a:p>
        </p:txBody>
      </p:sp>
      <p:pic>
        <p:nvPicPr>
          <p:cNvPr id="35844" name="Picture 4" descr="xin_4405023021312961319833">
            <a:extLst>
              <a:ext uri="{FF2B5EF4-FFF2-40B4-BE49-F238E27FC236}">
                <a16:creationId xmlns:a16="http://schemas.microsoft.com/office/drawing/2014/main" id="{B886D42C-6293-4E1D-B890-27E5C4BA0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830"/>
          <a:stretch>
            <a:fillRect/>
          </a:stretch>
        </p:blipFill>
        <p:spPr bwMode="auto">
          <a:xfrm>
            <a:off x="467866" y="2324373"/>
            <a:ext cx="3960812"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5">
            <a:extLst>
              <a:ext uri="{FF2B5EF4-FFF2-40B4-BE49-F238E27FC236}">
                <a16:creationId xmlns:a16="http://schemas.microsoft.com/office/drawing/2014/main" id="{1CBB0BDB-74B7-4F01-89D3-A2196F93384D}"/>
              </a:ext>
            </a:extLst>
          </p:cNvPr>
          <p:cNvSpPr>
            <a:spLocks noChangeArrowheads="1"/>
          </p:cNvSpPr>
          <p:nvPr/>
        </p:nvSpPr>
        <p:spPr bwMode="auto">
          <a:xfrm>
            <a:off x="898078" y="5478736"/>
            <a:ext cx="3643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000" b="1">
                <a:latin typeface="微软雅黑" panose="020B0503020204020204" pitchFamily="34" charset="-122"/>
                <a:ea typeface="微软雅黑" panose="020B0503020204020204" pitchFamily="34" charset="-122"/>
              </a:rPr>
              <a:t>利用光照提高鸡的产蛋量 </a:t>
            </a:r>
          </a:p>
        </p:txBody>
      </p:sp>
      <p:pic>
        <p:nvPicPr>
          <p:cNvPr id="35846" name="Picture 6" descr="NewsMedia_994">
            <a:extLst>
              <a:ext uri="{FF2B5EF4-FFF2-40B4-BE49-F238E27FC236}">
                <a16:creationId xmlns:a16="http://schemas.microsoft.com/office/drawing/2014/main" id="{6F7E853D-076D-4062-84EA-917D303EF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250" r="6525"/>
          <a:stretch>
            <a:fillRect/>
          </a:stretch>
        </p:blipFill>
        <p:spPr bwMode="auto">
          <a:xfrm>
            <a:off x="4716016" y="2324373"/>
            <a:ext cx="403225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7">
            <a:extLst>
              <a:ext uri="{FF2B5EF4-FFF2-40B4-BE49-F238E27FC236}">
                <a16:creationId xmlns:a16="http://schemas.microsoft.com/office/drawing/2014/main" id="{C1FD15CE-CB1D-4AEA-A164-C0847C983334}"/>
              </a:ext>
            </a:extLst>
          </p:cNvPr>
          <p:cNvSpPr>
            <a:spLocks noChangeArrowheads="1"/>
          </p:cNvSpPr>
          <p:nvPr/>
        </p:nvSpPr>
        <p:spPr bwMode="auto">
          <a:xfrm>
            <a:off x="4716016" y="5493023"/>
            <a:ext cx="4319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000" b="1">
                <a:latin typeface="微软雅黑" panose="020B0503020204020204" pitchFamily="34" charset="-122"/>
                <a:ea typeface="微软雅黑" panose="020B0503020204020204" pitchFamily="34" charset="-122"/>
              </a:rPr>
              <a:t>利用温度和湿度延长蔬菜的种植期 </a:t>
            </a: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848DE488-1468-498F-A585-63EA7DB0B354}"/>
              </a:ext>
            </a:extLst>
          </p:cNvPr>
          <p:cNvSpPr>
            <a:spLocks noGrp="1" noChangeArrowheads="1"/>
          </p:cNvSpPr>
          <p:nvPr>
            <p:ph type="body" sz="half" idx="4294967295"/>
          </p:nvPr>
        </p:nvSpPr>
        <p:spPr>
          <a:xfrm>
            <a:off x="434181" y="476672"/>
            <a:ext cx="7989888" cy="1668463"/>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r>
              <a:rPr lang="zh-CN" altLang="en-US" sz="3200" b="1" dirty="0">
                <a:latin typeface="微软雅黑" panose="020B0503020204020204" pitchFamily="34" charset="-122"/>
                <a:ea typeface="微软雅黑" panose="020B0503020204020204" pitchFamily="34" charset="-122"/>
              </a:rPr>
              <a:t>对有害动物进行控制</a:t>
            </a:r>
          </a:p>
          <a:p>
            <a:pPr eaLnBrk="1" hangingPunct="1"/>
            <a:endParaRPr lang="zh-CN" altLang="en-US" sz="3200" b="1" dirty="0">
              <a:latin typeface="微软雅黑" panose="020B0503020204020204" pitchFamily="34" charset="-122"/>
              <a:ea typeface="微软雅黑" panose="020B0503020204020204" pitchFamily="34" charset="-122"/>
            </a:endParaRPr>
          </a:p>
        </p:txBody>
      </p:sp>
      <p:pic>
        <p:nvPicPr>
          <p:cNvPr id="37891" name="Picture 4" descr="pic_289969">
            <a:extLst>
              <a:ext uri="{FF2B5EF4-FFF2-40B4-BE49-F238E27FC236}">
                <a16:creationId xmlns:a16="http://schemas.microsoft.com/office/drawing/2014/main" id="{CCEF7036-F1C2-48EF-9B73-148F28AF2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188" r="10582"/>
          <a:stretch>
            <a:fillRect/>
          </a:stretch>
        </p:blipFill>
        <p:spPr bwMode="auto">
          <a:xfrm>
            <a:off x="252413" y="1695450"/>
            <a:ext cx="4176712"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5" descr="_1130225342_3450">
            <a:extLst>
              <a:ext uri="{FF2B5EF4-FFF2-40B4-BE49-F238E27FC236}">
                <a16:creationId xmlns:a16="http://schemas.microsoft.com/office/drawing/2014/main" id="{1C3BEF2E-7651-4DF4-BC27-DD8134966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628"/>
          <a:stretch>
            <a:fillRect/>
          </a:stretch>
        </p:blipFill>
        <p:spPr bwMode="auto">
          <a:xfrm>
            <a:off x="4500563" y="1700213"/>
            <a:ext cx="4105275"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Rectangle 6">
            <a:extLst>
              <a:ext uri="{FF2B5EF4-FFF2-40B4-BE49-F238E27FC236}">
                <a16:creationId xmlns:a16="http://schemas.microsoft.com/office/drawing/2014/main" id="{73F1359F-8A92-4531-801F-C907227B0311}"/>
              </a:ext>
            </a:extLst>
          </p:cNvPr>
          <p:cNvSpPr>
            <a:spLocks noChangeArrowheads="1"/>
          </p:cNvSpPr>
          <p:nvPr/>
        </p:nvSpPr>
        <p:spPr bwMode="auto">
          <a:xfrm>
            <a:off x="5004048" y="4874389"/>
            <a:ext cx="30969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000" b="1">
                <a:latin typeface="微软雅黑" panose="020B0503020204020204" pitchFamily="34" charset="-122"/>
                <a:ea typeface="微软雅黑" panose="020B0503020204020204" pitchFamily="34" charset="-122"/>
              </a:rPr>
              <a:t>昆虫性信息素 防治病虫害 </a:t>
            </a:r>
          </a:p>
        </p:txBody>
      </p:sp>
      <p:sp>
        <p:nvSpPr>
          <p:cNvPr id="37894" name="Rectangle 7">
            <a:extLst>
              <a:ext uri="{FF2B5EF4-FFF2-40B4-BE49-F238E27FC236}">
                <a16:creationId xmlns:a16="http://schemas.microsoft.com/office/drawing/2014/main" id="{D93B25E1-8DD2-40CE-9C6E-8906B852BB9E}"/>
              </a:ext>
            </a:extLst>
          </p:cNvPr>
          <p:cNvSpPr>
            <a:spLocks noChangeArrowheads="1"/>
          </p:cNvSpPr>
          <p:nvPr/>
        </p:nvSpPr>
        <p:spPr bwMode="auto">
          <a:xfrm>
            <a:off x="596333" y="4874389"/>
            <a:ext cx="3545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播放集群信号录音引来鸟类 </a:t>
            </a:r>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Text Box 3">
            <a:extLst>
              <a:ext uri="{FF2B5EF4-FFF2-40B4-BE49-F238E27FC236}">
                <a16:creationId xmlns:a16="http://schemas.microsoft.com/office/drawing/2014/main" id="{C5AF9A78-4D1B-44A5-A065-F3FC79913631}"/>
              </a:ext>
            </a:extLst>
          </p:cNvPr>
          <p:cNvSpPr txBox="1">
            <a:spLocks noChangeArrowheads="1"/>
          </p:cNvSpPr>
          <p:nvPr/>
        </p:nvSpPr>
        <p:spPr bwMode="auto">
          <a:xfrm>
            <a:off x="4752975" y="1651000"/>
            <a:ext cx="4900613"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6</a:t>
            </a:r>
            <a:r>
              <a:rPr lang="zh-CN" altLang="en-US" sz="3200" b="1">
                <a:latin typeface="黑体" panose="02010609060101010101" pitchFamily="49" charset="-122"/>
                <a:ea typeface="黑体" panose="02010609060101010101" pitchFamily="49" charset="-122"/>
              </a:rPr>
              <a:t>）电磁波</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7</a:t>
            </a:r>
            <a:r>
              <a:rPr lang="zh-CN" altLang="en-US" sz="3200" b="1">
                <a:latin typeface="黑体" panose="02010609060101010101" pitchFamily="49" charset="-122"/>
                <a:ea typeface="黑体" panose="02010609060101010101" pitchFamily="49" charset="-122"/>
              </a:rPr>
              <a:t>）昆虫发出的声音</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8</a:t>
            </a:r>
            <a:r>
              <a:rPr lang="zh-CN" altLang="en-US" sz="3200" b="1">
                <a:latin typeface="黑体" panose="02010609060101010101" pitchFamily="49" charset="-122"/>
                <a:ea typeface="黑体" panose="02010609060101010101" pitchFamily="49" charset="-122"/>
              </a:rPr>
              <a:t>）昆虫的外信息素</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9</a:t>
            </a:r>
            <a:r>
              <a:rPr lang="zh-CN" altLang="en-US" sz="3200" b="1">
                <a:latin typeface="黑体" panose="02010609060101010101" pitchFamily="49" charset="-122"/>
                <a:ea typeface="黑体" panose="02010609060101010101" pitchFamily="49" charset="-122"/>
              </a:rPr>
              <a:t>）紫外线</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10</a:t>
            </a:r>
            <a:r>
              <a:rPr lang="zh-CN" altLang="en-US" sz="3200" b="1">
                <a:latin typeface="黑体" panose="02010609060101010101" pitchFamily="49" charset="-122"/>
                <a:ea typeface="黑体" panose="02010609060101010101" pitchFamily="49" charset="-122"/>
              </a:rPr>
              <a:t>）蜜蜂跳舞</a:t>
            </a:r>
          </a:p>
        </p:txBody>
      </p:sp>
      <p:sp>
        <p:nvSpPr>
          <p:cNvPr id="39940" name="Rectangle 6">
            <a:extLst>
              <a:ext uri="{FF2B5EF4-FFF2-40B4-BE49-F238E27FC236}">
                <a16:creationId xmlns:a16="http://schemas.microsoft.com/office/drawing/2014/main" id="{B48F388F-D698-485F-A5BD-5E60111A78A9}"/>
              </a:ext>
            </a:extLst>
          </p:cNvPr>
          <p:cNvSpPr>
            <a:spLocks noChangeArrowheads="1"/>
          </p:cNvSpPr>
          <p:nvPr/>
        </p:nvSpPr>
        <p:spPr bwMode="auto">
          <a:xfrm>
            <a:off x="323528" y="188640"/>
            <a:ext cx="5548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3600" b="1" dirty="0">
                <a:latin typeface="微软雅黑" panose="020B0503020204020204" pitchFamily="34" charset="-122"/>
                <a:ea typeface="微软雅黑" panose="020B0503020204020204" pitchFamily="34" charset="-122"/>
              </a:rPr>
              <a:t>1</a:t>
            </a:r>
            <a:r>
              <a:rPr lang="zh-CN" altLang="en-US" sz="3600" b="1" dirty="0">
                <a:latin typeface="微软雅黑" panose="020B0503020204020204" pitchFamily="34" charset="-122"/>
                <a:ea typeface="微软雅黑" panose="020B0503020204020204" pitchFamily="34" charset="-122"/>
              </a:rPr>
              <a:t>、请将下列信息进行分类</a:t>
            </a:r>
          </a:p>
        </p:txBody>
      </p:sp>
      <p:sp>
        <p:nvSpPr>
          <p:cNvPr id="5" name="Text Box 2">
            <a:extLst>
              <a:ext uri="{FF2B5EF4-FFF2-40B4-BE49-F238E27FC236}">
                <a16:creationId xmlns:a16="http://schemas.microsoft.com/office/drawing/2014/main" id="{3D0AA217-864C-40AF-9016-1A9DC5B2F597}"/>
              </a:ext>
            </a:extLst>
          </p:cNvPr>
          <p:cNvSpPr txBox="1">
            <a:spLocks noChangeArrowheads="1"/>
          </p:cNvSpPr>
          <p:nvPr/>
        </p:nvSpPr>
        <p:spPr bwMode="auto">
          <a:xfrm>
            <a:off x="-31750" y="1651000"/>
            <a:ext cx="5716588"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）哺乳动物的体温</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）鸟类鸣叫</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）孔雀开屏</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）萤火虫发光</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5</a:t>
            </a:r>
            <a:r>
              <a:rPr lang="zh-CN" altLang="en-US" sz="3200" b="1" dirty="0">
                <a:latin typeface="黑体" panose="02010609060101010101" pitchFamily="49" charset="-122"/>
                <a:ea typeface="黑体" panose="02010609060101010101" pitchFamily="49" charset="-122"/>
              </a:rPr>
              <a:t>）植物分泌的化学物质</a:t>
            </a:r>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ext Box 2">
            <a:extLst>
              <a:ext uri="{FF2B5EF4-FFF2-40B4-BE49-F238E27FC236}">
                <a16:creationId xmlns:a16="http://schemas.microsoft.com/office/drawing/2014/main" id="{3D0AA217-864C-40AF-9016-1A9DC5B2F597}"/>
              </a:ext>
            </a:extLst>
          </p:cNvPr>
          <p:cNvSpPr txBox="1">
            <a:spLocks noChangeArrowheads="1"/>
          </p:cNvSpPr>
          <p:nvPr/>
        </p:nvSpPr>
        <p:spPr bwMode="auto">
          <a:xfrm>
            <a:off x="-31750" y="1651000"/>
            <a:ext cx="5716588"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1</a:t>
            </a:r>
            <a:r>
              <a:rPr lang="zh-CN" altLang="en-US" sz="3200" b="1" dirty="0">
                <a:latin typeface="黑体" panose="02010609060101010101" pitchFamily="49" charset="-122"/>
                <a:ea typeface="黑体" panose="02010609060101010101" pitchFamily="49" charset="-122"/>
              </a:rPr>
              <a:t>）哺乳动物的体温</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2</a:t>
            </a:r>
            <a:r>
              <a:rPr lang="zh-CN" altLang="en-US" sz="3200" b="1" dirty="0">
                <a:latin typeface="黑体" panose="02010609060101010101" pitchFamily="49" charset="-122"/>
                <a:ea typeface="黑体" panose="02010609060101010101" pitchFamily="49" charset="-122"/>
              </a:rPr>
              <a:t>）鸟类鸣叫</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3</a:t>
            </a:r>
            <a:r>
              <a:rPr lang="zh-CN" altLang="en-US" sz="3200" b="1" dirty="0">
                <a:latin typeface="黑体" panose="02010609060101010101" pitchFamily="49" charset="-122"/>
                <a:ea typeface="黑体" panose="02010609060101010101" pitchFamily="49" charset="-122"/>
              </a:rPr>
              <a:t>）孔雀开屏</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4</a:t>
            </a:r>
            <a:r>
              <a:rPr lang="zh-CN" altLang="en-US" sz="3200" b="1" dirty="0">
                <a:latin typeface="黑体" panose="02010609060101010101" pitchFamily="49" charset="-122"/>
                <a:ea typeface="黑体" panose="02010609060101010101" pitchFamily="49" charset="-122"/>
              </a:rPr>
              <a:t>）萤火虫发光</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5</a:t>
            </a:r>
            <a:r>
              <a:rPr lang="zh-CN" altLang="en-US" sz="3200" b="1" dirty="0">
                <a:latin typeface="黑体" panose="02010609060101010101" pitchFamily="49" charset="-122"/>
                <a:ea typeface="黑体" panose="02010609060101010101" pitchFamily="49" charset="-122"/>
              </a:rPr>
              <a:t>）植物分泌的化学物质</a:t>
            </a:r>
          </a:p>
        </p:txBody>
      </p:sp>
      <p:sp>
        <p:nvSpPr>
          <p:cNvPr id="13" name="Text Box 3">
            <a:extLst>
              <a:ext uri="{FF2B5EF4-FFF2-40B4-BE49-F238E27FC236}">
                <a16:creationId xmlns:a16="http://schemas.microsoft.com/office/drawing/2014/main" id="{7FE1E967-DE95-4F49-B7FC-C998AA9FB20F}"/>
              </a:ext>
            </a:extLst>
          </p:cNvPr>
          <p:cNvSpPr txBox="1">
            <a:spLocks noChangeArrowheads="1"/>
          </p:cNvSpPr>
          <p:nvPr/>
        </p:nvSpPr>
        <p:spPr bwMode="auto">
          <a:xfrm>
            <a:off x="4752975" y="1651000"/>
            <a:ext cx="4900613"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6</a:t>
            </a:r>
            <a:r>
              <a:rPr lang="zh-CN" altLang="en-US" sz="3200" b="1">
                <a:latin typeface="黑体" panose="02010609060101010101" pitchFamily="49" charset="-122"/>
                <a:ea typeface="黑体" panose="02010609060101010101" pitchFamily="49" charset="-122"/>
              </a:rPr>
              <a:t>）电磁波</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7</a:t>
            </a:r>
            <a:r>
              <a:rPr lang="zh-CN" altLang="en-US" sz="3200" b="1">
                <a:latin typeface="黑体" panose="02010609060101010101" pitchFamily="49" charset="-122"/>
                <a:ea typeface="黑体" panose="02010609060101010101" pitchFamily="49" charset="-122"/>
              </a:rPr>
              <a:t>）昆虫发出的声音</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8</a:t>
            </a:r>
            <a:r>
              <a:rPr lang="zh-CN" altLang="en-US" sz="3200" b="1">
                <a:latin typeface="黑体" panose="02010609060101010101" pitchFamily="49" charset="-122"/>
                <a:ea typeface="黑体" panose="02010609060101010101" pitchFamily="49" charset="-122"/>
              </a:rPr>
              <a:t>）昆虫的外信息素</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9</a:t>
            </a:r>
            <a:r>
              <a:rPr lang="zh-CN" altLang="en-US" sz="3200" b="1">
                <a:latin typeface="黑体" panose="02010609060101010101" pitchFamily="49" charset="-122"/>
                <a:ea typeface="黑体" panose="02010609060101010101" pitchFamily="49" charset="-122"/>
              </a:rPr>
              <a:t>）紫外线</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10</a:t>
            </a:r>
            <a:r>
              <a:rPr lang="zh-CN" altLang="en-US" sz="3200" b="1">
                <a:latin typeface="黑体" panose="02010609060101010101" pitchFamily="49" charset="-122"/>
                <a:ea typeface="黑体" panose="02010609060101010101" pitchFamily="49" charset="-122"/>
              </a:rPr>
              <a:t>）蜜蜂跳舞</a:t>
            </a:r>
          </a:p>
        </p:txBody>
      </p:sp>
      <p:sp>
        <p:nvSpPr>
          <p:cNvPr id="40964" name="矩形 1">
            <a:extLst>
              <a:ext uri="{FF2B5EF4-FFF2-40B4-BE49-F238E27FC236}">
                <a16:creationId xmlns:a16="http://schemas.microsoft.com/office/drawing/2014/main" id="{F517EFAE-2C93-43D4-8297-155C6A7C139A}"/>
              </a:ext>
            </a:extLst>
          </p:cNvPr>
          <p:cNvSpPr>
            <a:spLocks noChangeArrowheads="1"/>
          </p:cNvSpPr>
          <p:nvPr/>
        </p:nvSpPr>
        <p:spPr bwMode="auto">
          <a:xfrm>
            <a:off x="2268538" y="422275"/>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50000"/>
              </a:spcBef>
              <a:buFontTx/>
              <a:buNone/>
            </a:pPr>
            <a:r>
              <a:rPr lang="zh-CN" altLang="en-US" sz="4000" b="1">
                <a:solidFill>
                  <a:srgbClr val="002060"/>
                </a:solidFill>
                <a:latin typeface="微软雅黑" panose="020B0503020204020204" pitchFamily="34" charset="-122"/>
                <a:ea typeface="微软雅黑" panose="020B0503020204020204" pitchFamily="34" charset="-122"/>
              </a:rPr>
              <a:t>属于物理信息的有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12">
                                            <p:txEl>
                                              <p:pRg st="0" end="0"/>
                                            </p:txEl>
                                          </p:spTgt>
                                        </p:tgtEl>
                                        <p:attrNameLst>
                                          <p:attrName>style.color</p:attrName>
                                        </p:attrNameLst>
                                      </p:cBhvr>
                                      <p:to>
                                        <a:srgbClr val="990000"/>
                                      </p:to>
                                    </p:animClr>
                                    <p:animClr clrSpc="rgb" dir="cw">
                                      <p:cBhvr>
                                        <p:cTn id="7" dur="500" fill="hold"/>
                                        <p:tgtEl>
                                          <p:spTgt spid="12">
                                            <p:txEl>
                                              <p:pRg st="0" end="0"/>
                                            </p:txEl>
                                          </p:spTgt>
                                        </p:tgtEl>
                                        <p:attrNameLst>
                                          <p:attrName>fillcolor</p:attrName>
                                        </p:attrNameLst>
                                      </p:cBhvr>
                                      <p:to>
                                        <a:srgbClr val="990000"/>
                                      </p:to>
                                    </p:animClr>
                                    <p:set>
                                      <p:cBhvr>
                                        <p:cTn id="8" dur="500" fill="hold"/>
                                        <p:tgtEl>
                                          <p:spTgt spid="12">
                                            <p:txEl>
                                              <p:pRg st="0" end="0"/>
                                            </p:txEl>
                                          </p:spTgt>
                                        </p:tgtEl>
                                        <p:attrNameLst>
                                          <p:attrName>fill.type</p:attrName>
                                        </p:attrNameLst>
                                      </p:cBhvr>
                                      <p:to>
                                        <p:strVal val="solid"/>
                                      </p:to>
                                    </p:set>
                                    <p:set>
                                      <p:cBhvr>
                                        <p:cTn id="9" dur="500" fill="hold"/>
                                        <p:tgtEl>
                                          <p:spTgt spid="12">
                                            <p:txEl>
                                              <p:pRg st="0" end="0"/>
                                            </p:txEl>
                                          </p:spTgt>
                                        </p:tgtEl>
                                        <p:attrNameLst>
                                          <p:attrName>fill.on</p:attrName>
                                        </p:attrNameLst>
                                      </p:cBhvr>
                                      <p:to>
                                        <p:strVal val="tru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9" presetClass="emph" presetSubtype="0" fill="hold" nodeType="clickEffect">
                                  <p:stCondLst>
                                    <p:cond delay="0"/>
                                  </p:stCondLst>
                                  <p:childTnLst>
                                    <p:animClr clrSpc="rgb" dir="cw">
                                      <p:cBhvr override="childStyle">
                                        <p:cTn id="13" dur="500" fill="hold"/>
                                        <p:tgtEl>
                                          <p:spTgt spid="12">
                                            <p:txEl>
                                              <p:pRg st="1" end="1"/>
                                            </p:txEl>
                                          </p:spTgt>
                                        </p:tgtEl>
                                        <p:attrNameLst>
                                          <p:attrName>style.color</p:attrName>
                                        </p:attrNameLst>
                                      </p:cBhvr>
                                      <p:to>
                                        <a:srgbClr val="990000"/>
                                      </p:to>
                                    </p:animClr>
                                    <p:animClr clrSpc="rgb" dir="cw">
                                      <p:cBhvr>
                                        <p:cTn id="14" dur="500" fill="hold"/>
                                        <p:tgtEl>
                                          <p:spTgt spid="12">
                                            <p:txEl>
                                              <p:pRg st="1" end="1"/>
                                            </p:txEl>
                                          </p:spTgt>
                                        </p:tgtEl>
                                        <p:attrNameLst>
                                          <p:attrName>fillcolor</p:attrName>
                                        </p:attrNameLst>
                                      </p:cBhvr>
                                      <p:to>
                                        <a:srgbClr val="990000"/>
                                      </p:to>
                                    </p:animClr>
                                    <p:set>
                                      <p:cBhvr>
                                        <p:cTn id="15" dur="500" fill="hold"/>
                                        <p:tgtEl>
                                          <p:spTgt spid="12">
                                            <p:txEl>
                                              <p:pRg st="1" end="1"/>
                                            </p:txEl>
                                          </p:spTgt>
                                        </p:tgtEl>
                                        <p:attrNameLst>
                                          <p:attrName>fill.type</p:attrName>
                                        </p:attrNameLst>
                                      </p:cBhvr>
                                      <p:to>
                                        <p:strVal val="solid"/>
                                      </p:to>
                                    </p:set>
                                    <p:set>
                                      <p:cBhvr>
                                        <p:cTn id="16" dur="500" fill="hold"/>
                                        <p:tgtEl>
                                          <p:spTgt spid="12">
                                            <p:txEl>
                                              <p:pRg st="1" end="1"/>
                                            </p:txEl>
                                          </p:spTgt>
                                        </p:tgtEl>
                                        <p:attrNameLst>
                                          <p:attrName>fill.on</p:attrName>
                                        </p:attrNameLst>
                                      </p:cBhvr>
                                      <p:to>
                                        <p:strVal val="tru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9" presetClass="emph" presetSubtype="0" fill="hold" nodeType="clickEffect">
                                  <p:stCondLst>
                                    <p:cond delay="0"/>
                                  </p:stCondLst>
                                  <p:childTnLst>
                                    <p:animClr clrSpc="rgb" dir="cw">
                                      <p:cBhvr override="childStyle">
                                        <p:cTn id="20" dur="500" fill="hold"/>
                                        <p:tgtEl>
                                          <p:spTgt spid="12">
                                            <p:txEl>
                                              <p:pRg st="3" end="3"/>
                                            </p:txEl>
                                          </p:spTgt>
                                        </p:tgtEl>
                                        <p:attrNameLst>
                                          <p:attrName>style.color</p:attrName>
                                        </p:attrNameLst>
                                      </p:cBhvr>
                                      <p:to>
                                        <a:srgbClr val="990000"/>
                                      </p:to>
                                    </p:animClr>
                                    <p:animClr clrSpc="rgb" dir="cw">
                                      <p:cBhvr>
                                        <p:cTn id="21" dur="500" fill="hold"/>
                                        <p:tgtEl>
                                          <p:spTgt spid="12">
                                            <p:txEl>
                                              <p:pRg st="3" end="3"/>
                                            </p:txEl>
                                          </p:spTgt>
                                        </p:tgtEl>
                                        <p:attrNameLst>
                                          <p:attrName>fillcolor</p:attrName>
                                        </p:attrNameLst>
                                      </p:cBhvr>
                                      <p:to>
                                        <a:srgbClr val="990000"/>
                                      </p:to>
                                    </p:animClr>
                                    <p:set>
                                      <p:cBhvr>
                                        <p:cTn id="22" dur="500" fill="hold"/>
                                        <p:tgtEl>
                                          <p:spTgt spid="12">
                                            <p:txEl>
                                              <p:pRg st="3" end="3"/>
                                            </p:txEl>
                                          </p:spTgt>
                                        </p:tgtEl>
                                        <p:attrNameLst>
                                          <p:attrName>fill.type</p:attrName>
                                        </p:attrNameLst>
                                      </p:cBhvr>
                                      <p:to>
                                        <p:strVal val="solid"/>
                                      </p:to>
                                    </p:set>
                                    <p:set>
                                      <p:cBhvr>
                                        <p:cTn id="23" dur="500" fill="hold"/>
                                        <p:tgtEl>
                                          <p:spTgt spid="12">
                                            <p:txEl>
                                              <p:pRg st="3" end="3"/>
                                            </p:txEl>
                                          </p:spTgt>
                                        </p:tgtEl>
                                        <p:attrNameLst>
                                          <p:attrName>fill.on</p:attrName>
                                        </p:attrNameLst>
                                      </p:cBhvr>
                                      <p:to>
                                        <p:strVal val="tru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9" presetClass="emph" presetSubtype="0" fill="hold" nodeType="clickEffect">
                                  <p:stCondLst>
                                    <p:cond delay="0"/>
                                  </p:stCondLst>
                                  <p:childTnLst>
                                    <p:animClr clrSpc="rgb" dir="cw">
                                      <p:cBhvr override="childStyle">
                                        <p:cTn id="27" dur="500" fill="hold"/>
                                        <p:tgtEl>
                                          <p:spTgt spid="13">
                                            <p:txEl>
                                              <p:pRg st="0" end="0"/>
                                            </p:txEl>
                                          </p:spTgt>
                                        </p:tgtEl>
                                        <p:attrNameLst>
                                          <p:attrName>style.color</p:attrName>
                                        </p:attrNameLst>
                                      </p:cBhvr>
                                      <p:to>
                                        <a:srgbClr val="990000"/>
                                      </p:to>
                                    </p:animClr>
                                    <p:animClr clrSpc="rgb" dir="cw">
                                      <p:cBhvr>
                                        <p:cTn id="28" dur="500" fill="hold"/>
                                        <p:tgtEl>
                                          <p:spTgt spid="13">
                                            <p:txEl>
                                              <p:pRg st="0" end="0"/>
                                            </p:txEl>
                                          </p:spTgt>
                                        </p:tgtEl>
                                        <p:attrNameLst>
                                          <p:attrName>fillcolor</p:attrName>
                                        </p:attrNameLst>
                                      </p:cBhvr>
                                      <p:to>
                                        <a:srgbClr val="990000"/>
                                      </p:to>
                                    </p:animClr>
                                    <p:set>
                                      <p:cBhvr>
                                        <p:cTn id="29" dur="500" fill="hold"/>
                                        <p:tgtEl>
                                          <p:spTgt spid="13">
                                            <p:txEl>
                                              <p:pRg st="0" end="0"/>
                                            </p:txEl>
                                          </p:spTgt>
                                        </p:tgtEl>
                                        <p:attrNameLst>
                                          <p:attrName>fill.type</p:attrName>
                                        </p:attrNameLst>
                                      </p:cBhvr>
                                      <p:to>
                                        <p:strVal val="solid"/>
                                      </p:to>
                                    </p:set>
                                    <p:set>
                                      <p:cBhvr>
                                        <p:cTn id="30" dur="500" fill="hold"/>
                                        <p:tgtEl>
                                          <p:spTgt spid="13">
                                            <p:txEl>
                                              <p:pRg st="0" end="0"/>
                                            </p:txEl>
                                          </p:spTgt>
                                        </p:tgtEl>
                                        <p:attrNameLst>
                                          <p:attrName>fill.on</p:attrName>
                                        </p:attrNameLst>
                                      </p:cBhvr>
                                      <p:to>
                                        <p:strVal val="tru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9" presetClass="emph" presetSubtype="0" fill="hold" nodeType="clickEffect">
                                  <p:stCondLst>
                                    <p:cond delay="0"/>
                                  </p:stCondLst>
                                  <p:childTnLst>
                                    <p:animClr clrSpc="rgb" dir="cw">
                                      <p:cBhvr override="childStyle">
                                        <p:cTn id="34" dur="500" fill="hold"/>
                                        <p:tgtEl>
                                          <p:spTgt spid="13">
                                            <p:txEl>
                                              <p:pRg st="1" end="1"/>
                                            </p:txEl>
                                          </p:spTgt>
                                        </p:tgtEl>
                                        <p:attrNameLst>
                                          <p:attrName>style.color</p:attrName>
                                        </p:attrNameLst>
                                      </p:cBhvr>
                                      <p:to>
                                        <a:srgbClr val="FF0000"/>
                                      </p:to>
                                    </p:animClr>
                                    <p:animClr clrSpc="rgb" dir="cw">
                                      <p:cBhvr>
                                        <p:cTn id="35" dur="500" fill="hold"/>
                                        <p:tgtEl>
                                          <p:spTgt spid="13">
                                            <p:txEl>
                                              <p:pRg st="1" end="1"/>
                                            </p:txEl>
                                          </p:spTgt>
                                        </p:tgtEl>
                                        <p:attrNameLst>
                                          <p:attrName>fillcolor</p:attrName>
                                        </p:attrNameLst>
                                      </p:cBhvr>
                                      <p:to>
                                        <a:srgbClr val="FF0000"/>
                                      </p:to>
                                    </p:animClr>
                                    <p:set>
                                      <p:cBhvr>
                                        <p:cTn id="36" dur="500" fill="hold"/>
                                        <p:tgtEl>
                                          <p:spTgt spid="13">
                                            <p:txEl>
                                              <p:pRg st="1" end="1"/>
                                            </p:txEl>
                                          </p:spTgt>
                                        </p:tgtEl>
                                        <p:attrNameLst>
                                          <p:attrName>fill.type</p:attrName>
                                        </p:attrNameLst>
                                      </p:cBhvr>
                                      <p:to>
                                        <p:strVal val="solid"/>
                                      </p:to>
                                    </p:set>
                                    <p:set>
                                      <p:cBhvr>
                                        <p:cTn id="37" dur="500" fill="hold"/>
                                        <p:tgtEl>
                                          <p:spTgt spid="13">
                                            <p:txEl>
                                              <p:pRg st="1" end="1"/>
                                            </p:txEl>
                                          </p:spTgt>
                                        </p:tgtEl>
                                        <p:attrNameLst>
                                          <p:attrName>fill.on</p:attrName>
                                        </p:attrNameLst>
                                      </p:cBhvr>
                                      <p:to>
                                        <p:strVal val="tru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mph" presetSubtype="0" fill="hold" nodeType="clickEffect">
                                  <p:stCondLst>
                                    <p:cond delay="0"/>
                                  </p:stCondLst>
                                  <p:childTnLst>
                                    <p:animClr clrSpc="rgb" dir="cw">
                                      <p:cBhvr override="childStyle">
                                        <p:cTn id="41" dur="500" fill="hold"/>
                                        <p:tgtEl>
                                          <p:spTgt spid="13">
                                            <p:txEl>
                                              <p:pRg st="3" end="3"/>
                                            </p:txEl>
                                          </p:spTgt>
                                        </p:tgtEl>
                                        <p:attrNameLst>
                                          <p:attrName>style.color</p:attrName>
                                        </p:attrNameLst>
                                      </p:cBhvr>
                                      <p:to>
                                        <a:srgbClr val="990000"/>
                                      </p:to>
                                    </p:animClr>
                                    <p:animClr clrSpc="rgb" dir="cw">
                                      <p:cBhvr>
                                        <p:cTn id="42" dur="500" fill="hold"/>
                                        <p:tgtEl>
                                          <p:spTgt spid="13">
                                            <p:txEl>
                                              <p:pRg st="3" end="3"/>
                                            </p:txEl>
                                          </p:spTgt>
                                        </p:tgtEl>
                                        <p:attrNameLst>
                                          <p:attrName>fillcolor</p:attrName>
                                        </p:attrNameLst>
                                      </p:cBhvr>
                                      <p:to>
                                        <a:srgbClr val="990000"/>
                                      </p:to>
                                    </p:animClr>
                                    <p:set>
                                      <p:cBhvr>
                                        <p:cTn id="43" dur="500" fill="hold"/>
                                        <p:tgtEl>
                                          <p:spTgt spid="13">
                                            <p:txEl>
                                              <p:pRg st="3" end="3"/>
                                            </p:txEl>
                                          </p:spTgt>
                                        </p:tgtEl>
                                        <p:attrNameLst>
                                          <p:attrName>fill.type</p:attrName>
                                        </p:attrNameLst>
                                      </p:cBhvr>
                                      <p:to>
                                        <p:strVal val="solid"/>
                                      </p:to>
                                    </p:set>
                                    <p:set>
                                      <p:cBhvr>
                                        <p:cTn id="44" dur="500" fill="hold"/>
                                        <p:tgtEl>
                                          <p:spTgt spid="1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矩形 7">
            <a:extLst>
              <a:ext uri="{FF2B5EF4-FFF2-40B4-BE49-F238E27FC236}">
                <a16:creationId xmlns:a16="http://schemas.microsoft.com/office/drawing/2014/main" id="{4B137950-8B36-47F3-86C4-C705EB6B9CA0}"/>
              </a:ext>
            </a:extLst>
          </p:cNvPr>
          <p:cNvSpPr>
            <a:spLocks noChangeArrowheads="1"/>
          </p:cNvSpPr>
          <p:nvPr/>
        </p:nvSpPr>
        <p:spPr bwMode="auto">
          <a:xfrm>
            <a:off x="2268538" y="422275"/>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50000"/>
              </a:spcBef>
              <a:buFontTx/>
              <a:buNone/>
            </a:pPr>
            <a:r>
              <a:rPr lang="zh-CN" altLang="en-US" sz="4000" b="1">
                <a:solidFill>
                  <a:srgbClr val="002060"/>
                </a:solidFill>
                <a:latin typeface="微软雅黑" panose="020B0503020204020204" pitchFamily="34" charset="-122"/>
                <a:ea typeface="微软雅黑" panose="020B0503020204020204" pitchFamily="34" charset="-122"/>
              </a:rPr>
              <a:t>属于化学信息的有</a:t>
            </a:r>
          </a:p>
        </p:txBody>
      </p:sp>
      <p:sp>
        <p:nvSpPr>
          <p:cNvPr id="9" name="Text Box 2">
            <a:extLst>
              <a:ext uri="{FF2B5EF4-FFF2-40B4-BE49-F238E27FC236}">
                <a16:creationId xmlns:a16="http://schemas.microsoft.com/office/drawing/2014/main" id="{B2164124-422E-43A4-987E-3C7498D01A36}"/>
              </a:ext>
            </a:extLst>
          </p:cNvPr>
          <p:cNvSpPr txBox="1">
            <a:spLocks noChangeArrowheads="1"/>
          </p:cNvSpPr>
          <p:nvPr/>
        </p:nvSpPr>
        <p:spPr bwMode="auto">
          <a:xfrm>
            <a:off x="-34925" y="1776413"/>
            <a:ext cx="5716588"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1</a:t>
            </a:r>
            <a:r>
              <a:rPr lang="zh-CN" altLang="en-US" sz="3200" b="1">
                <a:latin typeface="黑体" panose="02010609060101010101" pitchFamily="49" charset="-122"/>
                <a:ea typeface="黑体" panose="02010609060101010101" pitchFamily="49" charset="-122"/>
              </a:rPr>
              <a:t>）哺乳动物的体温</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2</a:t>
            </a:r>
            <a:r>
              <a:rPr lang="zh-CN" altLang="en-US" sz="3200" b="1">
                <a:latin typeface="黑体" panose="02010609060101010101" pitchFamily="49" charset="-122"/>
                <a:ea typeface="黑体" panose="02010609060101010101" pitchFamily="49" charset="-122"/>
              </a:rPr>
              <a:t>）鸟类鸣叫</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3</a:t>
            </a:r>
            <a:r>
              <a:rPr lang="zh-CN" altLang="en-US" sz="3200" b="1">
                <a:latin typeface="黑体" panose="02010609060101010101" pitchFamily="49" charset="-122"/>
                <a:ea typeface="黑体" panose="02010609060101010101" pitchFamily="49" charset="-122"/>
              </a:rPr>
              <a:t>）孔雀开屏</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4</a:t>
            </a:r>
            <a:r>
              <a:rPr lang="zh-CN" altLang="en-US" sz="3200" b="1">
                <a:latin typeface="黑体" panose="02010609060101010101" pitchFamily="49" charset="-122"/>
                <a:ea typeface="黑体" panose="02010609060101010101" pitchFamily="49" charset="-122"/>
              </a:rPr>
              <a:t>）萤火虫发光</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5</a:t>
            </a:r>
            <a:r>
              <a:rPr lang="zh-CN" altLang="en-US" sz="3200" b="1">
                <a:latin typeface="黑体" panose="02010609060101010101" pitchFamily="49" charset="-122"/>
                <a:ea typeface="黑体" panose="02010609060101010101" pitchFamily="49" charset="-122"/>
              </a:rPr>
              <a:t>）植物分泌的化学物质</a:t>
            </a:r>
          </a:p>
        </p:txBody>
      </p:sp>
      <p:sp>
        <p:nvSpPr>
          <p:cNvPr id="10" name="Text Box 3">
            <a:extLst>
              <a:ext uri="{FF2B5EF4-FFF2-40B4-BE49-F238E27FC236}">
                <a16:creationId xmlns:a16="http://schemas.microsoft.com/office/drawing/2014/main" id="{CEB8C02C-0E4D-4BC8-ABC1-F7D3CE333FEF}"/>
              </a:ext>
            </a:extLst>
          </p:cNvPr>
          <p:cNvSpPr txBox="1">
            <a:spLocks noChangeArrowheads="1"/>
          </p:cNvSpPr>
          <p:nvPr/>
        </p:nvSpPr>
        <p:spPr bwMode="auto">
          <a:xfrm>
            <a:off x="4752975" y="1651000"/>
            <a:ext cx="4900613"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6</a:t>
            </a:r>
            <a:r>
              <a:rPr lang="zh-CN" altLang="en-US" sz="3200" b="1">
                <a:latin typeface="黑体" panose="02010609060101010101" pitchFamily="49" charset="-122"/>
                <a:ea typeface="黑体" panose="02010609060101010101" pitchFamily="49" charset="-122"/>
              </a:rPr>
              <a:t>）电磁波</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7</a:t>
            </a:r>
            <a:r>
              <a:rPr lang="zh-CN" altLang="en-US" sz="3200" b="1">
                <a:latin typeface="黑体" panose="02010609060101010101" pitchFamily="49" charset="-122"/>
                <a:ea typeface="黑体" panose="02010609060101010101" pitchFamily="49" charset="-122"/>
              </a:rPr>
              <a:t>）昆虫发出的声音</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8</a:t>
            </a:r>
            <a:r>
              <a:rPr lang="zh-CN" altLang="en-US" sz="3200" b="1">
                <a:latin typeface="黑体" panose="02010609060101010101" pitchFamily="49" charset="-122"/>
                <a:ea typeface="黑体" panose="02010609060101010101" pitchFamily="49" charset="-122"/>
              </a:rPr>
              <a:t>）昆虫的外信息素</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9</a:t>
            </a:r>
            <a:r>
              <a:rPr lang="zh-CN" altLang="en-US" sz="3200" b="1">
                <a:latin typeface="黑体" panose="02010609060101010101" pitchFamily="49" charset="-122"/>
                <a:ea typeface="黑体" panose="02010609060101010101" pitchFamily="49" charset="-122"/>
              </a:rPr>
              <a:t>）紫外线</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10</a:t>
            </a:r>
            <a:r>
              <a:rPr lang="zh-CN" altLang="en-US" sz="3200" b="1">
                <a:latin typeface="黑体" panose="02010609060101010101" pitchFamily="49" charset="-122"/>
                <a:ea typeface="黑体" panose="02010609060101010101" pitchFamily="49" charset="-122"/>
              </a:rPr>
              <a:t>）蜜蜂跳舞</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9">
                                            <p:txEl>
                                              <p:pRg st="4" end="4"/>
                                            </p:txEl>
                                          </p:spTgt>
                                        </p:tgtEl>
                                        <p:attrNameLst>
                                          <p:attrName>style.color</p:attrName>
                                        </p:attrNameLst>
                                      </p:cBhvr>
                                      <p:to>
                                        <a:srgbClr val="990000"/>
                                      </p:to>
                                    </p:animClr>
                                    <p:animClr clrSpc="rgb" dir="cw">
                                      <p:cBhvr>
                                        <p:cTn id="7" dur="500" fill="hold"/>
                                        <p:tgtEl>
                                          <p:spTgt spid="9">
                                            <p:txEl>
                                              <p:pRg st="4" end="4"/>
                                            </p:txEl>
                                          </p:spTgt>
                                        </p:tgtEl>
                                        <p:attrNameLst>
                                          <p:attrName>fillcolor</p:attrName>
                                        </p:attrNameLst>
                                      </p:cBhvr>
                                      <p:to>
                                        <a:srgbClr val="990000"/>
                                      </p:to>
                                    </p:animClr>
                                    <p:set>
                                      <p:cBhvr>
                                        <p:cTn id="8" dur="500" fill="hold"/>
                                        <p:tgtEl>
                                          <p:spTgt spid="9">
                                            <p:txEl>
                                              <p:pRg st="4" end="4"/>
                                            </p:txEl>
                                          </p:spTgt>
                                        </p:tgtEl>
                                        <p:attrNameLst>
                                          <p:attrName>fill.type</p:attrName>
                                        </p:attrNameLst>
                                      </p:cBhvr>
                                      <p:to>
                                        <p:strVal val="solid"/>
                                      </p:to>
                                    </p:set>
                                    <p:set>
                                      <p:cBhvr>
                                        <p:cTn id="9" dur="500" fill="hold"/>
                                        <p:tgtEl>
                                          <p:spTgt spid="9">
                                            <p:txEl>
                                              <p:pRg st="4" end="4"/>
                                            </p:txEl>
                                          </p:spTgt>
                                        </p:tgtEl>
                                        <p:attrNameLst>
                                          <p:attrName>fill.on</p:attrName>
                                        </p:attrNameLst>
                                      </p:cBhvr>
                                      <p:to>
                                        <p:strVal val="tru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9" presetClass="emph" presetSubtype="0" fill="hold" nodeType="clickEffect">
                                  <p:stCondLst>
                                    <p:cond delay="0"/>
                                  </p:stCondLst>
                                  <p:childTnLst>
                                    <p:animClr clrSpc="rgb" dir="cw">
                                      <p:cBhvr override="childStyle">
                                        <p:cTn id="13" dur="500" fill="hold"/>
                                        <p:tgtEl>
                                          <p:spTgt spid="10">
                                            <p:txEl>
                                              <p:pRg st="2" end="2"/>
                                            </p:txEl>
                                          </p:spTgt>
                                        </p:tgtEl>
                                        <p:attrNameLst>
                                          <p:attrName>style.color</p:attrName>
                                        </p:attrNameLst>
                                      </p:cBhvr>
                                      <p:to>
                                        <a:srgbClr val="990000"/>
                                      </p:to>
                                    </p:animClr>
                                    <p:animClr clrSpc="rgb" dir="cw">
                                      <p:cBhvr>
                                        <p:cTn id="14" dur="500" fill="hold"/>
                                        <p:tgtEl>
                                          <p:spTgt spid="10">
                                            <p:txEl>
                                              <p:pRg st="2" end="2"/>
                                            </p:txEl>
                                          </p:spTgt>
                                        </p:tgtEl>
                                        <p:attrNameLst>
                                          <p:attrName>fillcolor</p:attrName>
                                        </p:attrNameLst>
                                      </p:cBhvr>
                                      <p:to>
                                        <a:srgbClr val="990000"/>
                                      </p:to>
                                    </p:animClr>
                                    <p:set>
                                      <p:cBhvr>
                                        <p:cTn id="15" dur="500" fill="hold"/>
                                        <p:tgtEl>
                                          <p:spTgt spid="10">
                                            <p:txEl>
                                              <p:pRg st="2" end="2"/>
                                            </p:txEl>
                                          </p:spTgt>
                                        </p:tgtEl>
                                        <p:attrNameLst>
                                          <p:attrName>fill.type</p:attrName>
                                        </p:attrNameLst>
                                      </p:cBhvr>
                                      <p:to>
                                        <p:strVal val="solid"/>
                                      </p:to>
                                    </p:set>
                                    <p:set>
                                      <p:cBhvr>
                                        <p:cTn id="16" dur="500" fill="hold"/>
                                        <p:tgtEl>
                                          <p:spTgt spid="10">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矩形 7">
            <a:extLst>
              <a:ext uri="{FF2B5EF4-FFF2-40B4-BE49-F238E27FC236}">
                <a16:creationId xmlns:a16="http://schemas.microsoft.com/office/drawing/2014/main" id="{A9B27E04-3EA5-421D-99E4-CF72ACDEB677}"/>
              </a:ext>
            </a:extLst>
          </p:cNvPr>
          <p:cNvSpPr>
            <a:spLocks noChangeArrowheads="1"/>
          </p:cNvSpPr>
          <p:nvPr/>
        </p:nvSpPr>
        <p:spPr bwMode="auto">
          <a:xfrm>
            <a:off x="2268538" y="422275"/>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50000"/>
              </a:spcBef>
              <a:buFontTx/>
              <a:buNone/>
            </a:pPr>
            <a:r>
              <a:rPr lang="zh-CN" altLang="en-US" sz="4000" b="1">
                <a:solidFill>
                  <a:srgbClr val="002060"/>
                </a:solidFill>
                <a:latin typeface="微软雅黑" panose="020B0503020204020204" pitchFamily="34" charset="-122"/>
                <a:ea typeface="微软雅黑" panose="020B0503020204020204" pitchFamily="34" charset="-122"/>
              </a:rPr>
              <a:t>属于行为信息的有</a:t>
            </a:r>
          </a:p>
        </p:txBody>
      </p:sp>
      <p:sp>
        <p:nvSpPr>
          <p:cNvPr id="9" name="Text Box 2">
            <a:extLst>
              <a:ext uri="{FF2B5EF4-FFF2-40B4-BE49-F238E27FC236}">
                <a16:creationId xmlns:a16="http://schemas.microsoft.com/office/drawing/2014/main" id="{F2006ACB-AD38-48BF-9018-6E7E28EA6892}"/>
              </a:ext>
            </a:extLst>
          </p:cNvPr>
          <p:cNvSpPr txBox="1">
            <a:spLocks noChangeArrowheads="1"/>
          </p:cNvSpPr>
          <p:nvPr/>
        </p:nvSpPr>
        <p:spPr bwMode="auto">
          <a:xfrm>
            <a:off x="-34925" y="1776413"/>
            <a:ext cx="5716588"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1</a:t>
            </a:r>
            <a:r>
              <a:rPr lang="zh-CN" altLang="en-US" sz="3200" b="1">
                <a:latin typeface="黑体" panose="02010609060101010101" pitchFamily="49" charset="-122"/>
                <a:ea typeface="黑体" panose="02010609060101010101" pitchFamily="49" charset="-122"/>
              </a:rPr>
              <a:t>）哺乳动物的体温</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2</a:t>
            </a:r>
            <a:r>
              <a:rPr lang="zh-CN" altLang="en-US" sz="3200" b="1">
                <a:latin typeface="黑体" panose="02010609060101010101" pitchFamily="49" charset="-122"/>
                <a:ea typeface="黑体" panose="02010609060101010101" pitchFamily="49" charset="-122"/>
              </a:rPr>
              <a:t>）鸟类鸣叫</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3</a:t>
            </a:r>
            <a:r>
              <a:rPr lang="zh-CN" altLang="en-US" sz="3200" b="1">
                <a:latin typeface="黑体" panose="02010609060101010101" pitchFamily="49" charset="-122"/>
                <a:ea typeface="黑体" panose="02010609060101010101" pitchFamily="49" charset="-122"/>
              </a:rPr>
              <a:t>）孔雀开屏</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4</a:t>
            </a:r>
            <a:r>
              <a:rPr lang="zh-CN" altLang="en-US" sz="3200" b="1">
                <a:latin typeface="黑体" panose="02010609060101010101" pitchFamily="49" charset="-122"/>
                <a:ea typeface="黑体" panose="02010609060101010101" pitchFamily="49" charset="-122"/>
              </a:rPr>
              <a:t>）萤火虫发光</a:t>
            </a:r>
          </a:p>
          <a:p>
            <a:pPr eaLnBrk="1" hangingPunct="1">
              <a:lnSpc>
                <a:spcPct val="100000"/>
              </a:lnSpc>
              <a:spcBef>
                <a:spcPct val="50000"/>
              </a:spcBef>
              <a:buFontTx/>
              <a:buNone/>
            </a:pP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5</a:t>
            </a:r>
            <a:r>
              <a:rPr lang="zh-CN" altLang="en-US" sz="3200" b="1">
                <a:latin typeface="黑体" panose="02010609060101010101" pitchFamily="49" charset="-122"/>
                <a:ea typeface="黑体" panose="02010609060101010101" pitchFamily="49" charset="-122"/>
              </a:rPr>
              <a:t>）植物分泌的化学物质</a:t>
            </a:r>
          </a:p>
        </p:txBody>
      </p:sp>
      <p:sp>
        <p:nvSpPr>
          <p:cNvPr id="10" name="Text Box 3">
            <a:extLst>
              <a:ext uri="{FF2B5EF4-FFF2-40B4-BE49-F238E27FC236}">
                <a16:creationId xmlns:a16="http://schemas.microsoft.com/office/drawing/2014/main" id="{73C8985C-0B24-4026-B83E-94F4E6BCE7D1}"/>
              </a:ext>
            </a:extLst>
          </p:cNvPr>
          <p:cNvSpPr txBox="1">
            <a:spLocks noChangeArrowheads="1"/>
          </p:cNvSpPr>
          <p:nvPr/>
        </p:nvSpPr>
        <p:spPr bwMode="auto">
          <a:xfrm>
            <a:off x="4716016" y="1776413"/>
            <a:ext cx="4355529"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6</a:t>
            </a:r>
            <a:r>
              <a:rPr lang="zh-CN" altLang="en-US" sz="3200" b="1" dirty="0">
                <a:latin typeface="黑体" panose="02010609060101010101" pitchFamily="49" charset="-122"/>
                <a:ea typeface="黑体" panose="02010609060101010101" pitchFamily="49" charset="-122"/>
              </a:rPr>
              <a:t>）电磁波</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7</a:t>
            </a:r>
            <a:r>
              <a:rPr lang="zh-CN" altLang="en-US" sz="3200" b="1" dirty="0">
                <a:latin typeface="黑体" panose="02010609060101010101" pitchFamily="49" charset="-122"/>
                <a:ea typeface="黑体" panose="02010609060101010101" pitchFamily="49" charset="-122"/>
              </a:rPr>
              <a:t>）昆虫发出的声音</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8</a:t>
            </a:r>
            <a:r>
              <a:rPr lang="zh-CN" altLang="en-US" sz="3200" b="1" dirty="0">
                <a:latin typeface="黑体" panose="02010609060101010101" pitchFamily="49" charset="-122"/>
                <a:ea typeface="黑体" panose="02010609060101010101" pitchFamily="49" charset="-122"/>
              </a:rPr>
              <a:t>）昆虫的外信息素</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9</a:t>
            </a:r>
            <a:r>
              <a:rPr lang="zh-CN" altLang="en-US" sz="3200" b="1" dirty="0">
                <a:latin typeface="黑体" panose="02010609060101010101" pitchFamily="49" charset="-122"/>
                <a:ea typeface="黑体" panose="02010609060101010101" pitchFamily="49" charset="-122"/>
              </a:rPr>
              <a:t>）紫外线</a:t>
            </a:r>
          </a:p>
          <a:p>
            <a:pPr eaLnBrk="1" hangingPunct="1">
              <a:lnSpc>
                <a:spcPct val="100000"/>
              </a:lnSpc>
              <a:spcBef>
                <a:spcPct val="50000"/>
              </a:spcBef>
              <a:buFontTx/>
              <a:buNone/>
            </a:pPr>
            <a:r>
              <a:rPr lang="zh-CN" altLang="en-US" sz="3200" b="1" dirty="0">
                <a:latin typeface="黑体" panose="02010609060101010101" pitchFamily="49" charset="-122"/>
                <a:ea typeface="黑体" panose="02010609060101010101" pitchFamily="49" charset="-122"/>
              </a:rPr>
              <a:t>（</a:t>
            </a:r>
            <a:r>
              <a:rPr lang="en-US" altLang="zh-CN" sz="3200" b="1" dirty="0">
                <a:latin typeface="黑体" panose="02010609060101010101" pitchFamily="49" charset="-122"/>
                <a:ea typeface="黑体" panose="02010609060101010101" pitchFamily="49" charset="-122"/>
              </a:rPr>
              <a:t>10</a:t>
            </a:r>
            <a:r>
              <a:rPr lang="zh-CN" altLang="en-US" sz="3200" b="1" dirty="0">
                <a:latin typeface="黑体" panose="02010609060101010101" pitchFamily="49" charset="-122"/>
                <a:ea typeface="黑体" panose="02010609060101010101" pitchFamily="49" charset="-122"/>
              </a:rPr>
              <a:t>）蜜蜂跳舞</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9">
                                            <p:txEl>
                                              <p:pRg st="1" end="1"/>
                                            </p:txEl>
                                          </p:spTgt>
                                        </p:tgtEl>
                                        <p:attrNameLst>
                                          <p:attrName>style.color</p:attrName>
                                        </p:attrNameLst>
                                      </p:cBhvr>
                                      <p:to>
                                        <a:srgbClr val="990000"/>
                                      </p:to>
                                    </p:animClr>
                                    <p:animClr clrSpc="rgb" dir="cw">
                                      <p:cBhvr>
                                        <p:cTn id="7" dur="500" fill="hold"/>
                                        <p:tgtEl>
                                          <p:spTgt spid="9">
                                            <p:txEl>
                                              <p:pRg st="1" end="1"/>
                                            </p:txEl>
                                          </p:spTgt>
                                        </p:tgtEl>
                                        <p:attrNameLst>
                                          <p:attrName>fillcolor</p:attrName>
                                        </p:attrNameLst>
                                      </p:cBhvr>
                                      <p:to>
                                        <a:srgbClr val="990000"/>
                                      </p:to>
                                    </p:animClr>
                                    <p:set>
                                      <p:cBhvr>
                                        <p:cTn id="8" dur="500" fill="hold"/>
                                        <p:tgtEl>
                                          <p:spTgt spid="9">
                                            <p:txEl>
                                              <p:pRg st="1" end="1"/>
                                            </p:txEl>
                                          </p:spTgt>
                                        </p:tgtEl>
                                        <p:attrNameLst>
                                          <p:attrName>fill.type</p:attrName>
                                        </p:attrNameLst>
                                      </p:cBhvr>
                                      <p:to>
                                        <p:strVal val="solid"/>
                                      </p:to>
                                    </p:set>
                                    <p:set>
                                      <p:cBhvr>
                                        <p:cTn id="9" dur="500" fill="hold"/>
                                        <p:tgtEl>
                                          <p:spTgt spid="9">
                                            <p:txEl>
                                              <p:pRg st="1" end="1"/>
                                            </p:txEl>
                                          </p:spTgt>
                                        </p:tgtEl>
                                        <p:attrNameLst>
                                          <p:attrName>fill.on</p:attrName>
                                        </p:attrNameLst>
                                      </p:cBhvr>
                                      <p:to>
                                        <p:strVal val="tru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9" presetClass="emph" presetSubtype="0" fill="hold" nodeType="clickEffect">
                                  <p:stCondLst>
                                    <p:cond delay="0"/>
                                  </p:stCondLst>
                                  <p:childTnLst>
                                    <p:animClr clrSpc="rgb" dir="cw">
                                      <p:cBhvr override="childStyle">
                                        <p:cTn id="13" dur="500" fill="hold"/>
                                        <p:tgtEl>
                                          <p:spTgt spid="9">
                                            <p:txEl>
                                              <p:pRg st="2" end="2"/>
                                            </p:txEl>
                                          </p:spTgt>
                                        </p:tgtEl>
                                        <p:attrNameLst>
                                          <p:attrName>style.color</p:attrName>
                                        </p:attrNameLst>
                                      </p:cBhvr>
                                      <p:to>
                                        <a:srgbClr val="990000"/>
                                      </p:to>
                                    </p:animClr>
                                    <p:animClr clrSpc="rgb" dir="cw">
                                      <p:cBhvr>
                                        <p:cTn id="14" dur="500" fill="hold"/>
                                        <p:tgtEl>
                                          <p:spTgt spid="9">
                                            <p:txEl>
                                              <p:pRg st="2" end="2"/>
                                            </p:txEl>
                                          </p:spTgt>
                                        </p:tgtEl>
                                        <p:attrNameLst>
                                          <p:attrName>fillcolor</p:attrName>
                                        </p:attrNameLst>
                                      </p:cBhvr>
                                      <p:to>
                                        <a:srgbClr val="990000"/>
                                      </p:to>
                                    </p:animClr>
                                    <p:set>
                                      <p:cBhvr>
                                        <p:cTn id="15" dur="500" fill="hold"/>
                                        <p:tgtEl>
                                          <p:spTgt spid="9">
                                            <p:txEl>
                                              <p:pRg st="2" end="2"/>
                                            </p:txEl>
                                          </p:spTgt>
                                        </p:tgtEl>
                                        <p:attrNameLst>
                                          <p:attrName>fill.type</p:attrName>
                                        </p:attrNameLst>
                                      </p:cBhvr>
                                      <p:to>
                                        <p:strVal val="solid"/>
                                      </p:to>
                                    </p:set>
                                    <p:set>
                                      <p:cBhvr>
                                        <p:cTn id="16" dur="500" fill="hold"/>
                                        <p:tgtEl>
                                          <p:spTgt spid="9">
                                            <p:txEl>
                                              <p:pRg st="2" end="2"/>
                                            </p:txEl>
                                          </p:spTgt>
                                        </p:tgtEl>
                                        <p:attrNameLst>
                                          <p:attrName>fill.on</p:attrName>
                                        </p:attrNameLst>
                                      </p:cBhvr>
                                      <p:to>
                                        <p:strVal val="tru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9" presetClass="emph" presetSubtype="0" fill="hold" nodeType="clickEffect">
                                  <p:stCondLst>
                                    <p:cond delay="0"/>
                                  </p:stCondLst>
                                  <p:childTnLst>
                                    <p:animClr clrSpc="rgb" dir="cw">
                                      <p:cBhvr override="childStyle">
                                        <p:cTn id="20" dur="500" fill="hold"/>
                                        <p:tgtEl>
                                          <p:spTgt spid="9">
                                            <p:txEl>
                                              <p:pRg st="3" end="3"/>
                                            </p:txEl>
                                          </p:spTgt>
                                        </p:tgtEl>
                                        <p:attrNameLst>
                                          <p:attrName>style.color</p:attrName>
                                        </p:attrNameLst>
                                      </p:cBhvr>
                                      <p:to>
                                        <a:srgbClr val="990000"/>
                                      </p:to>
                                    </p:animClr>
                                    <p:animClr clrSpc="rgb" dir="cw">
                                      <p:cBhvr>
                                        <p:cTn id="21" dur="500" fill="hold"/>
                                        <p:tgtEl>
                                          <p:spTgt spid="9">
                                            <p:txEl>
                                              <p:pRg st="3" end="3"/>
                                            </p:txEl>
                                          </p:spTgt>
                                        </p:tgtEl>
                                        <p:attrNameLst>
                                          <p:attrName>fillcolor</p:attrName>
                                        </p:attrNameLst>
                                      </p:cBhvr>
                                      <p:to>
                                        <a:srgbClr val="990000"/>
                                      </p:to>
                                    </p:animClr>
                                    <p:set>
                                      <p:cBhvr>
                                        <p:cTn id="22" dur="500" fill="hold"/>
                                        <p:tgtEl>
                                          <p:spTgt spid="9">
                                            <p:txEl>
                                              <p:pRg st="3" end="3"/>
                                            </p:txEl>
                                          </p:spTgt>
                                        </p:tgtEl>
                                        <p:attrNameLst>
                                          <p:attrName>fill.type</p:attrName>
                                        </p:attrNameLst>
                                      </p:cBhvr>
                                      <p:to>
                                        <p:strVal val="solid"/>
                                      </p:to>
                                    </p:set>
                                    <p:set>
                                      <p:cBhvr>
                                        <p:cTn id="23" dur="500" fill="hold"/>
                                        <p:tgtEl>
                                          <p:spTgt spid="9">
                                            <p:txEl>
                                              <p:pRg st="3" end="3"/>
                                            </p:txEl>
                                          </p:spTgt>
                                        </p:tgtEl>
                                        <p:attrNameLst>
                                          <p:attrName>fill.on</p:attrName>
                                        </p:attrNameLst>
                                      </p:cBhvr>
                                      <p:to>
                                        <p:strVal val="tru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9" presetClass="emph" presetSubtype="0" fill="hold" nodeType="clickEffect">
                                  <p:stCondLst>
                                    <p:cond delay="0"/>
                                  </p:stCondLst>
                                  <p:childTnLst>
                                    <p:animClr clrSpc="rgb" dir="cw">
                                      <p:cBhvr override="childStyle">
                                        <p:cTn id="27" dur="500" fill="hold"/>
                                        <p:tgtEl>
                                          <p:spTgt spid="10">
                                            <p:txEl>
                                              <p:pRg st="1" end="1"/>
                                            </p:txEl>
                                          </p:spTgt>
                                        </p:tgtEl>
                                        <p:attrNameLst>
                                          <p:attrName>style.color</p:attrName>
                                        </p:attrNameLst>
                                      </p:cBhvr>
                                      <p:to>
                                        <a:srgbClr val="990000"/>
                                      </p:to>
                                    </p:animClr>
                                    <p:animClr clrSpc="rgb" dir="cw">
                                      <p:cBhvr>
                                        <p:cTn id="28" dur="500" fill="hold"/>
                                        <p:tgtEl>
                                          <p:spTgt spid="10">
                                            <p:txEl>
                                              <p:pRg st="1" end="1"/>
                                            </p:txEl>
                                          </p:spTgt>
                                        </p:tgtEl>
                                        <p:attrNameLst>
                                          <p:attrName>fillcolor</p:attrName>
                                        </p:attrNameLst>
                                      </p:cBhvr>
                                      <p:to>
                                        <a:srgbClr val="990000"/>
                                      </p:to>
                                    </p:animClr>
                                    <p:set>
                                      <p:cBhvr>
                                        <p:cTn id="29" dur="500" fill="hold"/>
                                        <p:tgtEl>
                                          <p:spTgt spid="10">
                                            <p:txEl>
                                              <p:pRg st="1" end="1"/>
                                            </p:txEl>
                                          </p:spTgt>
                                        </p:tgtEl>
                                        <p:attrNameLst>
                                          <p:attrName>fill.type</p:attrName>
                                        </p:attrNameLst>
                                      </p:cBhvr>
                                      <p:to>
                                        <p:strVal val="solid"/>
                                      </p:to>
                                    </p:set>
                                    <p:set>
                                      <p:cBhvr>
                                        <p:cTn id="30" dur="500" fill="hold"/>
                                        <p:tgtEl>
                                          <p:spTgt spid="10">
                                            <p:txEl>
                                              <p:pRg st="1" end="1"/>
                                            </p:txEl>
                                          </p:spTgt>
                                        </p:tgtEl>
                                        <p:attrNameLst>
                                          <p:attrName>fill.on</p:attrName>
                                        </p:attrNameLst>
                                      </p:cBhvr>
                                      <p:to>
                                        <p:strVal val="tru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9" presetClass="emph" presetSubtype="0" fill="hold" nodeType="clickEffect">
                                  <p:stCondLst>
                                    <p:cond delay="0"/>
                                  </p:stCondLst>
                                  <p:childTnLst>
                                    <p:animClr clrSpc="rgb" dir="cw">
                                      <p:cBhvr override="childStyle">
                                        <p:cTn id="34" dur="500" fill="hold"/>
                                        <p:tgtEl>
                                          <p:spTgt spid="10">
                                            <p:txEl>
                                              <p:pRg st="4" end="4"/>
                                            </p:txEl>
                                          </p:spTgt>
                                        </p:tgtEl>
                                        <p:attrNameLst>
                                          <p:attrName>style.color</p:attrName>
                                        </p:attrNameLst>
                                      </p:cBhvr>
                                      <p:to>
                                        <a:srgbClr val="990000"/>
                                      </p:to>
                                    </p:animClr>
                                    <p:animClr clrSpc="rgb" dir="cw">
                                      <p:cBhvr>
                                        <p:cTn id="35" dur="500" fill="hold"/>
                                        <p:tgtEl>
                                          <p:spTgt spid="10">
                                            <p:txEl>
                                              <p:pRg st="4" end="4"/>
                                            </p:txEl>
                                          </p:spTgt>
                                        </p:tgtEl>
                                        <p:attrNameLst>
                                          <p:attrName>fillcolor</p:attrName>
                                        </p:attrNameLst>
                                      </p:cBhvr>
                                      <p:to>
                                        <a:srgbClr val="990000"/>
                                      </p:to>
                                    </p:animClr>
                                    <p:set>
                                      <p:cBhvr>
                                        <p:cTn id="36" dur="500" fill="hold"/>
                                        <p:tgtEl>
                                          <p:spTgt spid="10">
                                            <p:txEl>
                                              <p:pRg st="4" end="4"/>
                                            </p:txEl>
                                          </p:spTgt>
                                        </p:tgtEl>
                                        <p:attrNameLst>
                                          <p:attrName>fill.type</p:attrName>
                                        </p:attrNameLst>
                                      </p:cBhvr>
                                      <p:to>
                                        <p:strVal val="solid"/>
                                      </p:to>
                                    </p:set>
                                    <p:set>
                                      <p:cBhvr>
                                        <p:cTn id="37" dur="500" fill="hold"/>
                                        <p:tgtEl>
                                          <p:spTgt spid="10">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74AD2F25-4D00-4A60-8E57-A6FE1706EF4B}"/>
              </a:ext>
            </a:extLst>
          </p:cNvPr>
          <p:cNvSpPr>
            <a:spLocks noGrp="1" noChangeArrowheads="1"/>
          </p:cNvSpPr>
          <p:nvPr>
            <p:ph type="ctrTitle"/>
          </p:nvPr>
        </p:nvSpPr>
        <p:spPr>
          <a:xfrm>
            <a:off x="0" y="333375"/>
            <a:ext cx="8937625" cy="839788"/>
          </a:xfrm>
          <a:extLst>
            <a:ext uri="{909E8E84-426E-40DD-AFC4-6F175D3DCCD1}">
              <a14:hiddenFill xmlns:a14="http://schemas.microsoft.com/office/drawing/2010/main">
                <a:solidFill>
                  <a:schemeClr val="tx1"/>
                </a:solidFill>
              </a14:hiddenFill>
            </a:ext>
          </a:extLst>
        </p:spPr>
        <p:txBody>
          <a:bodyPr/>
          <a:lstStyle/>
          <a:p>
            <a:pPr eaLnBrk="1" hangingPunct="1"/>
            <a:r>
              <a:rPr lang="zh-CN" altLang="en-US" sz="5400"/>
              <a:t>第五章 生态系统及其稳定性</a:t>
            </a:r>
          </a:p>
        </p:txBody>
      </p:sp>
      <p:sp>
        <p:nvSpPr>
          <p:cNvPr id="17411" name="副标题 2">
            <a:extLst>
              <a:ext uri="{FF2B5EF4-FFF2-40B4-BE49-F238E27FC236}">
                <a16:creationId xmlns:a16="http://schemas.microsoft.com/office/drawing/2014/main" id="{852F8B43-BE3D-4B28-9727-D51A2573CBCE}"/>
              </a:ext>
            </a:extLst>
          </p:cNvPr>
          <p:cNvSpPr>
            <a:spLocks noGrp="1" noChangeArrowheads="1"/>
          </p:cNvSpPr>
          <p:nvPr>
            <p:ph type="subTitle" idx="1"/>
          </p:nvPr>
        </p:nvSpPr>
        <p:spPr>
          <a:xfrm>
            <a:off x="466725" y="1844675"/>
            <a:ext cx="8677275" cy="831850"/>
          </a:xfrm>
        </p:spPr>
        <p:txBody>
          <a:bodyPr/>
          <a:lstStyle/>
          <a:p>
            <a:pPr eaLnBrk="1" hangingPunct="1"/>
            <a:r>
              <a:rPr lang="zh-CN" altLang="en-US" sz="4800"/>
              <a:t>第五节 生态系统的稳定性</a:t>
            </a:r>
          </a:p>
        </p:txBody>
      </p:sp>
      <p:pic>
        <p:nvPicPr>
          <p:cNvPr id="17412" name="图片 6">
            <a:extLst>
              <a:ext uri="{FF2B5EF4-FFF2-40B4-BE49-F238E27FC236}">
                <a16:creationId xmlns:a16="http://schemas.microsoft.com/office/drawing/2014/main" id="{FD3C8E60-E696-468B-9BED-2427DEF0A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6205538"/>
            <a:ext cx="24892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zr0463">
            <a:extLst>
              <a:ext uri="{FF2B5EF4-FFF2-40B4-BE49-F238E27FC236}">
                <a16:creationId xmlns:a16="http://schemas.microsoft.com/office/drawing/2014/main" id="{1529E54A-6BEF-43DB-B33F-AFB281EA967E}"/>
              </a:ext>
            </a:extLst>
          </p:cNvPr>
          <p:cNvPicPr>
            <a:picLocks noChangeArrowheads="1"/>
          </p:cNvPicPr>
          <p:nvPr/>
        </p:nvPicPr>
        <p:blipFill>
          <a:blip r:embed="rId2">
            <a:extLst>
              <a:ext uri="{28A0092B-C50C-407E-A947-70E740481C1C}">
                <a14:useLocalDpi xmlns:a14="http://schemas.microsoft.com/office/drawing/2010/main" val="0"/>
              </a:ext>
            </a:extLst>
          </a:blip>
          <a:srcRect r="3473" b="629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ext Box 3">
            <a:extLst>
              <a:ext uri="{FF2B5EF4-FFF2-40B4-BE49-F238E27FC236}">
                <a16:creationId xmlns:a16="http://schemas.microsoft.com/office/drawing/2014/main" id="{D9EF32CB-FF8B-4DB9-B211-344ED2791E91}"/>
              </a:ext>
            </a:extLst>
          </p:cNvPr>
          <p:cNvSpPr txBox="1">
            <a:spLocks noChangeArrowheads="1"/>
          </p:cNvSpPr>
          <p:nvPr/>
        </p:nvSpPr>
        <p:spPr bwMode="auto">
          <a:xfrm>
            <a:off x="317500" y="5207000"/>
            <a:ext cx="8470900" cy="1522468"/>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marL="571500" indent="-571500" eaLnBrk="1" hangingPunct="1">
              <a:lnSpc>
                <a:spcPct val="130000"/>
              </a:lnSpc>
              <a:spcBef>
                <a:spcPct val="50000"/>
              </a:spcBef>
              <a:buClrTx/>
              <a:buFont typeface="Wingdings" panose="05000000000000000000" pitchFamily="2" charset="2"/>
              <a:buChar char="Ø"/>
              <a:defRPr sz="4000" b="1" u="sng">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lvl2pPr>
            <a:lvl3pPr marL="1143000" indent="-228600">
              <a:spcBef>
                <a:spcPct val="20000"/>
              </a:spcBef>
              <a:buClr>
                <a:schemeClr val="tx1"/>
              </a:buClr>
              <a:buChar char="•"/>
              <a:defRPr sz="22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defRPr/>
            </a:pPr>
            <a:r>
              <a:rPr lang="zh-CN" altLang="en-US" u="none" dirty="0">
                <a:solidFill>
                  <a:schemeClr val="tx1"/>
                </a:solidFill>
              </a:rPr>
              <a:t>少量砍伐森林中的树木，森林的结构功能会不会遭到破坏？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8_40">
            <a:extLst>
              <a:ext uri="{FF2B5EF4-FFF2-40B4-BE49-F238E27FC236}">
                <a16:creationId xmlns:a16="http://schemas.microsoft.com/office/drawing/2014/main" id="{F7488B90-89AB-4211-A2F7-F8C131CD4B2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 Box 3">
            <a:extLst>
              <a:ext uri="{FF2B5EF4-FFF2-40B4-BE49-F238E27FC236}">
                <a16:creationId xmlns:a16="http://schemas.microsoft.com/office/drawing/2014/main" id="{9E9701F5-01AC-4F80-B695-55FA245B8169}"/>
              </a:ext>
            </a:extLst>
          </p:cNvPr>
          <p:cNvSpPr txBox="1">
            <a:spLocks noChangeArrowheads="1"/>
          </p:cNvSpPr>
          <p:nvPr/>
        </p:nvSpPr>
        <p:spPr bwMode="auto">
          <a:xfrm>
            <a:off x="417513" y="549275"/>
            <a:ext cx="8321675" cy="1522468"/>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marL="571500" indent="-571500" eaLnBrk="1" hangingPunct="1">
              <a:lnSpc>
                <a:spcPct val="130000"/>
              </a:lnSpc>
              <a:spcBef>
                <a:spcPct val="50000"/>
              </a:spcBef>
              <a:buClrTx/>
              <a:buFont typeface="Wingdings" panose="05000000000000000000" pitchFamily="2" charset="2"/>
              <a:buChar char="Ø"/>
              <a:defRPr sz="4000" b="1" u="none">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solidFill>
                  <a:schemeClr val="tx1"/>
                </a:solidFill>
              </a:rPr>
              <a:t>草原上适量放养牲畜，草原会被破坏吗？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鱼类洄游6">
            <a:extLst>
              <a:ext uri="{FF2B5EF4-FFF2-40B4-BE49-F238E27FC236}">
                <a16:creationId xmlns:a16="http://schemas.microsoft.com/office/drawing/2014/main" id="{FCDCFB2D-2414-43E8-B5FE-92DB183609E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 Box 3">
            <a:extLst>
              <a:ext uri="{FF2B5EF4-FFF2-40B4-BE49-F238E27FC236}">
                <a16:creationId xmlns:a16="http://schemas.microsoft.com/office/drawing/2014/main" id="{0433442C-8D86-40CA-A67A-C2936502F866}"/>
              </a:ext>
            </a:extLst>
          </p:cNvPr>
          <p:cNvSpPr txBox="1">
            <a:spLocks noChangeArrowheads="1"/>
          </p:cNvSpPr>
          <p:nvPr/>
        </p:nvSpPr>
        <p:spPr bwMode="auto">
          <a:xfrm>
            <a:off x="323850" y="419100"/>
            <a:ext cx="8569325" cy="1522468"/>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571500" indent="-571500" eaLnBrk="1" hangingPunct="1">
              <a:lnSpc>
                <a:spcPct val="130000"/>
              </a:lnSpc>
              <a:spcBef>
                <a:spcPct val="50000"/>
              </a:spcBef>
              <a:buClrTx/>
              <a:buFont typeface="Wingdings" panose="05000000000000000000" pitchFamily="2" charset="2"/>
              <a:buChar char="Ø"/>
              <a:defRPr/>
            </a:pPr>
            <a:r>
              <a:rPr lang="zh-CN" altLang="en-US" sz="4000" b="1" u="sng" dirty="0">
                <a:latin typeface="微软雅黑" panose="020B0503020204020204" pitchFamily="34" charset="-122"/>
                <a:ea typeface="微软雅黑" panose="020B0503020204020204" pitchFamily="34" charset="-122"/>
              </a:rPr>
              <a:t>适度</a:t>
            </a:r>
            <a:r>
              <a:rPr lang="zh-CN" altLang="en-US" sz="4000" b="1" dirty="0">
                <a:latin typeface="微软雅黑" panose="020B0503020204020204" pitchFamily="34" charset="-122"/>
                <a:ea typeface="微软雅黑" panose="020B0503020204020204" pitchFamily="34" charset="-122"/>
              </a:rPr>
              <a:t>捕捉生态系统中的动物，会不会导致种群严重减小，甚至灭绝呢？</a:t>
            </a:r>
          </a:p>
        </p:txBody>
      </p:sp>
      <p:sp>
        <p:nvSpPr>
          <p:cNvPr id="64516" name="Text Box 4">
            <a:extLst>
              <a:ext uri="{FF2B5EF4-FFF2-40B4-BE49-F238E27FC236}">
                <a16:creationId xmlns:a16="http://schemas.microsoft.com/office/drawing/2014/main" id="{19E4C6CA-E01E-4619-A9FD-C41CD4E6FA86}"/>
              </a:ext>
            </a:extLst>
          </p:cNvPr>
          <p:cNvSpPr txBox="1">
            <a:spLocks noChangeArrowheads="1"/>
          </p:cNvSpPr>
          <p:nvPr/>
        </p:nvSpPr>
        <p:spPr bwMode="auto">
          <a:xfrm>
            <a:off x="323850" y="3357563"/>
            <a:ext cx="8569325" cy="1522468"/>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marL="571500" indent="-571500" eaLnBrk="1" hangingPunct="1">
              <a:lnSpc>
                <a:spcPct val="130000"/>
              </a:lnSpc>
              <a:spcBef>
                <a:spcPct val="50000"/>
              </a:spcBef>
              <a:buClrTx/>
              <a:buFont typeface="Wingdings" panose="05000000000000000000" pitchFamily="2" charset="2"/>
              <a:buChar char="Ø"/>
              <a:defRPr sz="4000" b="1" u="sng">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lvl2pPr>
            <a:lvl3pPr marL="1143000" indent="-228600">
              <a:spcBef>
                <a:spcPct val="20000"/>
              </a:spcBef>
              <a:buClr>
                <a:schemeClr val="tx1"/>
              </a:buClr>
              <a:buChar char="•"/>
              <a:defRPr sz="22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defRPr/>
            </a:pPr>
            <a:r>
              <a:rPr lang="zh-CN" altLang="en-US" u="none" dirty="0">
                <a:solidFill>
                  <a:schemeClr val="tx1"/>
                </a:solidFill>
              </a:rPr>
              <a:t>为什么这些生态系统在受到干扰后，仍能保持相对稳定呢？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B617A87B-45CB-4BD8-BE96-E235F044C135}"/>
              </a:ext>
            </a:extLst>
          </p:cNvPr>
          <p:cNvSpPr>
            <a:spLocks noGrp="1" noChangeArrowheads="1"/>
          </p:cNvSpPr>
          <p:nvPr>
            <p:ph idx="1"/>
          </p:nvPr>
        </p:nvSpPr>
        <p:spPr>
          <a:xfrm>
            <a:off x="611188" y="1268413"/>
            <a:ext cx="8677275" cy="4602162"/>
          </a:xfrm>
          <a:extLst>
            <a:ext uri="{91240B29-F687-4F45-9708-019B960494DF}">
              <a14:hiddenLine xmlns:a14="http://schemas.microsoft.com/office/drawing/2010/main" w="9525" cap="flat" algn="ctr">
                <a:solidFill>
                  <a:schemeClr val="tx1"/>
                </a:solidFill>
                <a:miter lim="800000"/>
                <a:headEnd/>
                <a:tailEnd/>
              </a14:hiddenLine>
            </a:ext>
          </a:extLst>
        </p:spPr>
        <p:txBody>
          <a:bodyPr/>
          <a:lstStyle/>
          <a:p>
            <a:pPr marL="0" indent="0" eaLnBrk="1" hangingPunct="1">
              <a:lnSpc>
                <a:spcPct val="90000"/>
              </a:lnSpc>
              <a:buFontTx/>
              <a:buNone/>
            </a:pPr>
            <a:r>
              <a:rPr lang="en-US" altLang="zh-CN" sz="2800"/>
              <a:t>1. </a:t>
            </a:r>
            <a:r>
              <a:rPr lang="zh-CN" altLang="en-US" sz="2800"/>
              <a:t>分布：</a:t>
            </a:r>
          </a:p>
          <a:p>
            <a:pPr marL="0" indent="0" eaLnBrk="1" hangingPunct="1">
              <a:lnSpc>
                <a:spcPct val="90000"/>
              </a:lnSpc>
              <a:buFontTx/>
              <a:buNone/>
            </a:pPr>
            <a:r>
              <a:rPr lang="en-US" altLang="zh-CN" sz="2800"/>
              <a:t>2. </a:t>
            </a:r>
            <a:r>
              <a:rPr lang="zh-CN" altLang="en-US" sz="2800"/>
              <a:t>主要特点：</a:t>
            </a:r>
          </a:p>
          <a:p>
            <a:pPr marL="0" indent="0" eaLnBrk="1" hangingPunct="1">
              <a:lnSpc>
                <a:spcPct val="90000"/>
              </a:lnSpc>
              <a:buFontTx/>
              <a:buNone/>
            </a:pPr>
            <a:endParaRPr lang="zh-CN" altLang="en-US" sz="2800"/>
          </a:p>
          <a:p>
            <a:pPr marL="0" indent="0" eaLnBrk="1" hangingPunct="1">
              <a:lnSpc>
                <a:spcPct val="90000"/>
              </a:lnSpc>
              <a:buFontTx/>
              <a:buNone/>
            </a:pPr>
            <a:endParaRPr lang="zh-CN" altLang="en-US" sz="2800"/>
          </a:p>
          <a:p>
            <a:pPr marL="0" indent="0" eaLnBrk="1" hangingPunct="1">
              <a:lnSpc>
                <a:spcPct val="90000"/>
              </a:lnSpc>
              <a:spcBef>
                <a:spcPts val="2400"/>
              </a:spcBef>
              <a:buFontTx/>
              <a:buNone/>
            </a:pPr>
            <a:r>
              <a:rPr lang="en-US" altLang="zh-CN" sz="2800"/>
              <a:t>3. </a:t>
            </a:r>
            <a:r>
              <a:rPr lang="zh-CN" altLang="en-US" sz="2800"/>
              <a:t>生物的特征：</a:t>
            </a:r>
          </a:p>
          <a:p>
            <a:pPr marL="0" indent="0" eaLnBrk="1" hangingPunct="1">
              <a:lnSpc>
                <a:spcPct val="90000"/>
              </a:lnSpc>
              <a:buSzPct val="50000"/>
              <a:buFontTx/>
              <a:buNone/>
            </a:pPr>
            <a:r>
              <a:rPr lang="zh-CN" altLang="en-US" sz="2800"/>
              <a:t>    植物：</a:t>
            </a:r>
          </a:p>
          <a:p>
            <a:pPr marL="0" indent="0" eaLnBrk="1" hangingPunct="1">
              <a:lnSpc>
                <a:spcPct val="90000"/>
              </a:lnSpc>
              <a:buSzPct val="50000"/>
              <a:buFontTx/>
              <a:buNone/>
            </a:pPr>
            <a:r>
              <a:rPr lang="zh-CN" altLang="en-US" sz="2800"/>
              <a:t>    动物：</a:t>
            </a:r>
          </a:p>
        </p:txBody>
      </p:sp>
      <p:sp>
        <p:nvSpPr>
          <p:cNvPr id="79876" name="Text Box 4">
            <a:extLst>
              <a:ext uri="{FF2B5EF4-FFF2-40B4-BE49-F238E27FC236}">
                <a16:creationId xmlns:a16="http://schemas.microsoft.com/office/drawing/2014/main" id="{CB9137D8-A3A2-451C-BE0F-6AC37C3D3D9A}"/>
              </a:ext>
            </a:extLst>
          </p:cNvPr>
          <p:cNvSpPr txBox="1">
            <a:spLocks noChangeArrowheads="1"/>
          </p:cNvSpPr>
          <p:nvPr/>
        </p:nvSpPr>
        <p:spPr bwMode="auto">
          <a:xfrm>
            <a:off x="2195513" y="1243013"/>
            <a:ext cx="3959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干旱地区</a:t>
            </a:r>
          </a:p>
        </p:txBody>
      </p:sp>
      <p:sp>
        <p:nvSpPr>
          <p:cNvPr id="79877" name="Text Box 5">
            <a:extLst>
              <a:ext uri="{FF2B5EF4-FFF2-40B4-BE49-F238E27FC236}">
                <a16:creationId xmlns:a16="http://schemas.microsoft.com/office/drawing/2014/main" id="{DEF6C06B-0AFD-473D-B3CB-D64EFB7B16DA}"/>
              </a:ext>
            </a:extLst>
          </p:cNvPr>
          <p:cNvSpPr txBox="1">
            <a:spLocks noChangeArrowheads="1"/>
          </p:cNvSpPr>
          <p:nvPr/>
        </p:nvSpPr>
        <p:spPr bwMode="auto">
          <a:xfrm>
            <a:off x="1042988" y="2420938"/>
            <a:ext cx="77041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年降雨量很少，群落结构较简单，受降雨量影响，不同季节或不同年份，种群密度和群落结构常发生剧烈变化，不同季节的景观大不相同</a:t>
            </a:r>
          </a:p>
        </p:txBody>
      </p:sp>
      <p:sp>
        <p:nvSpPr>
          <p:cNvPr id="79878" name="Text Box 6">
            <a:extLst>
              <a:ext uri="{FF2B5EF4-FFF2-40B4-BE49-F238E27FC236}">
                <a16:creationId xmlns:a16="http://schemas.microsoft.com/office/drawing/2014/main" id="{F9999A42-EECA-4617-B5C9-B9AC31B8DFA0}"/>
              </a:ext>
            </a:extLst>
          </p:cNvPr>
          <p:cNvSpPr txBox="1">
            <a:spLocks noChangeArrowheads="1"/>
          </p:cNvSpPr>
          <p:nvPr/>
        </p:nvSpPr>
        <p:spPr bwMode="auto">
          <a:xfrm>
            <a:off x="1979613" y="4645025"/>
            <a:ext cx="73818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600" b="1">
                <a:solidFill>
                  <a:srgbClr val="333399"/>
                </a:solidFill>
                <a:latin typeface="微软雅黑" panose="020B0503020204020204" pitchFamily="34" charset="-122"/>
                <a:ea typeface="微软雅黑" panose="020B0503020204020204" pitchFamily="34" charset="-122"/>
              </a:rPr>
              <a:t>以草本为主，也有少量的灌木丛，乔木很少见</a:t>
            </a:r>
          </a:p>
        </p:txBody>
      </p:sp>
      <p:sp>
        <p:nvSpPr>
          <p:cNvPr id="79879" name="Text Box 7">
            <a:extLst>
              <a:ext uri="{FF2B5EF4-FFF2-40B4-BE49-F238E27FC236}">
                <a16:creationId xmlns:a16="http://schemas.microsoft.com/office/drawing/2014/main" id="{7427541C-7EC6-4E66-A941-20006A4C0DA3}"/>
              </a:ext>
            </a:extLst>
          </p:cNvPr>
          <p:cNvSpPr txBox="1">
            <a:spLocks noChangeArrowheads="1"/>
          </p:cNvSpPr>
          <p:nvPr/>
        </p:nvSpPr>
        <p:spPr bwMode="auto">
          <a:xfrm>
            <a:off x="1979613" y="5334000"/>
            <a:ext cx="72009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600" b="1" dirty="0">
                <a:solidFill>
                  <a:srgbClr val="333399"/>
                </a:solidFill>
                <a:latin typeface="微软雅黑" panose="020B0503020204020204" pitchFamily="34" charset="-122"/>
                <a:ea typeface="微软雅黑" panose="020B0503020204020204" pitchFamily="34" charset="-122"/>
              </a:rPr>
              <a:t>大多具有穴居或快速奔跑的行为特点，两栖类和水生生物很少见</a:t>
            </a:r>
          </a:p>
        </p:txBody>
      </p:sp>
      <p:sp>
        <p:nvSpPr>
          <p:cNvPr id="8" name="WordArt 8">
            <a:extLst>
              <a:ext uri="{FF2B5EF4-FFF2-40B4-BE49-F238E27FC236}">
                <a16:creationId xmlns:a16="http://schemas.microsoft.com/office/drawing/2014/main" id="{98925105-7E31-4D2D-BB9C-2CA7E08264D0}"/>
              </a:ext>
            </a:extLst>
          </p:cNvPr>
          <p:cNvSpPr>
            <a:spLocks noChangeArrowheads="1" noChangeShapeType="1" noTextEdit="1"/>
          </p:cNvSpPr>
          <p:nvPr/>
        </p:nvSpPr>
        <p:spPr bwMode="auto">
          <a:xfrm>
            <a:off x="360363" y="244475"/>
            <a:ext cx="4391025" cy="668338"/>
          </a:xfrm>
          <a:prstGeom prst="rect">
            <a:avLst/>
          </a:prstGeom>
          <a:noFill/>
          <a:ln>
            <a:noFill/>
          </a:ln>
          <a:effectLst/>
        </p:spPr>
        <p:txBody>
          <a:bodyPr>
            <a:spAutoFit/>
          </a:bodyPr>
          <a:lstStyle/>
          <a:p>
            <a:pPr marL="53975" indent="1588" eaLnBrk="1" hangingPunct="1">
              <a:lnSpc>
                <a:spcPct val="90000"/>
              </a:lnSpc>
              <a:defRPr/>
            </a:pPr>
            <a:r>
              <a:rPr lang="en-US" altLang="zh-CN" sz="4000" b="1" dirty="0">
                <a:solidFill>
                  <a:schemeClr val="bg2"/>
                </a:solidFill>
                <a:latin typeface="微软雅黑" panose="020B0503020204020204" pitchFamily="34" charset="-122"/>
                <a:ea typeface="微软雅黑" panose="020B0503020204020204" pitchFamily="34" charset="-122"/>
                <a:cs typeface="+mj-cs"/>
              </a:rPr>
              <a:t> </a:t>
            </a:r>
            <a:r>
              <a:rPr lang="zh-CN" altLang="en-US" sz="4000" b="1" dirty="0">
                <a:solidFill>
                  <a:schemeClr val="bg2"/>
                </a:solidFill>
                <a:latin typeface="微软雅黑" panose="020B0503020204020204" pitchFamily="34" charset="-122"/>
                <a:ea typeface="微软雅黑" panose="020B0503020204020204" pitchFamily="34" charset="-122"/>
                <a:cs typeface="+mj-cs"/>
              </a:rPr>
              <a:t>       </a:t>
            </a:r>
          </a:p>
        </p:txBody>
      </p:sp>
      <p:sp>
        <p:nvSpPr>
          <p:cNvPr id="9" name="标题 1">
            <a:extLst>
              <a:ext uri="{FF2B5EF4-FFF2-40B4-BE49-F238E27FC236}">
                <a16:creationId xmlns:a16="http://schemas.microsoft.com/office/drawing/2014/main" id="{6F30F7F7-C0D5-4228-BCF6-1C40BB26E2FE}"/>
              </a:ext>
            </a:extLst>
          </p:cNvPr>
          <p:cNvSpPr txBox="1">
            <a:spLocks noChangeArrowheads="1"/>
          </p:cNvSpPr>
          <p:nvPr/>
        </p:nvSpPr>
        <p:spPr>
          <a:xfrm>
            <a:off x="363538" y="133350"/>
            <a:ext cx="8534400" cy="64611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defRPr/>
            </a:pPr>
            <a:r>
              <a:rPr lang="en-US" altLang="zh-CN" sz="4000" b="1" kern="0" dirty="0">
                <a:solidFill>
                  <a:schemeClr val="tx1"/>
                </a:solidFill>
                <a:latin typeface="微软雅黑" panose="020B0503020204020204" pitchFamily="34" charset="-122"/>
                <a:ea typeface="微软雅黑" panose="020B0503020204020204" pitchFamily="34" charset="-122"/>
              </a:rPr>
              <a:t>2</a:t>
            </a:r>
            <a:r>
              <a:rPr lang="zh-CN" altLang="en-US" sz="4000" b="1" kern="0" dirty="0">
                <a:solidFill>
                  <a:schemeClr val="tx1"/>
                </a:solidFill>
                <a:latin typeface="微软雅黑" panose="020B0503020204020204" pitchFamily="34" charset="-122"/>
                <a:ea typeface="微软雅黑" panose="020B0503020204020204" pitchFamily="34" charset="-122"/>
              </a:rPr>
              <a:t>、草原生态系统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checkerboard(across)">
                                      <p:cBhvr>
                                        <p:cTn id="7" dur="500"/>
                                        <p:tgtEl>
                                          <p:spTgt spid="79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9877"/>
                                        </p:tgtEl>
                                        <p:attrNameLst>
                                          <p:attrName>style.visibility</p:attrName>
                                        </p:attrNameLst>
                                      </p:cBhvr>
                                      <p:to>
                                        <p:strVal val="visible"/>
                                      </p:to>
                                    </p:set>
                                    <p:animEffect transition="in" filter="checkerboard(across)">
                                      <p:cBhvr>
                                        <p:cTn id="12" dur="500"/>
                                        <p:tgtEl>
                                          <p:spTgt spid="798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9878"/>
                                        </p:tgtEl>
                                        <p:attrNameLst>
                                          <p:attrName>style.visibility</p:attrName>
                                        </p:attrNameLst>
                                      </p:cBhvr>
                                      <p:to>
                                        <p:strVal val="visible"/>
                                      </p:to>
                                    </p:set>
                                    <p:animEffect transition="in" filter="checkerboard(across)">
                                      <p:cBhvr>
                                        <p:cTn id="17" dur="500"/>
                                        <p:tgtEl>
                                          <p:spTgt spid="798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9879"/>
                                        </p:tgtEl>
                                        <p:attrNameLst>
                                          <p:attrName>style.visibility</p:attrName>
                                        </p:attrNameLst>
                                      </p:cBhvr>
                                      <p:to>
                                        <p:strVal val="visible"/>
                                      </p:to>
                                    </p:set>
                                    <p:animEffect transition="in" filter="checkerboard(across)">
                                      <p:cBhvr>
                                        <p:cTn id="22" dur="500"/>
                                        <p:tgtEl>
                                          <p:spTgt spid="79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p:bldP spid="79877" grpId="0"/>
      <p:bldP spid="79878" grpId="0"/>
      <p:bldP spid="79879" grpId="0"/>
    </p:bld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5F213B9-49FA-4394-A6B5-29C33E699F23}"/>
              </a:ext>
            </a:extLst>
          </p:cNvPr>
          <p:cNvSpPr>
            <a:spLocks noGrp="1" noChangeArrowheads="1"/>
          </p:cNvSpPr>
          <p:nvPr>
            <p:ph type="title"/>
          </p:nvPr>
        </p:nvSpPr>
        <p:spPr/>
        <p:txBody>
          <a:bodyPr/>
          <a:lstStyle/>
          <a:p>
            <a:pPr eaLnBrk="1" hangingPunct="1"/>
            <a:r>
              <a:rPr lang="zh-CN" altLang="en-US"/>
              <a:t>一、生态系统稳定性的概念</a:t>
            </a:r>
          </a:p>
        </p:txBody>
      </p:sp>
      <p:sp>
        <p:nvSpPr>
          <p:cNvPr id="21507" name="Rectangle 3">
            <a:extLst>
              <a:ext uri="{FF2B5EF4-FFF2-40B4-BE49-F238E27FC236}">
                <a16:creationId xmlns:a16="http://schemas.microsoft.com/office/drawing/2014/main" id="{8655688E-A3D3-467D-A8AA-D3288B10CC5C}"/>
              </a:ext>
            </a:extLst>
          </p:cNvPr>
          <p:cNvSpPr>
            <a:spLocks noGrp="1" noChangeArrowheads="1"/>
          </p:cNvSpPr>
          <p:nvPr>
            <p:ph idx="1"/>
          </p:nvPr>
        </p:nvSpPr>
        <p:spPr>
          <a:noFill/>
          <a:extLst>
            <a:ext uri="{91240B29-F687-4F45-9708-019B960494DF}">
              <a14:hiddenLine xmlns:a14="http://schemas.microsoft.com/office/drawing/2010/main" w="9525">
                <a:solidFill>
                  <a:srgbClr val="00FF00"/>
                </a:solidFill>
                <a:miter lim="800000"/>
                <a:headEnd/>
                <a:tailEnd/>
              </a14:hiddenLine>
            </a:ext>
          </a:extLst>
        </p:spPr>
        <p:txBody>
          <a:bodyPr/>
          <a:lstStyle/>
          <a:p>
            <a:pPr marL="0" eaLnBrk="1" hangingPunct="1">
              <a:buFont typeface="Wingdings" panose="05000000000000000000" pitchFamily="2" charset="2"/>
              <a:buNone/>
            </a:pPr>
            <a:r>
              <a:rPr lang="zh-CN" altLang="en-US" sz="3600"/>
              <a:t>       生态系统所具有的保持或恢复自身结构和功能相对稳定的能力，叫做</a:t>
            </a:r>
            <a:r>
              <a:rPr lang="zh-CN" altLang="en-US" sz="3600">
                <a:solidFill>
                  <a:srgbClr val="FF0000"/>
                </a:solidFill>
              </a:rPr>
              <a:t>生态系统的稳定性（</a:t>
            </a:r>
            <a:r>
              <a:rPr lang="en-US" altLang="zh-CN" sz="3600">
                <a:solidFill>
                  <a:srgbClr val="FF0000"/>
                </a:solidFill>
              </a:rPr>
              <a:t>stability of ecosystem</a:t>
            </a:r>
            <a:r>
              <a:rPr lang="zh-CN" altLang="en-US" sz="3600">
                <a:solidFill>
                  <a:srgbClr val="FF0000"/>
                </a:solidFill>
              </a:rPr>
              <a:t>）</a:t>
            </a:r>
            <a:endParaRPr lang="zh-CN" altLang="en-US" sz="3600"/>
          </a:p>
        </p:txBody>
      </p:sp>
    </p:spTree>
  </p:cSld>
  <p:clrMapOvr>
    <a:masterClrMapping/>
  </p:clrMapOvr>
  <p:transition>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43B9035-3BC0-42B5-AB62-44FABBBD559D}"/>
              </a:ext>
            </a:extLst>
          </p:cNvPr>
          <p:cNvSpPr>
            <a:spLocks noGrp="1" noChangeArrowheads="1"/>
          </p:cNvSpPr>
          <p:nvPr>
            <p:ph type="title"/>
          </p:nvPr>
        </p:nvSpPr>
        <p:spPr/>
        <p:txBody>
          <a:bodyPr/>
          <a:lstStyle/>
          <a:p>
            <a:pPr eaLnBrk="1" hangingPunct="1"/>
            <a:r>
              <a:rPr lang="zh-CN" altLang="en-US"/>
              <a:t>二、生态系统稳定性的原因</a:t>
            </a:r>
          </a:p>
        </p:txBody>
      </p:sp>
      <p:sp>
        <p:nvSpPr>
          <p:cNvPr id="66563" name="Rectangle 3">
            <a:extLst>
              <a:ext uri="{FF2B5EF4-FFF2-40B4-BE49-F238E27FC236}">
                <a16:creationId xmlns:a16="http://schemas.microsoft.com/office/drawing/2014/main" id="{8302A0B5-7321-43F5-B796-32140330DCF0}"/>
              </a:ext>
            </a:extLst>
          </p:cNvPr>
          <p:cNvSpPr>
            <a:spLocks noGrp="1" noChangeArrowheads="1"/>
          </p:cNvSpPr>
          <p:nvPr>
            <p:ph type="body" idx="4294967295"/>
          </p:nvPr>
        </p:nvSpPr>
        <p:spPr>
          <a:xfrm>
            <a:off x="647700" y="2636838"/>
            <a:ext cx="8496300" cy="3960812"/>
          </a:xfrm>
        </p:spPr>
        <p:txBody>
          <a:bodyPr/>
          <a:lstStyle/>
          <a:p>
            <a:pPr eaLnBrk="1" hangingPunct="1">
              <a:buClrTx/>
            </a:pPr>
            <a:r>
              <a:rPr lang="zh-CN" altLang="en-US" sz="2800" dirty="0">
                <a:latin typeface="Times New Roman" panose="02020603050405020304" pitchFamily="18" charset="0"/>
                <a:cs typeface="Times New Roman" panose="02020603050405020304" pitchFamily="18" charset="0"/>
              </a:rPr>
              <a:t>生态系统具有自我调节能力的实例有哪些？</a:t>
            </a:r>
          </a:p>
          <a:p>
            <a:pPr eaLnBrk="1" hangingPunct="1">
              <a:buClrTx/>
            </a:pPr>
            <a:r>
              <a:rPr lang="zh-CN" altLang="en-US" sz="2800" dirty="0">
                <a:latin typeface="Times New Roman" panose="02020603050405020304" pitchFamily="18" charset="0"/>
                <a:cs typeface="Times New Roman" panose="02020603050405020304" pitchFamily="18" charset="0"/>
              </a:rPr>
              <a:t>生态系统自我调节能力的基础是什么？</a:t>
            </a:r>
            <a:endParaRPr lang="en-US" altLang="zh-CN" sz="2800" dirty="0">
              <a:latin typeface="Times New Roman" panose="02020603050405020304" pitchFamily="18" charset="0"/>
              <a:cs typeface="Times New Roman" panose="02020603050405020304" pitchFamily="18" charset="0"/>
            </a:endParaRPr>
          </a:p>
          <a:p>
            <a:pPr eaLnBrk="1" hangingPunct="1">
              <a:buClrTx/>
            </a:pPr>
            <a:r>
              <a:rPr lang="zh-CN" altLang="en-US" sz="2800" dirty="0">
                <a:solidFill>
                  <a:srgbClr val="FF0000"/>
                </a:solidFill>
              </a:rPr>
              <a:t>生态系统自我调节能力的基础是负反馈调节</a:t>
            </a:r>
            <a:r>
              <a:rPr lang="zh-CN" altLang="en-US" sz="2800" dirty="0"/>
              <a:t>。一个生态系统有羊、草和狼，如果羊增多，狼也会多。狼多到一定数量，羊就会下降。这就是负反馈。</a:t>
            </a:r>
            <a:endParaRPr lang="en-US" altLang="zh-CN" sz="2800" dirty="0"/>
          </a:p>
          <a:p>
            <a:pPr eaLnBrk="1" hangingPunct="1">
              <a:buClrTx/>
            </a:pPr>
            <a:r>
              <a:rPr lang="zh-CN" altLang="en-US" sz="2800" dirty="0">
                <a:solidFill>
                  <a:srgbClr val="FF0000"/>
                </a:solidFill>
              </a:rPr>
              <a:t>使一个物种的数量不至于多到一定程度，即为自我调节</a:t>
            </a:r>
            <a:r>
              <a:rPr lang="zh-CN" altLang="en-US" sz="2800" dirty="0"/>
              <a:t>。</a:t>
            </a:r>
            <a:endParaRPr lang="zh-CN" altLang="en-US" sz="2800" dirty="0">
              <a:latin typeface="Times New Roman" panose="02020603050405020304" pitchFamily="18" charset="0"/>
              <a:cs typeface="Times New Roman" panose="02020603050405020304" pitchFamily="18" charset="0"/>
            </a:endParaRPr>
          </a:p>
        </p:txBody>
      </p:sp>
      <p:sp>
        <p:nvSpPr>
          <p:cNvPr id="7" name="Text Box 5">
            <a:extLst>
              <a:ext uri="{FF2B5EF4-FFF2-40B4-BE49-F238E27FC236}">
                <a16:creationId xmlns:a16="http://schemas.microsoft.com/office/drawing/2014/main" id="{8D24DBFA-AD30-429F-B161-939275DF9BE4}"/>
              </a:ext>
            </a:extLst>
          </p:cNvPr>
          <p:cNvSpPr txBox="1">
            <a:spLocks noChangeArrowheads="1"/>
          </p:cNvSpPr>
          <p:nvPr/>
        </p:nvSpPr>
        <p:spPr bwMode="auto">
          <a:xfrm>
            <a:off x="611188" y="1347788"/>
            <a:ext cx="720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Ø"/>
            </a:pPr>
            <a:r>
              <a:rPr lang="zh-CN" altLang="en-US" sz="3600" b="1">
                <a:latin typeface="微软雅黑" panose="020B0503020204020204" pitchFamily="34" charset="-122"/>
                <a:ea typeface="微软雅黑" panose="020B0503020204020204" pitchFamily="34" charset="-122"/>
              </a:rPr>
              <a:t>由于生态系统具有</a:t>
            </a:r>
            <a:r>
              <a:rPr lang="zh-CN" altLang="en-US" sz="3600" b="1">
                <a:solidFill>
                  <a:srgbClr val="FF0000"/>
                </a:solidFill>
                <a:latin typeface="微软雅黑" panose="020B0503020204020204" pitchFamily="34" charset="-122"/>
                <a:ea typeface="微软雅黑" panose="020B0503020204020204" pitchFamily="34" charset="-122"/>
              </a:rPr>
              <a:t>自我调节</a:t>
            </a:r>
            <a:r>
              <a:rPr lang="zh-CN" altLang="en-US" sz="3600" b="1">
                <a:latin typeface="微软雅黑" panose="020B0503020204020204" pitchFamily="34" charset="-122"/>
                <a:ea typeface="微软雅黑" panose="020B0503020204020204" pitchFamily="34" charset="-122"/>
              </a:rPr>
              <a:t>能力（</a:t>
            </a:r>
            <a:r>
              <a:rPr lang="en-US" altLang="zh-CN" sz="3600" b="1">
                <a:latin typeface="微软雅黑" panose="020B0503020204020204" pitchFamily="34" charset="-122"/>
                <a:ea typeface="微软雅黑" panose="020B0503020204020204" pitchFamily="34" charset="-122"/>
              </a:rPr>
              <a:t>self-regulating</a:t>
            </a:r>
            <a:r>
              <a:rPr lang="zh-CN" altLang="en-US" sz="3600" b="1">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6563">
                                            <p:txEl>
                                              <p:pRg st="0" end="0"/>
                                            </p:txEl>
                                          </p:spTgt>
                                        </p:tgtEl>
                                        <p:attrNameLst>
                                          <p:attrName>style.visibility</p:attrName>
                                        </p:attrNameLst>
                                      </p:cBhvr>
                                      <p:to>
                                        <p:strVal val="visible"/>
                                      </p:to>
                                    </p:set>
                                    <p:animEffect transition="in" filter="blinds(horizontal)">
                                      <p:cBhvr>
                                        <p:cTn id="12" dur="500"/>
                                        <p:tgtEl>
                                          <p:spTgt spid="66563">
                                            <p:txEl>
                                              <p:pRg st="0" end="0"/>
                                            </p:txEl>
                                          </p:spTgt>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66563">
                                            <p:txEl>
                                              <p:pRg st="1" end="1"/>
                                            </p:txEl>
                                          </p:spTgt>
                                        </p:tgtEl>
                                        <p:attrNameLst>
                                          <p:attrName>style.visibility</p:attrName>
                                        </p:attrNameLst>
                                      </p:cBhvr>
                                      <p:to>
                                        <p:strVal val="visible"/>
                                      </p:to>
                                    </p:set>
                                    <p:animEffect transition="in" filter="blinds(horizontal)">
                                      <p:cBhvr>
                                        <p:cTn id="16" dur="500"/>
                                        <p:tgtEl>
                                          <p:spTgt spid="6656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6563">
                                            <p:txEl>
                                              <p:pRg st="2" end="2"/>
                                            </p:txEl>
                                          </p:spTgt>
                                        </p:tgtEl>
                                        <p:attrNameLst>
                                          <p:attrName>style.visibility</p:attrName>
                                        </p:attrNameLst>
                                      </p:cBhvr>
                                      <p:to>
                                        <p:strVal val="visible"/>
                                      </p:to>
                                    </p:set>
                                    <p:animEffect transition="in" filter="blinds(horizontal)">
                                      <p:cBhvr>
                                        <p:cTn id="21" dur="500"/>
                                        <p:tgtEl>
                                          <p:spTgt spid="66563">
                                            <p:txEl>
                                              <p:pRg st="2" end="2"/>
                                            </p:txEl>
                                          </p:spTgt>
                                        </p:tgtEl>
                                      </p:cBhvr>
                                    </p:animEffect>
                                  </p:childTnLst>
                                </p:cTn>
                              </p:par>
                            </p:childTnLst>
                          </p:cTn>
                        </p:par>
                        <p:par>
                          <p:cTn id="22" fill="hold" nodeType="afterGroup">
                            <p:stCondLst>
                              <p:cond delay="500"/>
                            </p:stCondLst>
                            <p:childTnLst>
                              <p:par>
                                <p:cTn id="23" presetID="3" presetClass="entr" presetSubtype="10" fill="hold" nodeType="afterEffect">
                                  <p:stCondLst>
                                    <p:cond delay="0"/>
                                  </p:stCondLst>
                                  <p:childTnLst>
                                    <p:set>
                                      <p:cBhvr>
                                        <p:cTn id="24" dur="1" fill="hold">
                                          <p:stCondLst>
                                            <p:cond delay="0"/>
                                          </p:stCondLst>
                                        </p:cTn>
                                        <p:tgtEl>
                                          <p:spTgt spid="66563">
                                            <p:txEl>
                                              <p:pRg st="3" end="3"/>
                                            </p:txEl>
                                          </p:spTgt>
                                        </p:tgtEl>
                                        <p:attrNameLst>
                                          <p:attrName>style.visibility</p:attrName>
                                        </p:attrNameLst>
                                      </p:cBhvr>
                                      <p:to>
                                        <p:strVal val="visible"/>
                                      </p:to>
                                    </p:set>
                                    <p:animEffect transition="in" filter="blinds(horizontal)">
                                      <p:cBhvr>
                                        <p:cTn id="25" dur="500"/>
                                        <p:tgtEl>
                                          <p:spTgt spid="665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C04659F-6D7A-4472-BC73-44E0DEF53E3F}"/>
              </a:ext>
            </a:extLst>
          </p:cNvPr>
          <p:cNvSpPr>
            <a:spLocks noGrp="1" noChangeArrowheads="1"/>
          </p:cNvSpPr>
          <p:nvPr>
            <p:ph type="title" idx="4294967295"/>
          </p:nvPr>
        </p:nvSpPr>
        <p:spPr>
          <a:xfrm>
            <a:off x="501650" y="188913"/>
            <a:ext cx="4945063" cy="720725"/>
          </a:xfrm>
        </p:spPr>
        <p:txBody>
          <a:bodyPr/>
          <a:lstStyle/>
          <a:p>
            <a:pPr eaLnBrk="1" hangingPunct="1"/>
            <a:r>
              <a:rPr lang="zh-CN" altLang="en-US">
                <a:ea typeface="楷体_GB2312" pitchFamily="49" charset="-122"/>
              </a:rPr>
              <a:t>负反馈调节</a:t>
            </a:r>
          </a:p>
        </p:txBody>
      </p:sp>
      <p:sp>
        <p:nvSpPr>
          <p:cNvPr id="24579" name="文本框 1">
            <a:extLst>
              <a:ext uri="{FF2B5EF4-FFF2-40B4-BE49-F238E27FC236}">
                <a16:creationId xmlns:a16="http://schemas.microsoft.com/office/drawing/2014/main" id="{052120B8-43D2-4A09-BBDC-4A5087747ABC}"/>
              </a:ext>
            </a:extLst>
          </p:cNvPr>
          <p:cNvSpPr txBox="1">
            <a:spLocks noChangeArrowheads="1"/>
          </p:cNvSpPr>
          <p:nvPr/>
        </p:nvSpPr>
        <p:spPr bwMode="auto">
          <a:xfrm>
            <a:off x="1798638" y="6049963"/>
            <a:ext cx="6048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400" b="1">
                <a:latin typeface="微软雅黑" panose="020B0503020204020204" pitchFamily="34" charset="-122"/>
                <a:ea typeface="微软雅黑" panose="020B0503020204020204" pitchFamily="34" charset="-122"/>
              </a:rPr>
              <a:t>兔种群与植物种群之间负反馈示意图</a:t>
            </a:r>
          </a:p>
        </p:txBody>
      </p:sp>
      <p:pic>
        <p:nvPicPr>
          <p:cNvPr id="24580" name="图片 30">
            <a:extLst>
              <a:ext uri="{FF2B5EF4-FFF2-40B4-BE49-F238E27FC236}">
                <a16:creationId xmlns:a16="http://schemas.microsoft.com/office/drawing/2014/main" id="{796D8D57-FE91-449D-8334-E727E666E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412875"/>
            <a:ext cx="8718550" cy="39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326893B8-4B28-490E-92DF-F7668A7E9975}"/>
              </a:ext>
            </a:extLst>
          </p:cNvPr>
          <p:cNvSpPr txBox="1">
            <a:spLocks noChangeArrowheads="1"/>
          </p:cNvSpPr>
          <p:nvPr/>
        </p:nvSpPr>
        <p:spPr bwMode="auto">
          <a:xfrm>
            <a:off x="539750" y="1916113"/>
            <a:ext cx="87852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kumimoji="1" lang="zh-CN" altLang="en-US" sz="3600" b="1">
                <a:latin typeface="微软雅黑" panose="020B0503020204020204" pitchFamily="34" charset="-122"/>
                <a:ea typeface="微软雅黑" panose="020B0503020204020204" pitchFamily="34" charset="-122"/>
              </a:rPr>
              <a:t>那么生态平衡破坏的原因是什么？</a:t>
            </a:r>
          </a:p>
        </p:txBody>
      </p:sp>
      <p:sp>
        <p:nvSpPr>
          <p:cNvPr id="104451" name="Text Box 3">
            <a:extLst>
              <a:ext uri="{FF2B5EF4-FFF2-40B4-BE49-F238E27FC236}">
                <a16:creationId xmlns:a16="http://schemas.microsoft.com/office/drawing/2014/main" id="{FC205A9A-A88F-4657-949C-4DEA44209A68}"/>
              </a:ext>
            </a:extLst>
          </p:cNvPr>
          <p:cNvSpPr txBox="1">
            <a:spLocks noChangeArrowheads="1"/>
          </p:cNvSpPr>
          <p:nvPr/>
        </p:nvSpPr>
        <p:spPr bwMode="auto">
          <a:xfrm>
            <a:off x="539750" y="3516313"/>
            <a:ext cx="85883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800" b="1">
                <a:solidFill>
                  <a:srgbClr val="C00000"/>
                </a:solidFill>
                <a:latin typeface="微软雅黑" panose="020B0503020204020204" pitchFamily="34" charset="-122"/>
                <a:ea typeface="微软雅黑" panose="020B0503020204020204" pitchFamily="34" charset="-122"/>
              </a:rPr>
              <a:t>    外界的干扰超过了生态系统的自我调节能力的限度。</a:t>
            </a:r>
          </a:p>
        </p:txBody>
      </p:sp>
      <p:sp>
        <p:nvSpPr>
          <p:cNvPr id="4" name="Text Box 4">
            <a:extLst>
              <a:ext uri="{FF2B5EF4-FFF2-40B4-BE49-F238E27FC236}">
                <a16:creationId xmlns:a16="http://schemas.microsoft.com/office/drawing/2014/main" id="{50FEA229-FB5D-4090-A5FC-25E202F03C03}"/>
              </a:ext>
            </a:extLst>
          </p:cNvPr>
          <p:cNvSpPr txBox="1">
            <a:spLocks noChangeArrowheads="1"/>
          </p:cNvSpPr>
          <p:nvPr/>
        </p:nvSpPr>
        <p:spPr bwMode="auto">
          <a:xfrm>
            <a:off x="539750" y="698500"/>
            <a:ext cx="81359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sz="3600" b="1">
                <a:latin typeface="微软雅黑" panose="020B0503020204020204" pitchFamily="34" charset="-122"/>
                <a:ea typeface="微软雅黑" panose="020B0503020204020204" pitchFamily="34" charset="-122"/>
              </a:rPr>
              <a:t>生态系统的自我调节能力是无限的吗？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4450"/>
                                        </p:tgtEl>
                                        <p:attrNameLst>
                                          <p:attrName>style.visibility</p:attrName>
                                        </p:attrNameLst>
                                      </p:cBhvr>
                                      <p:to>
                                        <p:strVal val="visible"/>
                                      </p:to>
                                    </p:set>
                                    <p:anim calcmode="lin" valueType="num">
                                      <p:cBhvr additive="base">
                                        <p:cTn id="12" dur="500" fill="hold"/>
                                        <p:tgtEl>
                                          <p:spTgt spid="104450"/>
                                        </p:tgtEl>
                                        <p:attrNameLst>
                                          <p:attrName>ppt_x</p:attrName>
                                        </p:attrNameLst>
                                      </p:cBhvr>
                                      <p:tavLst>
                                        <p:tav tm="0">
                                          <p:val>
                                            <p:strVal val="0-#ppt_w/2"/>
                                          </p:val>
                                        </p:tav>
                                        <p:tav tm="100000">
                                          <p:val>
                                            <p:strVal val="#ppt_x"/>
                                          </p:val>
                                        </p:tav>
                                      </p:tavLst>
                                    </p:anim>
                                    <p:anim calcmode="lin" valueType="num">
                                      <p:cBhvr additive="base">
                                        <p:cTn id="13"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04451"/>
                                        </p:tgtEl>
                                        <p:attrNameLst>
                                          <p:attrName>style.visibility</p:attrName>
                                        </p:attrNameLst>
                                      </p:cBhvr>
                                      <p:to>
                                        <p:strVal val="visible"/>
                                      </p:to>
                                    </p:set>
                                    <p:anim calcmode="lin" valueType="num">
                                      <p:cBhvr additive="base">
                                        <p:cTn id="18" dur="500" fill="hold"/>
                                        <p:tgtEl>
                                          <p:spTgt spid="104451"/>
                                        </p:tgtEl>
                                        <p:attrNameLst>
                                          <p:attrName>ppt_x</p:attrName>
                                        </p:attrNameLst>
                                      </p:cBhvr>
                                      <p:tavLst>
                                        <p:tav tm="0">
                                          <p:val>
                                            <p:strVal val="0-#ppt_w/2"/>
                                          </p:val>
                                        </p:tav>
                                        <p:tav tm="100000">
                                          <p:val>
                                            <p:strVal val="#ppt_x"/>
                                          </p:val>
                                        </p:tav>
                                      </p:tavLst>
                                    </p:anim>
                                    <p:anim calcmode="lin" valueType="num">
                                      <p:cBhvr additive="base">
                                        <p:cTn id="19" dur="500" fill="hold"/>
                                        <p:tgtEl>
                                          <p:spTgt spid="1044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autoUpdateAnimBg="0"/>
      <p:bldP spid="104451" grpId="0" autoUpdateAnimBg="0"/>
      <p:bldP spid="4"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a:extLst>
              <a:ext uri="{FF2B5EF4-FFF2-40B4-BE49-F238E27FC236}">
                <a16:creationId xmlns:a16="http://schemas.microsoft.com/office/drawing/2014/main" id="{FC61F2FF-3440-40CD-9ECD-1E2F857756A5}"/>
              </a:ext>
            </a:extLst>
          </p:cNvPr>
          <p:cNvSpPr txBox="1">
            <a:spLocks noChangeArrowheads="1"/>
          </p:cNvSpPr>
          <p:nvPr/>
        </p:nvSpPr>
        <p:spPr bwMode="auto">
          <a:xfrm>
            <a:off x="419100" y="188913"/>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000" b="1">
                <a:latin typeface="微软雅黑" panose="020B0503020204020204" pitchFamily="34" charset="-122"/>
                <a:ea typeface="微软雅黑" panose="020B0503020204020204" pitchFamily="34" charset="-122"/>
              </a:rPr>
              <a:t>引起生态平衡破坏的因素：</a:t>
            </a:r>
          </a:p>
        </p:txBody>
      </p:sp>
      <p:sp>
        <p:nvSpPr>
          <p:cNvPr id="27651" name="Text Box 4">
            <a:extLst>
              <a:ext uri="{FF2B5EF4-FFF2-40B4-BE49-F238E27FC236}">
                <a16:creationId xmlns:a16="http://schemas.microsoft.com/office/drawing/2014/main" id="{208ABFD0-4C67-4813-ACDE-20313BD96796}"/>
              </a:ext>
            </a:extLst>
          </p:cNvPr>
          <p:cNvSpPr txBox="1">
            <a:spLocks noChangeArrowheads="1"/>
          </p:cNvSpPr>
          <p:nvPr/>
        </p:nvSpPr>
        <p:spPr bwMode="auto">
          <a:xfrm>
            <a:off x="228600" y="981075"/>
            <a:ext cx="8915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latin typeface="微软雅黑" panose="020B0503020204020204" pitchFamily="34" charset="-122"/>
                <a:ea typeface="微软雅黑" panose="020B0503020204020204" pitchFamily="34" charset="-122"/>
              </a:rPr>
              <a:t>①自然因素：地震、海啸、山火、火山、泥石流、流行病等。</a:t>
            </a:r>
          </a:p>
        </p:txBody>
      </p:sp>
      <p:grpSp>
        <p:nvGrpSpPr>
          <p:cNvPr id="27652" name="Group 6">
            <a:extLst>
              <a:ext uri="{FF2B5EF4-FFF2-40B4-BE49-F238E27FC236}">
                <a16:creationId xmlns:a16="http://schemas.microsoft.com/office/drawing/2014/main" id="{38C57074-9DF1-419D-AF43-CA8E4C824BDA}"/>
              </a:ext>
            </a:extLst>
          </p:cNvPr>
          <p:cNvGrpSpPr>
            <a:grpSpLocks/>
          </p:cNvGrpSpPr>
          <p:nvPr/>
        </p:nvGrpSpPr>
        <p:grpSpPr bwMode="auto">
          <a:xfrm>
            <a:off x="611188" y="2060575"/>
            <a:ext cx="8137525" cy="4681538"/>
            <a:chOff x="0" y="0"/>
            <a:chExt cx="5760" cy="4320"/>
          </a:xfrm>
        </p:grpSpPr>
        <p:pic>
          <p:nvPicPr>
            <p:cNvPr id="27653" name="Picture 7" descr="20050228010557421">
              <a:hlinkClick r:id="rId2"/>
              <a:extLst>
                <a:ext uri="{FF2B5EF4-FFF2-40B4-BE49-F238E27FC236}">
                  <a16:creationId xmlns:a16="http://schemas.microsoft.com/office/drawing/2014/main" id="{C39FB122-3574-414D-9AE9-334245155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32"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8" descr="1112131577_W_ayqY">
              <a:hlinkClick r:id="rId4"/>
              <a:extLst>
                <a:ext uri="{FF2B5EF4-FFF2-40B4-BE49-F238E27FC236}">
                  <a16:creationId xmlns:a16="http://schemas.microsoft.com/office/drawing/2014/main" id="{B204A276-28A9-45F4-8CF6-D59CD6C54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 y="0"/>
              <a:ext cx="2928"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9" descr="1_1-1-21-312_20030715223126">
              <a:extLst>
                <a:ext uri="{FF2B5EF4-FFF2-40B4-BE49-F238E27FC236}">
                  <a16:creationId xmlns:a16="http://schemas.microsoft.com/office/drawing/2014/main" id="{EFF8CDE5-CE08-4CD3-AFCB-B5ACD15943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08"/>
              <a:ext cx="2832"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0" descr="1092355932_11">
              <a:hlinkClick r:id="rId7" tooltip="台风云娜在浙江登陆 已造成63人死亡15人失踪"/>
              <a:extLst>
                <a:ext uri="{FF2B5EF4-FFF2-40B4-BE49-F238E27FC236}">
                  <a16:creationId xmlns:a16="http://schemas.microsoft.com/office/drawing/2014/main" id="{E1AE582A-2084-4056-A866-2C77C8964E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2208"/>
              <a:ext cx="2928"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2F5F737D-AFF4-4B0E-898E-4A10D01C86D1}"/>
              </a:ext>
            </a:extLst>
          </p:cNvPr>
          <p:cNvSpPr txBox="1">
            <a:spLocks noChangeArrowheads="1"/>
          </p:cNvSpPr>
          <p:nvPr/>
        </p:nvSpPr>
        <p:spPr bwMode="auto">
          <a:xfrm>
            <a:off x="179388" y="1412875"/>
            <a:ext cx="8964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3200" b="1">
                <a:latin typeface="微软雅黑" panose="020B0503020204020204" pitchFamily="34" charset="-122"/>
                <a:ea typeface="微软雅黑" panose="020B0503020204020204" pitchFamily="34" charset="-122"/>
              </a:rPr>
              <a:t>②人为因素：过度采伐、放牧、捕猎、环境污染</a:t>
            </a:r>
          </a:p>
        </p:txBody>
      </p:sp>
      <p:sp>
        <p:nvSpPr>
          <p:cNvPr id="28675" name="Text Box 3">
            <a:extLst>
              <a:ext uri="{FF2B5EF4-FFF2-40B4-BE49-F238E27FC236}">
                <a16:creationId xmlns:a16="http://schemas.microsoft.com/office/drawing/2014/main" id="{5BC2B993-7A15-4EF1-B3A1-2B1084240619}"/>
              </a:ext>
            </a:extLst>
          </p:cNvPr>
          <p:cNvSpPr txBox="1">
            <a:spLocks noChangeArrowheads="1"/>
          </p:cNvSpPr>
          <p:nvPr/>
        </p:nvSpPr>
        <p:spPr bwMode="auto">
          <a:xfrm>
            <a:off x="4572000" y="2466975"/>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3200" b="1">
                <a:latin typeface="微软雅黑" panose="020B0503020204020204" pitchFamily="34" charset="-122"/>
                <a:ea typeface="微软雅黑" panose="020B0503020204020204" pitchFamily="34" charset="-122"/>
              </a:rPr>
              <a:t>环境污染</a:t>
            </a:r>
          </a:p>
        </p:txBody>
      </p:sp>
      <p:sp>
        <p:nvSpPr>
          <p:cNvPr id="28676" name="Text Box 4">
            <a:extLst>
              <a:ext uri="{FF2B5EF4-FFF2-40B4-BE49-F238E27FC236}">
                <a16:creationId xmlns:a16="http://schemas.microsoft.com/office/drawing/2014/main" id="{159B9B17-16AF-4B65-AFF9-CCC4BBF07213}"/>
              </a:ext>
            </a:extLst>
          </p:cNvPr>
          <p:cNvSpPr txBox="1">
            <a:spLocks noChangeArrowheads="1"/>
          </p:cNvSpPr>
          <p:nvPr/>
        </p:nvSpPr>
        <p:spPr bwMode="auto">
          <a:xfrm>
            <a:off x="4440238" y="3509963"/>
            <a:ext cx="4264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3200" b="1">
                <a:latin typeface="微软雅黑" panose="020B0503020204020204" pitchFamily="34" charset="-122"/>
                <a:ea typeface="微软雅黑" panose="020B0503020204020204" pitchFamily="34" charset="-122"/>
              </a:rPr>
              <a:t>自然资源的不合理利用</a:t>
            </a:r>
          </a:p>
        </p:txBody>
      </p:sp>
      <p:sp>
        <p:nvSpPr>
          <p:cNvPr id="28677" name="Text Box 5">
            <a:extLst>
              <a:ext uri="{FF2B5EF4-FFF2-40B4-BE49-F238E27FC236}">
                <a16:creationId xmlns:a16="http://schemas.microsoft.com/office/drawing/2014/main" id="{FA64C041-6BF6-4864-BE73-076EF1EE2350}"/>
              </a:ext>
            </a:extLst>
          </p:cNvPr>
          <p:cNvSpPr txBox="1">
            <a:spLocks noChangeArrowheads="1"/>
          </p:cNvSpPr>
          <p:nvPr/>
        </p:nvSpPr>
        <p:spPr bwMode="auto">
          <a:xfrm>
            <a:off x="900113" y="2997200"/>
            <a:ext cx="1143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4000" b="1">
                <a:solidFill>
                  <a:srgbClr val="C00000"/>
                </a:solidFill>
                <a:latin typeface="微软雅黑" panose="020B0503020204020204" pitchFamily="34" charset="-122"/>
                <a:ea typeface="微软雅黑" panose="020B0503020204020204" pitchFamily="34" charset="-122"/>
              </a:rPr>
              <a:t>人为因素</a:t>
            </a:r>
          </a:p>
          <a:p>
            <a:pPr eaLnBrk="1" hangingPunct="1"/>
            <a:endParaRPr kumimoji="1" lang="zh-CN" altLang="en-US" sz="4000" b="1">
              <a:solidFill>
                <a:srgbClr val="C00000"/>
              </a:solidFill>
              <a:latin typeface="微软雅黑" panose="020B0503020204020204" pitchFamily="34" charset="-122"/>
              <a:ea typeface="微软雅黑" panose="020B0503020204020204" pitchFamily="34" charset="-122"/>
            </a:endParaRPr>
          </a:p>
        </p:txBody>
      </p:sp>
      <p:sp>
        <p:nvSpPr>
          <p:cNvPr id="28678" name="Text Box 6">
            <a:extLst>
              <a:ext uri="{FF2B5EF4-FFF2-40B4-BE49-F238E27FC236}">
                <a16:creationId xmlns:a16="http://schemas.microsoft.com/office/drawing/2014/main" id="{F6F386D7-34B1-42C2-AFAF-E441D45D68DF}"/>
              </a:ext>
            </a:extLst>
          </p:cNvPr>
          <p:cNvSpPr txBox="1">
            <a:spLocks noChangeArrowheads="1"/>
          </p:cNvSpPr>
          <p:nvPr/>
        </p:nvSpPr>
        <p:spPr bwMode="auto">
          <a:xfrm>
            <a:off x="4171950" y="5200650"/>
            <a:ext cx="48006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en-US" altLang="zh-CN" sz="3200" b="1">
                <a:latin typeface="微软雅黑" panose="020B0503020204020204" pitchFamily="34" charset="-122"/>
                <a:ea typeface="微软雅黑" panose="020B0503020204020204" pitchFamily="34" charset="-122"/>
              </a:rPr>
              <a:t>——</a:t>
            </a:r>
            <a:r>
              <a:rPr kumimoji="1" lang="zh-CN" altLang="en-US" sz="3200" b="1">
                <a:latin typeface="微软雅黑" panose="020B0503020204020204" pitchFamily="34" charset="-122"/>
                <a:ea typeface="微软雅黑" panose="020B0503020204020204" pitchFamily="34" charset="-122"/>
              </a:rPr>
              <a:t>物种的无节制捕杀和物种的盲目引进</a:t>
            </a:r>
          </a:p>
        </p:txBody>
      </p:sp>
      <p:sp>
        <p:nvSpPr>
          <p:cNvPr id="28679" name="AutoShape 7">
            <a:extLst>
              <a:ext uri="{FF2B5EF4-FFF2-40B4-BE49-F238E27FC236}">
                <a16:creationId xmlns:a16="http://schemas.microsoft.com/office/drawing/2014/main" id="{422C9D06-1CC2-47D1-843A-5F570C3399F6}"/>
              </a:ext>
            </a:extLst>
          </p:cNvPr>
          <p:cNvSpPr>
            <a:spLocks/>
          </p:cNvSpPr>
          <p:nvPr/>
        </p:nvSpPr>
        <p:spPr bwMode="auto">
          <a:xfrm>
            <a:off x="1835150" y="3213100"/>
            <a:ext cx="146050" cy="2352675"/>
          </a:xfrm>
          <a:prstGeom prst="leftBrace">
            <a:avLst>
              <a:gd name="adj1" fmla="val 134239"/>
              <a:gd name="adj2" fmla="val 50000"/>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8680" name="AutoShape 8">
            <a:extLst>
              <a:ext uri="{FF2B5EF4-FFF2-40B4-BE49-F238E27FC236}">
                <a16:creationId xmlns:a16="http://schemas.microsoft.com/office/drawing/2014/main" id="{F617C36C-F728-47C7-BB58-48ED121CAE00}"/>
              </a:ext>
            </a:extLst>
          </p:cNvPr>
          <p:cNvSpPr>
            <a:spLocks/>
          </p:cNvSpPr>
          <p:nvPr/>
        </p:nvSpPr>
        <p:spPr bwMode="auto">
          <a:xfrm>
            <a:off x="4191000" y="2665413"/>
            <a:ext cx="320675" cy="1190625"/>
          </a:xfrm>
          <a:prstGeom prst="leftBrace">
            <a:avLst>
              <a:gd name="adj1" fmla="val 41667"/>
              <a:gd name="adj2" fmla="val 50000"/>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8681" name="Text Box 9">
            <a:extLst>
              <a:ext uri="{FF2B5EF4-FFF2-40B4-BE49-F238E27FC236}">
                <a16:creationId xmlns:a16="http://schemas.microsoft.com/office/drawing/2014/main" id="{990394B1-26AD-472C-A528-894C6C039041}"/>
              </a:ext>
            </a:extLst>
          </p:cNvPr>
          <p:cNvSpPr txBox="1">
            <a:spLocks noChangeArrowheads="1"/>
          </p:cNvSpPr>
          <p:nvPr/>
        </p:nvSpPr>
        <p:spPr bwMode="auto">
          <a:xfrm>
            <a:off x="1279525" y="5780088"/>
            <a:ext cx="18415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zh-CN" altLang="en-US" sz="4400">
              <a:solidFill>
                <a:schemeClr val="tx2"/>
              </a:solidFill>
              <a:latin typeface="微软雅黑" panose="020B0503020204020204" pitchFamily="34" charset="-122"/>
              <a:ea typeface="微软雅黑" panose="020B0503020204020204" pitchFamily="34" charset="-122"/>
            </a:endParaRPr>
          </a:p>
          <a:p>
            <a:pPr eaLnBrk="1" hangingPunct="1"/>
            <a:endParaRPr kumimoji="1" lang="zh-CN" altLang="en-US" sz="2400">
              <a:latin typeface="微软雅黑" panose="020B0503020204020204" pitchFamily="34" charset="-122"/>
              <a:ea typeface="微软雅黑" panose="020B0503020204020204" pitchFamily="34" charset="-122"/>
            </a:endParaRPr>
          </a:p>
        </p:txBody>
      </p:sp>
      <p:sp>
        <p:nvSpPr>
          <p:cNvPr id="28682" name="Text Box 11">
            <a:extLst>
              <a:ext uri="{FF2B5EF4-FFF2-40B4-BE49-F238E27FC236}">
                <a16:creationId xmlns:a16="http://schemas.microsoft.com/office/drawing/2014/main" id="{B9331395-BE70-41F0-BE5B-FFBD8A9B71AB}"/>
              </a:ext>
            </a:extLst>
          </p:cNvPr>
          <p:cNvSpPr txBox="1">
            <a:spLocks noChangeArrowheads="1"/>
          </p:cNvSpPr>
          <p:nvPr/>
        </p:nvSpPr>
        <p:spPr bwMode="auto">
          <a:xfrm>
            <a:off x="1997075" y="4902200"/>
            <a:ext cx="2286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3600" b="1">
                <a:latin typeface="微软雅黑" panose="020B0503020204020204" pitchFamily="34" charset="-122"/>
                <a:ea typeface="微软雅黑" panose="020B0503020204020204" pitchFamily="34" charset="-122"/>
              </a:rPr>
              <a:t>生物种类的变化</a:t>
            </a:r>
          </a:p>
        </p:txBody>
      </p:sp>
      <p:sp>
        <p:nvSpPr>
          <p:cNvPr id="28683" name="Text Box 12">
            <a:extLst>
              <a:ext uri="{FF2B5EF4-FFF2-40B4-BE49-F238E27FC236}">
                <a16:creationId xmlns:a16="http://schemas.microsoft.com/office/drawing/2014/main" id="{E729F85C-026E-409B-8524-6653DD5E715B}"/>
              </a:ext>
            </a:extLst>
          </p:cNvPr>
          <p:cNvSpPr txBox="1">
            <a:spLocks noChangeArrowheads="1"/>
          </p:cNvSpPr>
          <p:nvPr/>
        </p:nvSpPr>
        <p:spPr bwMode="auto">
          <a:xfrm>
            <a:off x="1981200" y="2759075"/>
            <a:ext cx="2209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3600" b="1">
                <a:latin typeface="微软雅黑" panose="020B0503020204020204" pitchFamily="34" charset="-122"/>
                <a:ea typeface="微软雅黑" panose="020B0503020204020204" pitchFamily="34" charset="-122"/>
              </a:rPr>
              <a:t>环境因素的变化</a:t>
            </a:r>
          </a:p>
        </p:txBody>
      </p:sp>
      <p:sp>
        <p:nvSpPr>
          <p:cNvPr id="28684" name="Text Box 3">
            <a:extLst>
              <a:ext uri="{FF2B5EF4-FFF2-40B4-BE49-F238E27FC236}">
                <a16:creationId xmlns:a16="http://schemas.microsoft.com/office/drawing/2014/main" id="{42BB0AC0-06C7-4578-9125-AFC8B305A4E9}"/>
              </a:ext>
            </a:extLst>
          </p:cNvPr>
          <p:cNvSpPr txBox="1">
            <a:spLocks noChangeArrowheads="1"/>
          </p:cNvSpPr>
          <p:nvPr/>
        </p:nvSpPr>
        <p:spPr bwMode="auto">
          <a:xfrm>
            <a:off x="419100" y="188913"/>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000" b="1">
                <a:latin typeface="微软雅黑" panose="020B0503020204020204" pitchFamily="34" charset="-122"/>
                <a:ea typeface="微软雅黑" panose="020B0503020204020204" pitchFamily="34" charset="-122"/>
              </a:rPr>
              <a:t>引起生态平衡破坏的因素：</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a:extLst>
              <a:ext uri="{FF2B5EF4-FFF2-40B4-BE49-F238E27FC236}">
                <a16:creationId xmlns:a16="http://schemas.microsoft.com/office/drawing/2014/main" id="{B3FC6B95-4185-48D9-A4FC-E60C34070E7E}"/>
              </a:ext>
            </a:extLst>
          </p:cNvPr>
          <p:cNvGrpSpPr>
            <a:grpSpLocks/>
          </p:cNvGrpSpPr>
          <p:nvPr/>
        </p:nvGrpSpPr>
        <p:grpSpPr bwMode="auto">
          <a:xfrm>
            <a:off x="0" y="0"/>
            <a:ext cx="4267200" cy="3516313"/>
            <a:chOff x="2789" y="0"/>
            <a:chExt cx="2925" cy="2332"/>
          </a:xfrm>
        </p:grpSpPr>
        <p:pic>
          <p:nvPicPr>
            <p:cNvPr id="29715" name="Picture 3" descr="6_7">
              <a:extLst>
                <a:ext uri="{FF2B5EF4-FFF2-40B4-BE49-F238E27FC236}">
                  <a16:creationId xmlns:a16="http://schemas.microsoft.com/office/drawing/2014/main" id="{CCB6672A-B2A5-47CC-AD76-9CE53C17F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 y="0"/>
              <a:ext cx="2925" cy="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6" name="Text Box 4">
              <a:extLst>
                <a:ext uri="{FF2B5EF4-FFF2-40B4-BE49-F238E27FC236}">
                  <a16:creationId xmlns:a16="http://schemas.microsoft.com/office/drawing/2014/main" id="{8ADA3845-39BB-43E4-97F3-15EA8AC67725}"/>
                </a:ext>
              </a:extLst>
            </p:cNvPr>
            <p:cNvSpPr txBox="1">
              <a:spLocks noChangeArrowheads="1"/>
            </p:cNvSpPr>
            <p:nvPr/>
          </p:nvSpPr>
          <p:spPr bwMode="auto">
            <a:xfrm>
              <a:off x="3268" y="2026"/>
              <a:ext cx="1470"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森林植被破坏</a:t>
              </a:r>
            </a:p>
          </p:txBody>
        </p:sp>
      </p:grpSp>
      <p:grpSp>
        <p:nvGrpSpPr>
          <p:cNvPr id="29699" name="Group 5">
            <a:extLst>
              <a:ext uri="{FF2B5EF4-FFF2-40B4-BE49-F238E27FC236}">
                <a16:creationId xmlns:a16="http://schemas.microsoft.com/office/drawing/2014/main" id="{E94B1EEC-F414-4BB8-95A3-0D303BC7B184}"/>
              </a:ext>
            </a:extLst>
          </p:cNvPr>
          <p:cNvGrpSpPr>
            <a:grpSpLocks/>
          </p:cNvGrpSpPr>
          <p:nvPr/>
        </p:nvGrpSpPr>
        <p:grpSpPr bwMode="auto">
          <a:xfrm>
            <a:off x="5029200" y="0"/>
            <a:ext cx="4114800" cy="3386138"/>
            <a:chOff x="90" y="0"/>
            <a:chExt cx="2699" cy="2364"/>
          </a:xfrm>
        </p:grpSpPr>
        <p:pic>
          <p:nvPicPr>
            <p:cNvPr id="29713" name="Picture 6">
              <a:extLst>
                <a:ext uri="{FF2B5EF4-FFF2-40B4-BE49-F238E27FC236}">
                  <a16:creationId xmlns:a16="http://schemas.microsoft.com/office/drawing/2014/main" id="{674A35E0-29C5-4715-9546-9245B4F80726}"/>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90" y="0"/>
              <a:ext cx="2699" cy="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Text Box 7">
              <a:extLst>
                <a:ext uri="{FF2B5EF4-FFF2-40B4-BE49-F238E27FC236}">
                  <a16:creationId xmlns:a16="http://schemas.microsoft.com/office/drawing/2014/main" id="{6F962CD1-3A72-41BC-AA08-6A04FA0CCCD0}"/>
                </a:ext>
              </a:extLst>
            </p:cNvPr>
            <p:cNvSpPr txBox="1">
              <a:spLocks noChangeArrowheads="1"/>
            </p:cNvSpPr>
            <p:nvPr/>
          </p:nvSpPr>
          <p:spPr bwMode="auto">
            <a:xfrm>
              <a:off x="1443" y="2042"/>
              <a:ext cx="1224"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土地沙漠化</a:t>
              </a:r>
            </a:p>
          </p:txBody>
        </p:sp>
      </p:grpSp>
      <p:grpSp>
        <p:nvGrpSpPr>
          <p:cNvPr id="29700" name="Group 8">
            <a:extLst>
              <a:ext uri="{FF2B5EF4-FFF2-40B4-BE49-F238E27FC236}">
                <a16:creationId xmlns:a16="http://schemas.microsoft.com/office/drawing/2014/main" id="{EA7B208B-291D-4696-BC29-84C888E3553C}"/>
              </a:ext>
            </a:extLst>
          </p:cNvPr>
          <p:cNvGrpSpPr>
            <a:grpSpLocks/>
          </p:cNvGrpSpPr>
          <p:nvPr/>
        </p:nvGrpSpPr>
        <p:grpSpPr bwMode="auto">
          <a:xfrm>
            <a:off x="0" y="3581400"/>
            <a:ext cx="4351338" cy="3062288"/>
            <a:chOff x="90" y="2432"/>
            <a:chExt cx="2699" cy="1736"/>
          </a:xfrm>
        </p:grpSpPr>
        <p:pic>
          <p:nvPicPr>
            <p:cNvPr id="29711" name="Picture 9" descr="kill3">
              <a:extLst>
                <a:ext uri="{FF2B5EF4-FFF2-40B4-BE49-F238E27FC236}">
                  <a16:creationId xmlns:a16="http://schemas.microsoft.com/office/drawing/2014/main" id="{A1F57E58-E0F4-4BD6-9602-4BCB6FB8E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 y="2432"/>
              <a:ext cx="2699" cy="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Text Box 10">
              <a:extLst>
                <a:ext uri="{FF2B5EF4-FFF2-40B4-BE49-F238E27FC236}">
                  <a16:creationId xmlns:a16="http://schemas.microsoft.com/office/drawing/2014/main" id="{5BB1C8D2-C50C-4E8A-B2A7-3ABE02DDAA58}"/>
                </a:ext>
              </a:extLst>
            </p:cNvPr>
            <p:cNvSpPr txBox="1">
              <a:spLocks noChangeArrowheads="1"/>
            </p:cNvSpPr>
            <p:nvPr/>
          </p:nvSpPr>
          <p:spPr bwMode="auto">
            <a:xfrm>
              <a:off x="603" y="3906"/>
              <a:ext cx="141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藏羚羊的呼唤</a:t>
              </a:r>
            </a:p>
          </p:txBody>
        </p:sp>
      </p:grpSp>
      <p:grpSp>
        <p:nvGrpSpPr>
          <p:cNvPr id="29701" name="Group 11">
            <a:extLst>
              <a:ext uri="{FF2B5EF4-FFF2-40B4-BE49-F238E27FC236}">
                <a16:creationId xmlns:a16="http://schemas.microsoft.com/office/drawing/2014/main" id="{5BE09A44-A2E7-4224-BD1C-EA7F57C206DB}"/>
              </a:ext>
            </a:extLst>
          </p:cNvPr>
          <p:cNvGrpSpPr>
            <a:grpSpLocks/>
          </p:cNvGrpSpPr>
          <p:nvPr/>
        </p:nvGrpSpPr>
        <p:grpSpPr bwMode="auto">
          <a:xfrm>
            <a:off x="4953000" y="3581400"/>
            <a:ext cx="4191000" cy="3062288"/>
            <a:chOff x="2858" y="2432"/>
            <a:chExt cx="2653" cy="1693"/>
          </a:xfrm>
        </p:grpSpPr>
        <p:pic>
          <p:nvPicPr>
            <p:cNvPr id="29709" name="Picture 12" descr="NewsMedia_175795">
              <a:extLst>
                <a:ext uri="{FF2B5EF4-FFF2-40B4-BE49-F238E27FC236}">
                  <a16:creationId xmlns:a16="http://schemas.microsoft.com/office/drawing/2014/main" id="{AFC5A01B-19A3-4E74-B4A0-B4DBEE77B8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 y="2432"/>
              <a:ext cx="2653" cy="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Text Box 13">
              <a:extLst>
                <a:ext uri="{FF2B5EF4-FFF2-40B4-BE49-F238E27FC236}">
                  <a16:creationId xmlns:a16="http://schemas.microsoft.com/office/drawing/2014/main" id="{C820E750-7F7D-48EA-B36C-EF374EFD264E}"/>
                </a:ext>
              </a:extLst>
            </p:cNvPr>
            <p:cNvSpPr txBox="1">
              <a:spLocks noChangeArrowheads="1"/>
            </p:cNvSpPr>
            <p:nvPr/>
          </p:nvSpPr>
          <p:spPr bwMode="auto">
            <a:xfrm>
              <a:off x="3607" y="3870"/>
              <a:ext cx="122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垃圾成灾</a:t>
              </a:r>
            </a:p>
          </p:txBody>
        </p:sp>
      </p:grpSp>
      <p:sp>
        <p:nvSpPr>
          <p:cNvPr id="109582" name="AutoShape 14">
            <a:extLst>
              <a:ext uri="{FF2B5EF4-FFF2-40B4-BE49-F238E27FC236}">
                <a16:creationId xmlns:a16="http://schemas.microsoft.com/office/drawing/2014/main" id="{FD39FA43-5CC3-49CF-AA4F-F3717BA605E7}"/>
              </a:ext>
            </a:extLst>
          </p:cNvPr>
          <p:cNvSpPr>
            <a:spLocks noChangeArrowheads="1"/>
          </p:cNvSpPr>
          <p:nvPr/>
        </p:nvSpPr>
        <p:spPr bwMode="auto">
          <a:xfrm>
            <a:off x="3312184" y="-27384"/>
            <a:ext cx="2916000" cy="2376000"/>
          </a:xfrm>
          <a:prstGeom prst="irregularSeal1">
            <a:avLst/>
          </a:prstGeom>
          <a:ln>
            <a:headEnd/>
            <a:tailEnd/>
          </a:ln>
        </p:spPr>
        <p:style>
          <a:lnRef idx="0">
            <a:schemeClr val="accent5"/>
          </a:lnRef>
          <a:fillRef idx="3">
            <a:schemeClr val="accent5"/>
          </a:fillRef>
          <a:effectRef idx="3">
            <a:schemeClr val="accent5"/>
          </a:effectRef>
          <a:fontRef idx="minor">
            <a:schemeClr val="lt1"/>
          </a:fontRef>
        </p:style>
        <p:txBody>
          <a:bodyPr/>
          <a:lstStyle/>
          <a:p>
            <a:pPr algn="ctr">
              <a:defRPr/>
            </a:pPr>
            <a:r>
              <a:rPr lang="zh-CN" altLang="en-US" sz="1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人类对地球的破坏</a:t>
            </a:r>
          </a:p>
        </p:txBody>
      </p:sp>
      <p:pic>
        <p:nvPicPr>
          <p:cNvPr id="29705" name="图片 16" descr="W020131024314409138785.jpg">
            <a:extLst>
              <a:ext uri="{FF2B5EF4-FFF2-40B4-BE49-F238E27FC236}">
                <a16:creationId xmlns:a16="http://schemas.microsoft.com/office/drawing/2014/main" id="{77D26A4C-B746-479B-BA4A-23CE4397A8D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2349500"/>
            <a:ext cx="386715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
            <a:extLst>
              <a:ext uri="{FF2B5EF4-FFF2-40B4-BE49-F238E27FC236}">
                <a16:creationId xmlns:a16="http://schemas.microsoft.com/office/drawing/2014/main" id="{1797C705-50CE-4C4F-9BE5-9C73931E9CC0}"/>
              </a:ext>
            </a:extLst>
          </p:cNvPr>
          <p:cNvSpPr txBox="1">
            <a:spLocks noChangeArrowheads="1"/>
          </p:cNvSpPr>
          <p:nvPr/>
        </p:nvSpPr>
        <p:spPr bwMode="auto">
          <a:xfrm>
            <a:off x="3076422" y="4385708"/>
            <a:ext cx="1080119" cy="461665"/>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ctr" eaLnBrk="1" hangingPunct="1">
              <a:spcBef>
                <a:spcPct val="50000"/>
              </a:spcBef>
              <a:defRPr/>
            </a:pPr>
            <a:r>
              <a:rPr lang="zh-CN" altLang="en-US" sz="2400" b="1" dirty="0">
                <a:solidFill>
                  <a:schemeClr val="tx1"/>
                </a:solidFill>
                <a:latin typeface="微软雅黑" panose="020B0503020204020204" pitchFamily="34" charset="-122"/>
                <a:ea typeface="微软雅黑" panose="020B0503020204020204" pitchFamily="34" charset="-122"/>
              </a:rPr>
              <a:t>雾霾</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22" name="Picture 2" descr="环境的污染">
            <a:extLst>
              <a:ext uri="{FF2B5EF4-FFF2-40B4-BE49-F238E27FC236}">
                <a16:creationId xmlns:a16="http://schemas.microsoft.com/office/drawing/2014/main" id="{3176C130-AB2C-4C9E-8989-9C0D1CC98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091"/>
          <a:stretch>
            <a:fillRect/>
          </a:stretch>
        </p:blipFill>
        <p:spPr bwMode="auto">
          <a:xfrm>
            <a:off x="0" y="0"/>
            <a:ext cx="9144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大气污染">
            <a:extLst>
              <a:ext uri="{FF2B5EF4-FFF2-40B4-BE49-F238E27FC236}">
                <a16:creationId xmlns:a16="http://schemas.microsoft.com/office/drawing/2014/main" id="{95B34FC5-E27B-409F-8F82-0D601D667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114"/>
          <a:stretch>
            <a:fillRect/>
          </a:stretch>
        </p:blipFill>
        <p:spPr bwMode="auto">
          <a:xfrm>
            <a:off x="0" y="4191000"/>
            <a:ext cx="4572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水污染">
            <a:extLst>
              <a:ext uri="{FF2B5EF4-FFF2-40B4-BE49-F238E27FC236}">
                <a16:creationId xmlns:a16="http://schemas.microsoft.com/office/drawing/2014/main" id="{5FA7971A-B26A-4146-A78D-891661DF7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556"/>
          <a:stretch>
            <a:fillRect/>
          </a:stretch>
        </p:blipFill>
        <p:spPr bwMode="auto">
          <a:xfrm>
            <a:off x="4525963" y="4191000"/>
            <a:ext cx="461803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B23045D-40D6-4A9E-A6BB-D6DE50C36A05}"/>
              </a:ext>
            </a:extLst>
          </p:cNvPr>
          <p:cNvSpPr>
            <a:spLocks noGrp="1" noChangeArrowheads="1"/>
          </p:cNvSpPr>
          <p:nvPr>
            <p:ph type="title" idx="4294967295"/>
          </p:nvPr>
        </p:nvSpPr>
        <p:spPr>
          <a:xfrm>
            <a:off x="323850" y="5157788"/>
            <a:ext cx="8712200" cy="1143000"/>
          </a:xfrm>
        </p:spPr>
        <p:txBody>
          <a:bodyPr/>
          <a:lstStyle/>
          <a:p>
            <a:pPr algn="l" eaLnBrk="1" hangingPunct="1"/>
            <a:r>
              <a:rPr kumimoji="1" lang="zh-CN" altLang="en-US" sz="2800" b="1">
                <a:solidFill>
                  <a:schemeClr val="tx1"/>
                </a:solidFill>
                <a:latin typeface="微软雅黑" panose="020B0503020204020204" pitchFamily="34" charset="-122"/>
                <a:ea typeface="微软雅黑" panose="020B0503020204020204" pitchFamily="34" charset="-122"/>
              </a:rPr>
              <a:t>    我们仍然处在沙尘暴的威胁之下，沙尘暴只是一个符号，真正威胁我们的是生态环境的持续恶化。 </a:t>
            </a:r>
          </a:p>
        </p:txBody>
      </p:sp>
      <p:pic>
        <p:nvPicPr>
          <p:cNvPr id="31747" name="Picture 3" descr="2005123110432804">
            <a:extLst>
              <a:ext uri="{FF2B5EF4-FFF2-40B4-BE49-F238E27FC236}">
                <a16:creationId xmlns:a16="http://schemas.microsoft.com/office/drawing/2014/main" id="{865CE865-0B49-4759-B9B7-73FAFE844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
            <a:ext cx="5867400"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Picture 4" descr="20051231104510529">
            <a:extLst>
              <a:ext uri="{FF2B5EF4-FFF2-40B4-BE49-F238E27FC236}">
                <a16:creationId xmlns:a16="http://schemas.microsoft.com/office/drawing/2014/main" id="{7DF54EB1-BE89-40F7-A8B6-D78FEC463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8600"/>
            <a:ext cx="6381750"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wipe(down)">
                                      <p:cBhvr>
                                        <p:cTn id="7" dur="500"/>
                                        <p:tgtEl>
                                          <p:spTgt spid="11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黄土高原1">
            <a:extLst>
              <a:ext uri="{FF2B5EF4-FFF2-40B4-BE49-F238E27FC236}">
                <a16:creationId xmlns:a16="http://schemas.microsoft.com/office/drawing/2014/main" id="{E0ED8848-46DD-4C1B-BE3E-9F4CA89BA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556000"/>
            <a:ext cx="4192588"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Rectangle 3">
            <a:extLst>
              <a:ext uri="{FF2B5EF4-FFF2-40B4-BE49-F238E27FC236}">
                <a16:creationId xmlns:a16="http://schemas.microsoft.com/office/drawing/2014/main" id="{6F45F8FD-5FA7-4847-887C-3CB3FE862CCA}"/>
              </a:ext>
            </a:extLst>
          </p:cNvPr>
          <p:cNvSpPr>
            <a:spLocks noChangeArrowheads="1"/>
          </p:cNvSpPr>
          <p:nvPr/>
        </p:nvSpPr>
        <p:spPr bwMode="auto">
          <a:xfrm>
            <a:off x="379413" y="1614488"/>
            <a:ext cx="35560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   黄土高原过去不仅有茂密的森林，还有茂密的草原。但是，经过几百年的掠夺式开发，盲目砍伐森林和滥垦草原，结果植被破坏殆尽，引起水土流失，因而成为一片荒山秃岭。</a:t>
            </a:r>
          </a:p>
        </p:txBody>
      </p:sp>
      <p:pic>
        <p:nvPicPr>
          <p:cNvPr id="16388" name="Picture 4" descr="鹿">
            <a:extLst>
              <a:ext uri="{FF2B5EF4-FFF2-40B4-BE49-F238E27FC236}">
                <a16:creationId xmlns:a16="http://schemas.microsoft.com/office/drawing/2014/main" id="{B857C20C-268F-4E88-8DE8-1CE734FD8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33375"/>
            <a:ext cx="4186238"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a:extLst>
              <a:ext uri="{FF2B5EF4-FFF2-40B4-BE49-F238E27FC236}">
                <a16:creationId xmlns:a16="http://schemas.microsoft.com/office/drawing/2014/main" id="{C7526801-67B0-4699-95DB-E293690386A3}"/>
              </a:ext>
            </a:extLst>
          </p:cNvPr>
          <p:cNvSpPr txBox="1">
            <a:spLocks noChangeArrowheads="1"/>
          </p:cNvSpPr>
          <p:nvPr/>
        </p:nvSpPr>
        <p:spPr bwMode="auto">
          <a:xfrm>
            <a:off x="3762375" y="1317625"/>
            <a:ext cx="73818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3600" b="1">
                <a:solidFill>
                  <a:srgbClr val="008000"/>
                </a:solidFill>
                <a:latin typeface="微软雅黑" panose="020B0503020204020204" pitchFamily="34" charset="-122"/>
                <a:ea typeface="微软雅黑" panose="020B0503020204020204" pitchFamily="34" charset="-122"/>
              </a:rPr>
              <a:t>青山绿水</a:t>
            </a:r>
          </a:p>
        </p:txBody>
      </p:sp>
      <p:sp>
        <p:nvSpPr>
          <p:cNvPr id="16390" name="Text Box 6">
            <a:extLst>
              <a:ext uri="{FF2B5EF4-FFF2-40B4-BE49-F238E27FC236}">
                <a16:creationId xmlns:a16="http://schemas.microsoft.com/office/drawing/2014/main" id="{18565527-CFA6-4338-AFB6-54A78B2E0170}"/>
              </a:ext>
            </a:extLst>
          </p:cNvPr>
          <p:cNvSpPr txBox="1">
            <a:spLocks noChangeArrowheads="1"/>
          </p:cNvSpPr>
          <p:nvPr/>
        </p:nvSpPr>
        <p:spPr bwMode="auto">
          <a:xfrm>
            <a:off x="3689350" y="4270375"/>
            <a:ext cx="73818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3600" b="1">
                <a:solidFill>
                  <a:srgbClr val="C00000"/>
                </a:solidFill>
                <a:latin typeface="微软雅黑" panose="020B0503020204020204" pitchFamily="34" charset="-122"/>
                <a:ea typeface="微软雅黑" panose="020B0503020204020204" pitchFamily="34" charset="-122"/>
              </a:rPr>
              <a:t>穷山恶水</a:t>
            </a:r>
          </a:p>
        </p:txBody>
      </p:sp>
      <p:sp>
        <p:nvSpPr>
          <p:cNvPr id="32775" name="Text Box 7">
            <a:extLst>
              <a:ext uri="{FF2B5EF4-FFF2-40B4-BE49-F238E27FC236}">
                <a16:creationId xmlns:a16="http://schemas.microsoft.com/office/drawing/2014/main" id="{9CB737E5-D8F7-4798-97E6-103062AACF59}"/>
              </a:ext>
            </a:extLst>
          </p:cNvPr>
          <p:cNvSpPr txBox="1">
            <a:spLocks noChangeArrowheads="1"/>
          </p:cNvSpPr>
          <p:nvPr/>
        </p:nvSpPr>
        <p:spPr bwMode="auto">
          <a:xfrm>
            <a:off x="0" y="333375"/>
            <a:ext cx="4313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3600" b="1">
                <a:solidFill>
                  <a:srgbClr val="C00000"/>
                </a:solidFill>
                <a:latin typeface="微软雅黑" panose="020B0503020204020204" pitchFamily="34" charset="-122"/>
                <a:ea typeface="微软雅黑" panose="020B0503020204020204" pitchFamily="34" charset="-122"/>
              </a:rPr>
              <a:t>黄土高原的历史变迁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3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8"/>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639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386"/>
                                        </p:tgtEl>
                                        <p:attrNameLst>
                                          <p:attrName>style.visibility</p:attrName>
                                        </p:attrNameLst>
                                      </p:cBhvr>
                                      <p:to>
                                        <p:strVal val="visible"/>
                                      </p:to>
                                    </p:set>
                                  </p:childTnLst>
                                </p:cTn>
                              </p:par>
                            </p:childTnLst>
                          </p:cTn>
                        </p:par>
                        <p:par>
                          <p:cTn id="14" fill="hold" nodeType="afterGroup">
                            <p:stCondLst>
                              <p:cond delay="0"/>
                            </p:stCondLst>
                            <p:childTnLst>
                              <p:par>
                                <p:cTn id="15" presetID="2" presetClass="entr" presetSubtype="8" fill="hold" grpId="0" nodeType="afterEffect">
                                  <p:stCondLst>
                                    <p:cond delay="0"/>
                                  </p:stCondLst>
                                  <p:childTnLst>
                                    <p:set>
                                      <p:cBhvr>
                                        <p:cTn id="16" dur="1" fill="hold">
                                          <p:stCondLst>
                                            <p:cond delay="0"/>
                                          </p:stCondLst>
                                        </p:cTn>
                                        <p:tgtEl>
                                          <p:spTgt spid="103427"/>
                                        </p:tgtEl>
                                        <p:attrNameLst>
                                          <p:attrName>style.visibility</p:attrName>
                                        </p:attrNameLst>
                                      </p:cBhvr>
                                      <p:to>
                                        <p:strVal val="visible"/>
                                      </p:to>
                                    </p:set>
                                    <p:anim calcmode="lin" valueType="num">
                                      <p:cBhvr additive="base">
                                        <p:cTn id="17" dur="500" fill="hold"/>
                                        <p:tgtEl>
                                          <p:spTgt spid="103427"/>
                                        </p:tgtEl>
                                        <p:attrNameLst>
                                          <p:attrName>ppt_x</p:attrName>
                                        </p:attrNameLst>
                                      </p:cBhvr>
                                      <p:tavLst>
                                        <p:tav tm="0">
                                          <p:val>
                                            <p:strVal val="0-#ppt_w/2"/>
                                          </p:val>
                                        </p:tav>
                                        <p:tav tm="100000">
                                          <p:val>
                                            <p:strVal val="#ppt_x"/>
                                          </p:val>
                                        </p:tav>
                                      </p:tavLst>
                                    </p:anim>
                                    <p:anim calcmode="lin" valueType="num">
                                      <p:cBhvr additive="base">
                                        <p:cTn id="18" dur="500" fill="hold"/>
                                        <p:tgtEl>
                                          <p:spTgt spid="1034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utoUpdateAnimBg="0"/>
      <p:bldP spid="16389" grpId="0"/>
      <p:bldP spid="1639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8" descr="xinsrc_15210032517149681098722">
            <a:extLst>
              <a:ext uri="{FF2B5EF4-FFF2-40B4-BE49-F238E27FC236}">
                <a16:creationId xmlns:a16="http://schemas.microsoft.com/office/drawing/2014/main" id="{34EEEC65-4323-4C22-B0DD-9F286346E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70288"/>
            <a:ext cx="4429125"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0" name="Picture 10" descr="无标题">
            <a:extLst>
              <a:ext uri="{FF2B5EF4-FFF2-40B4-BE49-F238E27FC236}">
                <a16:creationId xmlns:a16="http://schemas.microsoft.com/office/drawing/2014/main" id="{E4635728-0632-4143-81A8-1F26F3186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580063" cy="357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1" name="Rectangle 11">
            <a:extLst>
              <a:ext uri="{FF2B5EF4-FFF2-40B4-BE49-F238E27FC236}">
                <a16:creationId xmlns:a16="http://schemas.microsoft.com/office/drawing/2014/main" id="{ACB5522C-336A-41E2-8168-613353634DA4}"/>
              </a:ext>
            </a:extLst>
          </p:cNvPr>
          <p:cNvSpPr>
            <a:spLocks noChangeArrowheads="1"/>
          </p:cNvSpPr>
          <p:nvPr/>
        </p:nvSpPr>
        <p:spPr bwMode="auto">
          <a:xfrm>
            <a:off x="2122488" y="3198813"/>
            <a:ext cx="3414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79331" rIns="179331"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新疆吐鲁番火焰山的长耳跳鼠 </a:t>
            </a:r>
          </a:p>
        </p:txBody>
      </p:sp>
      <p:grpSp>
        <p:nvGrpSpPr>
          <p:cNvPr id="2" name="Group 15">
            <a:extLst>
              <a:ext uri="{FF2B5EF4-FFF2-40B4-BE49-F238E27FC236}">
                <a16:creationId xmlns:a16="http://schemas.microsoft.com/office/drawing/2014/main" id="{3475C951-D78E-4B76-BFB5-FAD207FF4E22}"/>
              </a:ext>
            </a:extLst>
          </p:cNvPr>
          <p:cNvGrpSpPr>
            <a:grpSpLocks/>
          </p:cNvGrpSpPr>
          <p:nvPr/>
        </p:nvGrpSpPr>
        <p:grpSpPr bwMode="auto">
          <a:xfrm>
            <a:off x="5508625" y="0"/>
            <a:ext cx="3660775" cy="3617913"/>
            <a:chOff x="3506" y="0"/>
            <a:chExt cx="2270" cy="2279"/>
          </a:xfrm>
        </p:grpSpPr>
        <p:pic>
          <p:nvPicPr>
            <p:cNvPr id="41994" name="Picture 12" descr="无标题">
              <a:extLst>
                <a:ext uri="{FF2B5EF4-FFF2-40B4-BE49-F238E27FC236}">
                  <a16:creationId xmlns:a16="http://schemas.microsoft.com/office/drawing/2014/main" id="{C87A4C45-75CF-4CA4-8D4D-46FB10CEB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32840" b="2399"/>
            <a:stretch>
              <a:fillRect/>
            </a:stretch>
          </p:blipFill>
          <p:spPr bwMode="auto">
            <a:xfrm>
              <a:off x="3506" y="0"/>
              <a:ext cx="2270" cy="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5" name="Text Box 14">
              <a:extLst>
                <a:ext uri="{FF2B5EF4-FFF2-40B4-BE49-F238E27FC236}">
                  <a16:creationId xmlns:a16="http://schemas.microsoft.com/office/drawing/2014/main" id="{C4B1C77E-6057-490D-B68F-F03EC2EA9283}"/>
                </a:ext>
              </a:extLst>
            </p:cNvPr>
            <p:cNvSpPr txBox="1">
              <a:spLocks noChangeArrowheads="1"/>
            </p:cNvSpPr>
            <p:nvPr/>
          </p:nvSpPr>
          <p:spPr bwMode="auto">
            <a:xfrm>
              <a:off x="3877" y="2020"/>
              <a:ext cx="15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00" b="1">
                  <a:latin typeface="微软雅黑" panose="020B0503020204020204" pitchFamily="34" charset="-122"/>
                  <a:ea typeface="微软雅黑" panose="020B0503020204020204" pitchFamily="34" charset="-122"/>
                </a:rPr>
                <a:t>“沙漠中的米老鼠”</a:t>
              </a:r>
            </a:p>
          </p:txBody>
        </p:sp>
      </p:grpSp>
      <p:pic>
        <p:nvPicPr>
          <p:cNvPr id="81929" name="Picture 9" descr="20076812482625027">
            <a:extLst>
              <a:ext uri="{FF2B5EF4-FFF2-40B4-BE49-F238E27FC236}">
                <a16:creationId xmlns:a16="http://schemas.microsoft.com/office/drawing/2014/main" id="{73BF405A-D439-44CE-BAAD-1C1E1B279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4167"/>
          <a:stretch>
            <a:fillRect/>
          </a:stretch>
        </p:blipFill>
        <p:spPr bwMode="auto">
          <a:xfrm>
            <a:off x="4254500" y="3571875"/>
            <a:ext cx="49276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6" name="Picture 16" descr="20076812515880266">
            <a:extLst>
              <a:ext uri="{FF2B5EF4-FFF2-40B4-BE49-F238E27FC236}">
                <a16:creationId xmlns:a16="http://schemas.microsoft.com/office/drawing/2014/main" id="{288767CA-80E6-4B19-8FD5-9BA00FD35D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3421"/>
          <a:stretch>
            <a:fillRect/>
          </a:stretch>
        </p:blipFill>
        <p:spPr bwMode="auto">
          <a:xfrm>
            <a:off x="0" y="0"/>
            <a:ext cx="462915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 Box 3">
            <a:extLst>
              <a:ext uri="{FF2B5EF4-FFF2-40B4-BE49-F238E27FC236}">
                <a16:creationId xmlns:a16="http://schemas.microsoft.com/office/drawing/2014/main" id="{8F79EEC2-BD4D-45DB-A6D2-219941C83891}"/>
              </a:ext>
            </a:extLst>
          </p:cNvPr>
          <p:cNvSpPr txBox="1">
            <a:spLocks noChangeArrowheads="1"/>
          </p:cNvSpPr>
          <p:nvPr/>
        </p:nvSpPr>
        <p:spPr bwMode="auto">
          <a:xfrm>
            <a:off x="6227763" y="6488113"/>
            <a:ext cx="2501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zh-CN" altLang="en-US" sz="2000" b="1">
                <a:solidFill>
                  <a:srgbClr val="FFFF00"/>
                </a:solidFill>
                <a:latin typeface="微软雅黑" panose="020B0503020204020204" pitchFamily="34" charset="-122"/>
                <a:ea typeface="微软雅黑" panose="020B0503020204020204" pitchFamily="34" charset="-122"/>
              </a:rPr>
              <a:t>高鼻羚羊</a:t>
            </a:r>
          </a:p>
        </p:txBody>
      </p:sp>
      <p:pic>
        <p:nvPicPr>
          <p:cNvPr id="81937" name="Picture 17" descr="20076812491840974">
            <a:extLst>
              <a:ext uri="{FF2B5EF4-FFF2-40B4-BE49-F238E27FC236}">
                <a16:creationId xmlns:a16="http://schemas.microsoft.com/office/drawing/2014/main" id="{8D051C7D-FD49-4769-9DA2-69C2FFC278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5763"/>
          <a:stretch>
            <a:fillRect/>
          </a:stretch>
        </p:blipFill>
        <p:spPr bwMode="auto">
          <a:xfrm>
            <a:off x="0" y="549275"/>
            <a:ext cx="914400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30"/>
                                        </p:tgtEl>
                                        <p:attrNameLst>
                                          <p:attrName>style.visibility</p:attrName>
                                        </p:attrNameLst>
                                      </p:cBhvr>
                                      <p:to>
                                        <p:strVal val="visible"/>
                                      </p:to>
                                    </p:set>
                                    <p:animEffect transition="in" filter="blinds(horizontal)">
                                      <p:cBhvr>
                                        <p:cTn id="7" dur="500"/>
                                        <p:tgtEl>
                                          <p:spTgt spid="819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1931"/>
                                        </p:tgtEl>
                                        <p:attrNameLst>
                                          <p:attrName>style.visibility</p:attrName>
                                        </p:attrNameLst>
                                      </p:cBhvr>
                                      <p:to>
                                        <p:strVal val="visible"/>
                                      </p:to>
                                    </p:set>
                                    <p:animEffect transition="in" filter="blinds(horizontal)">
                                      <p:cBhvr>
                                        <p:cTn id="10" dur="500"/>
                                        <p:tgtEl>
                                          <p:spTgt spid="8193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81929"/>
                                        </p:tgtEl>
                                        <p:attrNameLst>
                                          <p:attrName>style.visibility</p:attrName>
                                        </p:attrNameLst>
                                      </p:cBhvr>
                                      <p:to>
                                        <p:strVal val="visible"/>
                                      </p:to>
                                    </p:set>
                                    <p:animEffect transition="in" filter="blinds(horizontal)">
                                      <p:cBhvr>
                                        <p:cTn id="20" dur="500"/>
                                        <p:tgtEl>
                                          <p:spTgt spid="8192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1923"/>
                                        </p:tgtEl>
                                        <p:attrNameLst>
                                          <p:attrName>style.visibility</p:attrName>
                                        </p:attrNameLst>
                                      </p:cBhvr>
                                      <p:to>
                                        <p:strVal val="visible"/>
                                      </p:to>
                                    </p:set>
                                    <p:animEffect transition="in" filter="blinds(horizontal)">
                                      <p:cBhvr>
                                        <p:cTn id="23" dur="500"/>
                                        <p:tgtEl>
                                          <p:spTgt spid="8192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81936"/>
                                        </p:tgtEl>
                                        <p:attrNameLst>
                                          <p:attrName>style.visibility</p:attrName>
                                        </p:attrNameLst>
                                      </p:cBhvr>
                                      <p:to>
                                        <p:strVal val="visible"/>
                                      </p:to>
                                    </p:set>
                                    <p:animEffect transition="in" filter="blinds(horizontal)">
                                      <p:cBhvr>
                                        <p:cTn id="28" dur="500"/>
                                        <p:tgtEl>
                                          <p:spTgt spid="819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81937"/>
                                        </p:tgtEl>
                                        <p:attrNameLst>
                                          <p:attrName>style.visibility</p:attrName>
                                        </p:attrNameLst>
                                      </p:cBhvr>
                                      <p:to>
                                        <p:strVal val="visible"/>
                                      </p:to>
                                    </p:set>
                                    <p:animEffect transition="in" filter="blinds(horizontal)">
                                      <p:cBhvr>
                                        <p:cTn id="33" dur="500"/>
                                        <p:tgtEl>
                                          <p:spTgt spid="81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1" grpId="0"/>
      <p:bldP spid="8192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11">
            <a:extLst>
              <a:ext uri="{FF2B5EF4-FFF2-40B4-BE49-F238E27FC236}">
                <a16:creationId xmlns:a16="http://schemas.microsoft.com/office/drawing/2014/main" id="{A1519100-0783-4733-8C8A-63CFD74C0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789363"/>
            <a:ext cx="430847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5">
            <a:extLst>
              <a:ext uri="{FF2B5EF4-FFF2-40B4-BE49-F238E27FC236}">
                <a16:creationId xmlns:a16="http://schemas.microsoft.com/office/drawing/2014/main" id="{C7D11C04-9F51-4D6F-BAB6-0B8BD0ACA3B9}"/>
              </a:ext>
            </a:extLst>
          </p:cNvPr>
          <p:cNvSpPr txBox="1">
            <a:spLocks noChangeArrowheads="1"/>
          </p:cNvSpPr>
          <p:nvPr/>
        </p:nvSpPr>
        <p:spPr bwMode="auto">
          <a:xfrm flipH="1">
            <a:off x="393700" y="2133600"/>
            <a:ext cx="82375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dirty="0">
                <a:latin typeface="微软雅黑" panose="020B0503020204020204" pitchFamily="34" charset="-122"/>
                <a:ea typeface="微软雅黑" panose="020B0503020204020204" pitchFamily="34" charset="-122"/>
              </a:rPr>
              <a:t>地球是一个大家庭</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这个家庭中</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人口在急剧增长</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许多生物的数量却正在急剧减少</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有的成员正逐渐消亡。保护物种资源已经迫在眉捷。</a:t>
            </a:r>
          </a:p>
        </p:txBody>
      </p:sp>
      <p:sp>
        <p:nvSpPr>
          <p:cNvPr id="114694" name="Rectangle 6">
            <a:extLst>
              <a:ext uri="{FF2B5EF4-FFF2-40B4-BE49-F238E27FC236}">
                <a16:creationId xmlns:a16="http://schemas.microsoft.com/office/drawing/2014/main" id="{C65FA67F-CD44-4643-BC1B-1D197B7DD34D}"/>
              </a:ext>
            </a:extLst>
          </p:cNvPr>
          <p:cNvSpPr>
            <a:spLocks noChangeArrowheads="1"/>
          </p:cNvSpPr>
          <p:nvPr/>
        </p:nvSpPr>
        <p:spPr bwMode="auto">
          <a:xfrm>
            <a:off x="360363" y="836613"/>
            <a:ext cx="8270875"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800" b="1" dirty="0">
                <a:solidFill>
                  <a:srgbClr val="C00000"/>
                </a:solidFill>
                <a:latin typeface="微软雅黑" panose="020B0503020204020204" pitchFamily="34" charset="-122"/>
                <a:ea typeface="微软雅黑" panose="020B0503020204020204" pitchFamily="34" charset="-122"/>
              </a:rPr>
              <a:t>2018</a:t>
            </a:r>
            <a:r>
              <a:rPr lang="zh-CN" altLang="en-US" sz="2800" b="1" dirty="0">
                <a:solidFill>
                  <a:srgbClr val="C00000"/>
                </a:solidFill>
                <a:latin typeface="微软雅黑" panose="020B0503020204020204" pitchFamily="34" charset="-122"/>
                <a:ea typeface="微软雅黑" panose="020B0503020204020204" pitchFamily="34" charset="-122"/>
              </a:rPr>
              <a:t>年</a:t>
            </a:r>
            <a:r>
              <a:rPr lang="en-US" altLang="zh-CN" sz="2800" b="1" dirty="0">
                <a:solidFill>
                  <a:srgbClr val="C00000"/>
                </a:solidFill>
                <a:latin typeface="微软雅黑" panose="020B0503020204020204" pitchFamily="34" charset="-122"/>
                <a:ea typeface="微软雅黑" panose="020B0503020204020204" pitchFamily="34" charset="-122"/>
              </a:rPr>
              <a:t>11</a:t>
            </a:r>
            <a:r>
              <a:rPr lang="zh-CN" altLang="en-US" sz="2800" b="1" dirty="0">
                <a:solidFill>
                  <a:srgbClr val="C00000"/>
                </a:solidFill>
                <a:latin typeface="微软雅黑" panose="020B0503020204020204" pitchFamily="34" charset="-122"/>
                <a:ea typeface="微软雅黑" panose="020B0503020204020204" pitchFamily="34" charset="-122"/>
              </a:rPr>
              <a:t>月</a:t>
            </a:r>
            <a:r>
              <a:rPr lang="en-US" altLang="zh-CN" sz="2800" b="1" dirty="0">
                <a:solidFill>
                  <a:srgbClr val="C00000"/>
                </a:solidFill>
                <a:latin typeface="微软雅黑" panose="020B0503020204020204" pitchFamily="34" charset="-122"/>
                <a:ea typeface="微软雅黑" panose="020B0503020204020204" pitchFamily="34" charset="-122"/>
              </a:rPr>
              <a:t>14</a:t>
            </a:r>
            <a:r>
              <a:rPr lang="zh-CN" altLang="en-US" sz="2800" b="1" dirty="0">
                <a:solidFill>
                  <a:srgbClr val="C00000"/>
                </a:solidFill>
                <a:latin typeface="微软雅黑" panose="020B0503020204020204" pitchFamily="34" charset="-122"/>
                <a:ea typeface="微软雅黑" panose="020B0503020204020204" pitchFamily="34" charset="-122"/>
              </a:rPr>
              <a:t>日，</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世界自然保护联盟濒危物种红色名录</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公布：</a:t>
            </a:r>
            <a:r>
              <a:rPr lang="en-US" altLang="zh-CN" sz="2800" b="1" dirty="0">
                <a:solidFill>
                  <a:srgbClr val="C00000"/>
                </a:solidFill>
                <a:latin typeface="微软雅黑" panose="020B0503020204020204" pitchFamily="34" charset="-122"/>
                <a:ea typeface="微软雅黑" panose="020B0503020204020204" pitchFamily="34" charset="-122"/>
              </a:rPr>
              <a:t>26840</a:t>
            </a:r>
            <a:r>
              <a:rPr lang="zh-CN" altLang="en-US" sz="2800" b="1" dirty="0">
                <a:solidFill>
                  <a:srgbClr val="C00000"/>
                </a:solidFill>
                <a:latin typeface="微软雅黑" panose="020B0503020204020204" pitchFamily="34" charset="-122"/>
                <a:ea typeface="微软雅黑" panose="020B0503020204020204" pitchFamily="34" charset="-122"/>
              </a:rPr>
              <a:t>种濒临灭绝。</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4694"/>
                                        </p:tgtEl>
                                        <p:attrNameLst>
                                          <p:attrName>style.visibility</p:attrName>
                                        </p:attrNameLst>
                                      </p:cBhvr>
                                      <p:to>
                                        <p:strVal val="visible"/>
                                      </p:to>
                                    </p:set>
                                    <p:anim calcmode="lin" valueType="num">
                                      <p:cBhvr additive="base">
                                        <p:cTn id="7" dur="500" fill="hold"/>
                                        <p:tgtEl>
                                          <p:spTgt spid="114694"/>
                                        </p:tgtEl>
                                        <p:attrNameLst>
                                          <p:attrName>ppt_x</p:attrName>
                                        </p:attrNameLst>
                                      </p:cBhvr>
                                      <p:tavLst>
                                        <p:tav tm="0">
                                          <p:val>
                                            <p:strVal val="#ppt_x"/>
                                          </p:val>
                                        </p:tav>
                                        <p:tav tm="100000">
                                          <p:val>
                                            <p:strVal val="#ppt_x"/>
                                          </p:val>
                                        </p:tav>
                                      </p:tavLst>
                                    </p:anim>
                                    <p:anim calcmode="lin" valueType="num">
                                      <p:cBhvr additive="base">
                                        <p:cTn id="8" dur="500" fill="hold"/>
                                        <p:tgtEl>
                                          <p:spTgt spid="11469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0"/>
                                          </p:stCondLst>
                                        </p:cTn>
                                        <p:tgtEl>
                                          <p:spTgt spid="1946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114694" grpId="0" animBg="1"/>
    </p:bld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4548B9E-3AE4-406D-A0DF-113EE863D7DB}"/>
              </a:ext>
            </a:extLst>
          </p:cNvPr>
          <p:cNvSpPr>
            <a:spLocks noChangeArrowheads="1"/>
          </p:cNvSpPr>
          <p:nvPr/>
        </p:nvSpPr>
        <p:spPr bwMode="auto">
          <a:xfrm>
            <a:off x="539750" y="1484313"/>
            <a:ext cx="8137525"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4400" b="1" dirty="0">
                <a:latin typeface="微软雅黑" panose="020B0503020204020204" pitchFamily="34" charset="-122"/>
                <a:ea typeface="微软雅黑" panose="020B0503020204020204" pitchFamily="34" charset="-122"/>
              </a:rPr>
              <a:t>       这个世界到底有多少生物，恐怕谁也难以说清，科学家的统计也只能给我们一个近似的答案。而当今世界的生物物种正在一天天减少却是确凿无疑的。 </a:t>
            </a: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4">
            <a:extLst>
              <a:ext uri="{FF2B5EF4-FFF2-40B4-BE49-F238E27FC236}">
                <a16:creationId xmlns:a16="http://schemas.microsoft.com/office/drawing/2014/main" id="{6A01E539-EEB0-4C3D-8F1F-F2D2885E2C4A}"/>
              </a:ext>
            </a:extLst>
          </p:cNvPr>
          <p:cNvSpPr>
            <a:spLocks noChangeArrowheads="1"/>
          </p:cNvSpPr>
          <p:nvPr/>
        </p:nvSpPr>
        <p:spPr bwMode="auto">
          <a:xfrm>
            <a:off x="539750" y="1012825"/>
            <a:ext cx="80645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4400" b="1" dirty="0">
                <a:latin typeface="微软雅黑" panose="020B0503020204020204" pitchFamily="34" charset="-122"/>
                <a:ea typeface="微软雅黑" panose="020B0503020204020204" pitchFamily="34" charset="-122"/>
              </a:rPr>
              <a:t>        地球上每</a:t>
            </a:r>
            <a:r>
              <a:rPr kumimoji="1" lang="en-US" altLang="zh-CN" sz="4400" b="1" dirty="0">
                <a:latin typeface="微软雅黑" panose="020B0503020204020204" pitchFamily="34" charset="-122"/>
                <a:ea typeface="微软雅黑" panose="020B0503020204020204" pitchFamily="34" charset="-122"/>
              </a:rPr>
              <a:t>24</a:t>
            </a:r>
            <a:r>
              <a:rPr kumimoji="1" lang="zh-CN" altLang="en-US" sz="4400" b="1" dirty="0">
                <a:latin typeface="微软雅黑" panose="020B0503020204020204" pitchFamily="34" charset="-122"/>
                <a:ea typeface="微软雅黑" panose="020B0503020204020204" pitchFamily="34" charset="-122"/>
              </a:rPr>
              <a:t>小时，就有</a:t>
            </a:r>
            <a:r>
              <a:rPr kumimoji="1" lang="en-US" altLang="zh-CN" sz="4400" b="1" dirty="0">
                <a:latin typeface="微软雅黑" panose="020B0503020204020204" pitchFamily="34" charset="-122"/>
                <a:ea typeface="微软雅黑" panose="020B0503020204020204" pitchFamily="34" charset="-122"/>
              </a:rPr>
              <a:t>150-200</a:t>
            </a:r>
            <a:r>
              <a:rPr kumimoji="1" lang="zh-CN" altLang="en-US" sz="4400" b="1" dirty="0">
                <a:latin typeface="微软雅黑" panose="020B0503020204020204" pitchFamily="34" charset="-122"/>
                <a:ea typeface="微软雅黑" panose="020B0503020204020204" pitchFamily="34" charset="-122"/>
              </a:rPr>
              <a:t>种物种永远告别我们这个星球。一个物种灭绝不仅对那个物种来说是一个悲剧，对人类来说这也是一个悲剧，而众多物种的灭绝，最终可能造成人类的大悲剧。 </a:t>
            </a:r>
          </a:p>
        </p:txBody>
      </p:sp>
    </p:spTree>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9168DBB3-7FC7-499F-A152-967B8BAAA705}"/>
              </a:ext>
            </a:extLst>
          </p:cNvPr>
          <p:cNvSpPr txBox="1">
            <a:spLocks noChangeArrowheads="1"/>
          </p:cNvSpPr>
          <p:nvPr/>
        </p:nvSpPr>
        <p:spPr bwMode="auto">
          <a:xfrm>
            <a:off x="323850" y="188913"/>
            <a:ext cx="81375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4400" b="1">
                <a:latin typeface="微软雅黑" panose="020B0503020204020204" pitchFamily="34" charset="-122"/>
                <a:ea typeface="微软雅黑" panose="020B0503020204020204" pitchFamily="34" charset="-122"/>
              </a:rPr>
              <a:t>小结</a:t>
            </a:r>
          </a:p>
        </p:txBody>
      </p:sp>
      <p:sp>
        <p:nvSpPr>
          <p:cNvPr id="116739" name="Text Box 3">
            <a:extLst>
              <a:ext uri="{FF2B5EF4-FFF2-40B4-BE49-F238E27FC236}">
                <a16:creationId xmlns:a16="http://schemas.microsoft.com/office/drawing/2014/main" id="{93EA861A-B690-45A9-AC88-22E6F1A21C2A}"/>
              </a:ext>
            </a:extLst>
          </p:cNvPr>
          <p:cNvSpPr txBox="1">
            <a:spLocks noChangeArrowheads="1"/>
          </p:cNvSpPr>
          <p:nvPr/>
        </p:nvSpPr>
        <p:spPr bwMode="auto">
          <a:xfrm>
            <a:off x="1042988" y="2751138"/>
            <a:ext cx="533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4000" b="1">
                <a:solidFill>
                  <a:srgbClr val="000000"/>
                </a:solidFill>
                <a:latin typeface="微软雅黑" panose="020B0503020204020204" pitchFamily="34" charset="-122"/>
                <a:ea typeface="微软雅黑" panose="020B0503020204020204" pitchFamily="34" charset="-122"/>
              </a:rPr>
              <a:t>主要因素：是人为因素</a:t>
            </a:r>
          </a:p>
        </p:txBody>
      </p:sp>
      <p:sp>
        <p:nvSpPr>
          <p:cNvPr id="116740" name="Rectangle 4">
            <a:extLst>
              <a:ext uri="{FF2B5EF4-FFF2-40B4-BE49-F238E27FC236}">
                <a16:creationId xmlns:a16="http://schemas.microsoft.com/office/drawing/2014/main" id="{66EF77EC-616A-42A6-9A2A-99DA6531658A}"/>
              </a:ext>
            </a:extLst>
          </p:cNvPr>
          <p:cNvSpPr>
            <a:spLocks noChangeArrowheads="1"/>
          </p:cNvSpPr>
          <p:nvPr/>
        </p:nvSpPr>
        <p:spPr bwMode="auto">
          <a:xfrm>
            <a:off x="914400" y="4149725"/>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4000" b="1">
                <a:solidFill>
                  <a:srgbClr val="000000"/>
                </a:solidFill>
                <a:latin typeface="微软雅黑" panose="020B0503020204020204" pitchFamily="34" charset="-122"/>
                <a:ea typeface="微软雅黑" panose="020B0503020204020204" pitchFamily="34" charset="-122"/>
              </a:rPr>
              <a:t>人为因素可以导致自然因素的强化</a:t>
            </a:r>
          </a:p>
        </p:txBody>
      </p:sp>
      <p:sp>
        <p:nvSpPr>
          <p:cNvPr id="36869" name="矩形 1">
            <a:extLst>
              <a:ext uri="{FF2B5EF4-FFF2-40B4-BE49-F238E27FC236}">
                <a16:creationId xmlns:a16="http://schemas.microsoft.com/office/drawing/2014/main" id="{852BA8EC-349B-401C-8CF3-C7727860577E}"/>
              </a:ext>
            </a:extLst>
          </p:cNvPr>
          <p:cNvSpPr>
            <a:spLocks noChangeArrowheads="1"/>
          </p:cNvSpPr>
          <p:nvPr/>
        </p:nvSpPr>
        <p:spPr bwMode="auto">
          <a:xfrm>
            <a:off x="539750" y="1470025"/>
            <a:ext cx="68532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Ø"/>
            </a:pPr>
            <a:r>
              <a:rPr lang="zh-CN" altLang="en-US" sz="4400" b="1">
                <a:solidFill>
                  <a:srgbClr val="C00000"/>
                </a:solidFill>
                <a:latin typeface="微软雅黑" panose="020B0503020204020204" pitchFamily="34" charset="-122"/>
                <a:ea typeface="微软雅黑" panose="020B0503020204020204" pitchFamily="34" charset="-122"/>
              </a:rPr>
              <a:t>引起生态平衡破坏的因素</a:t>
            </a:r>
            <a:endParaRPr lang="zh-CN" altLang="en-US" sz="4400">
              <a:solidFill>
                <a:srgbClr val="C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6739"/>
                                        </p:tgtEl>
                                        <p:attrNameLst>
                                          <p:attrName>style.visibility</p:attrName>
                                        </p:attrNameLst>
                                      </p:cBhvr>
                                      <p:to>
                                        <p:strVal val="visible"/>
                                      </p:to>
                                    </p:set>
                                    <p:anim calcmode="lin" valueType="num">
                                      <p:cBhvr additive="base">
                                        <p:cTn id="7" dur="500" fill="hold"/>
                                        <p:tgtEl>
                                          <p:spTgt spid="116739"/>
                                        </p:tgtEl>
                                        <p:attrNameLst>
                                          <p:attrName>ppt_x</p:attrName>
                                        </p:attrNameLst>
                                      </p:cBhvr>
                                      <p:tavLst>
                                        <p:tav tm="0">
                                          <p:val>
                                            <p:strVal val="0-#ppt_w/2"/>
                                          </p:val>
                                        </p:tav>
                                        <p:tav tm="100000">
                                          <p:val>
                                            <p:strVal val="#ppt_x"/>
                                          </p:val>
                                        </p:tav>
                                      </p:tavLst>
                                    </p:anim>
                                    <p:anim calcmode="lin" valueType="num">
                                      <p:cBhvr additive="base">
                                        <p:cTn id="8" dur="500" fill="hold"/>
                                        <p:tgtEl>
                                          <p:spTgt spid="11673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6740"/>
                                        </p:tgtEl>
                                        <p:attrNameLst>
                                          <p:attrName>style.visibility</p:attrName>
                                        </p:attrNameLst>
                                      </p:cBhvr>
                                      <p:to>
                                        <p:strVal val="visible"/>
                                      </p:to>
                                    </p:set>
                                    <p:anim calcmode="lin" valueType="num">
                                      <p:cBhvr additive="base">
                                        <p:cTn id="13" dur="500" fill="hold"/>
                                        <p:tgtEl>
                                          <p:spTgt spid="116740"/>
                                        </p:tgtEl>
                                        <p:attrNameLst>
                                          <p:attrName>ppt_x</p:attrName>
                                        </p:attrNameLst>
                                      </p:cBhvr>
                                      <p:tavLst>
                                        <p:tav tm="0">
                                          <p:val>
                                            <p:strVal val="0-#ppt_w/2"/>
                                          </p:val>
                                        </p:tav>
                                        <p:tav tm="100000">
                                          <p:val>
                                            <p:strVal val="#ppt_x"/>
                                          </p:val>
                                        </p:tav>
                                      </p:tavLst>
                                    </p:anim>
                                    <p:anim calcmode="lin" valueType="num">
                                      <p:cBhvr additive="base">
                                        <p:cTn id="14" dur="500" fill="hold"/>
                                        <p:tgtEl>
                                          <p:spTgt spid="1167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autoUpdateAnimBg="0"/>
      <p:bldP spid="116740"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350FF361-48C0-4AA7-AAA5-12F3ADA75270}"/>
              </a:ext>
            </a:extLst>
          </p:cNvPr>
          <p:cNvSpPr txBox="1">
            <a:spLocks noChangeArrowheads="1"/>
          </p:cNvSpPr>
          <p:nvPr/>
        </p:nvSpPr>
        <p:spPr bwMode="auto">
          <a:xfrm>
            <a:off x="293688" y="1484313"/>
            <a:ext cx="88392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000" b="1">
                <a:solidFill>
                  <a:srgbClr val="000000"/>
                </a:solidFill>
                <a:ea typeface="宋体" panose="02010600030101010101" pitchFamily="2" charset="-122"/>
              </a:rPr>
              <a:t>    有人说：“破坏环境是眨眼之间的事情，而恢复生态环境则要付出艰辛的努力，一个伐木工人砍伐一棵大树仅需要几分钟，而我们栽种一棵小树直至长成一棵参天大树则需要几年甚至几十年的时间。”因此，我们再也不能破坏我们赖以生存的环境了。 </a:t>
            </a:r>
          </a:p>
        </p:txBody>
      </p:sp>
      <p:sp>
        <p:nvSpPr>
          <p:cNvPr id="37891" name="Text Box 3">
            <a:extLst>
              <a:ext uri="{FF2B5EF4-FFF2-40B4-BE49-F238E27FC236}">
                <a16:creationId xmlns:a16="http://schemas.microsoft.com/office/drawing/2014/main" id="{CA68BD3E-34D6-42CC-A6B7-A638F1338BD7}"/>
              </a:ext>
            </a:extLst>
          </p:cNvPr>
          <p:cNvSpPr txBox="1">
            <a:spLocks noChangeArrowheads="1"/>
          </p:cNvSpPr>
          <p:nvPr/>
        </p:nvSpPr>
        <p:spPr bwMode="auto">
          <a:xfrm>
            <a:off x="3203848" y="260648"/>
            <a:ext cx="29051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4800" b="1" dirty="0">
                <a:latin typeface="微软雅黑" panose="020B0503020204020204" pitchFamily="34" charset="-122"/>
                <a:ea typeface="微软雅黑" panose="020B0503020204020204" pitchFamily="34" charset="-122"/>
              </a:rPr>
              <a:t>启示</a:t>
            </a:r>
          </a:p>
        </p:txBody>
      </p:sp>
    </p:spTree>
  </p:cSld>
  <p:clrMapOvr>
    <a:masterClrMapping/>
  </p:clrMapOvr>
  <p:transition spd="slow"/>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WordArt 2">
            <a:extLst>
              <a:ext uri="{FF2B5EF4-FFF2-40B4-BE49-F238E27FC236}">
                <a16:creationId xmlns:a16="http://schemas.microsoft.com/office/drawing/2014/main" id="{BA330273-B51F-422F-863B-55FD9D3F9D29}"/>
              </a:ext>
            </a:extLst>
          </p:cNvPr>
          <p:cNvSpPr>
            <a:spLocks noChangeArrowheads="1" noChangeShapeType="1" noTextEdit="1"/>
          </p:cNvSpPr>
          <p:nvPr/>
        </p:nvSpPr>
        <p:spPr bwMode="auto">
          <a:xfrm>
            <a:off x="2735263" y="419100"/>
            <a:ext cx="3403600" cy="681038"/>
          </a:xfrm>
          <a:prstGeom prst="rect">
            <a:avLst/>
          </a:prstGeom>
        </p:spPr>
        <p:txBody>
          <a:bodyPr wrap="none" fromWordArt="1">
            <a:prstTxWarp prst="textPlain">
              <a:avLst>
                <a:gd name="adj" fmla="val 50000"/>
              </a:avLst>
            </a:prstTxWarp>
          </a:bodyPr>
          <a:lstStyle/>
          <a:p>
            <a:pPr algn="ctr"/>
            <a:endParaRPr lang="zh-CN" altLang="en-US" sz="3600" b="1" kern="10">
              <a:ln w="9525">
                <a:solidFill>
                  <a:srgbClr val="008000"/>
                </a:solidFill>
                <a:round/>
                <a:headEnd/>
                <a:tailEnd type="none" w="lg" len="med"/>
              </a:ln>
              <a:solidFill>
                <a:srgbClr val="FFFF00"/>
              </a:solidFill>
              <a:latin typeface="华文新魏" panose="02010800040101010101" pitchFamily="2" charset="-122"/>
              <a:ea typeface="华文新魏" panose="02010800040101010101" pitchFamily="2" charset="-122"/>
            </a:endParaRPr>
          </a:p>
        </p:txBody>
      </p:sp>
      <p:sp>
        <p:nvSpPr>
          <p:cNvPr id="68611" name="Text Box 3">
            <a:extLst>
              <a:ext uri="{FF2B5EF4-FFF2-40B4-BE49-F238E27FC236}">
                <a16:creationId xmlns:a16="http://schemas.microsoft.com/office/drawing/2014/main" id="{48EA2276-8E0E-4F6B-8567-E8A4BC06E1AB}"/>
              </a:ext>
            </a:extLst>
          </p:cNvPr>
          <p:cNvSpPr txBox="1">
            <a:spLocks noChangeArrowheads="1"/>
          </p:cNvSpPr>
          <p:nvPr/>
        </p:nvSpPr>
        <p:spPr bwMode="auto">
          <a:xfrm>
            <a:off x="836613" y="2092325"/>
            <a:ext cx="7983537" cy="862013"/>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zh-CN" altLang="en-US" sz="2800" b="1">
                <a:latin typeface="微软雅黑" panose="020B0503020204020204" pitchFamily="34" charset="-122"/>
                <a:ea typeface="微软雅黑" panose="020B0503020204020204" pitchFamily="34" charset="-122"/>
              </a:rPr>
              <a:t>生态系统抵抗外界干扰使自身结构功能维持原状的能力</a:t>
            </a:r>
          </a:p>
        </p:txBody>
      </p:sp>
      <p:sp>
        <p:nvSpPr>
          <p:cNvPr id="68612" name="Text Box 4">
            <a:extLst>
              <a:ext uri="{FF2B5EF4-FFF2-40B4-BE49-F238E27FC236}">
                <a16:creationId xmlns:a16="http://schemas.microsoft.com/office/drawing/2014/main" id="{D9003EBA-374E-407F-B69F-C388AA03C4C1}"/>
              </a:ext>
            </a:extLst>
          </p:cNvPr>
          <p:cNvSpPr txBox="1">
            <a:spLocks noChangeArrowheads="1"/>
          </p:cNvSpPr>
          <p:nvPr/>
        </p:nvSpPr>
        <p:spPr bwMode="auto">
          <a:xfrm>
            <a:off x="836613" y="3213100"/>
            <a:ext cx="8018462"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zh-CN" altLang="en-US" sz="2800" b="1">
                <a:latin typeface="微软雅黑" panose="020B0503020204020204" pitchFamily="34" charset="-122"/>
                <a:ea typeface="微软雅黑" panose="020B0503020204020204" pitchFamily="34" charset="-122"/>
              </a:rPr>
              <a:t>来源：</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１</a:t>
            </a: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生物的种类、数量多，一定外来干扰造成</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　  的变化占总量的比例小。</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２</a:t>
            </a: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能量流动与物质循环的途径多，一条途径</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　  中断后还有其他途径来代替。</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３</a:t>
            </a: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生物代谢旺盛，能通过代谢消除各种干扰</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　  造成的不利影响。</a:t>
            </a:r>
          </a:p>
        </p:txBody>
      </p:sp>
      <p:sp>
        <p:nvSpPr>
          <p:cNvPr id="38917" name="Rectangle 5">
            <a:extLst>
              <a:ext uri="{FF2B5EF4-FFF2-40B4-BE49-F238E27FC236}">
                <a16:creationId xmlns:a16="http://schemas.microsoft.com/office/drawing/2014/main" id="{C1B7030F-D9D3-4EC2-9D5D-20BD244295AC}"/>
              </a:ext>
            </a:extLst>
          </p:cNvPr>
          <p:cNvSpPr>
            <a:spLocks noGrp="1" noChangeArrowheads="1"/>
          </p:cNvSpPr>
          <p:nvPr>
            <p:ph type="title"/>
          </p:nvPr>
        </p:nvSpPr>
        <p:spPr>
          <a:noFill/>
        </p:spPr>
        <p:txBody>
          <a:bodyPr/>
          <a:lstStyle/>
          <a:p>
            <a:pPr eaLnBrk="1" hangingPunct="1"/>
            <a:r>
              <a:rPr lang="zh-CN" altLang="en-US"/>
              <a:t>三、抵抗力稳定性和恢复力稳定性</a:t>
            </a:r>
          </a:p>
        </p:txBody>
      </p:sp>
      <p:sp>
        <p:nvSpPr>
          <p:cNvPr id="3" name="文本框 2">
            <a:extLst>
              <a:ext uri="{FF2B5EF4-FFF2-40B4-BE49-F238E27FC236}">
                <a16:creationId xmlns:a16="http://schemas.microsoft.com/office/drawing/2014/main" id="{EE0D8FA6-8784-45D0-AE27-DE62555E901D}"/>
              </a:ext>
            </a:extLst>
          </p:cNvPr>
          <p:cNvSpPr txBox="1">
            <a:spLocks noChangeArrowheads="1"/>
          </p:cNvSpPr>
          <p:nvPr/>
        </p:nvSpPr>
        <p:spPr bwMode="auto">
          <a:xfrm>
            <a:off x="322263" y="1171575"/>
            <a:ext cx="482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3600" b="1">
                <a:latin typeface="微软雅黑" panose="020B0503020204020204" pitchFamily="34" charset="-122"/>
                <a:ea typeface="微软雅黑" panose="020B0503020204020204" pitchFamily="34" charset="-122"/>
              </a:rPr>
              <a:t>（一）抵抗力稳定性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6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animBg="1"/>
      <p:bldP spid="68612" grpId="0"/>
      <p:bldP spid="3"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03-3">
            <a:extLst>
              <a:ext uri="{FF2B5EF4-FFF2-40B4-BE49-F238E27FC236}">
                <a16:creationId xmlns:a16="http://schemas.microsoft.com/office/drawing/2014/main" id="{C1DF1A45-8045-4194-B35A-30D457C5B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957388"/>
            <a:ext cx="4173537" cy="485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3" descr="10018_jpg">
            <a:extLst>
              <a:ext uri="{FF2B5EF4-FFF2-40B4-BE49-F238E27FC236}">
                <a16:creationId xmlns:a16="http://schemas.microsoft.com/office/drawing/2014/main" id="{6F64B35A-6DA7-4D74-805E-E53AE78C9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013" y="1952625"/>
            <a:ext cx="4173537"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 Box 4">
            <a:extLst>
              <a:ext uri="{FF2B5EF4-FFF2-40B4-BE49-F238E27FC236}">
                <a16:creationId xmlns:a16="http://schemas.microsoft.com/office/drawing/2014/main" id="{8F0C399C-4526-483A-AC6B-5D47F208A57B}"/>
              </a:ext>
            </a:extLst>
          </p:cNvPr>
          <p:cNvSpPr txBox="1">
            <a:spLocks noChangeArrowheads="1"/>
          </p:cNvSpPr>
          <p:nvPr/>
        </p:nvSpPr>
        <p:spPr bwMode="auto">
          <a:xfrm>
            <a:off x="309563" y="176213"/>
            <a:ext cx="7810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4000" b="1">
                <a:latin typeface="微软雅黑" panose="020B0503020204020204" pitchFamily="34" charset="-122"/>
                <a:ea typeface="微软雅黑" panose="020B0503020204020204" pitchFamily="34" charset="-122"/>
              </a:rPr>
              <a:t>抵抗力稳定性高的生态系统特征：</a:t>
            </a:r>
          </a:p>
        </p:txBody>
      </p:sp>
      <p:grpSp>
        <p:nvGrpSpPr>
          <p:cNvPr id="39941" name="Group 5">
            <a:extLst>
              <a:ext uri="{FF2B5EF4-FFF2-40B4-BE49-F238E27FC236}">
                <a16:creationId xmlns:a16="http://schemas.microsoft.com/office/drawing/2014/main" id="{5F831516-8FBE-4DD5-BFF8-4D5B4F04A3AA}"/>
              </a:ext>
            </a:extLst>
          </p:cNvPr>
          <p:cNvGrpSpPr>
            <a:grpSpLocks/>
          </p:cNvGrpSpPr>
          <p:nvPr/>
        </p:nvGrpSpPr>
        <p:grpSpPr bwMode="auto">
          <a:xfrm>
            <a:off x="666750" y="6053138"/>
            <a:ext cx="7843838" cy="581025"/>
            <a:chOff x="387" y="1371"/>
            <a:chExt cx="4941" cy="366"/>
          </a:xfrm>
        </p:grpSpPr>
        <p:sp>
          <p:nvSpPr>
            <p:cNvPr id="25607" name="Text Box 6">
              <a:extLst>
                <a:ext uri="{FF2B5EF4-FFF2-40B4-BE49-F238E27FC236}">
                  <a16:creationId xmlns:a16="http://schemas.microsoft.com/office/drawing/2014/main" id="{00B9A116-F590-4F50-9F58-5F77807881E1}"/>
                </a:ext>
              </a:extLst>
            </p:cNvPr>
            <p:cNvSpPr txBox="1">
              <a:spLocks noChangeArrowheads="1"/>
            </p:cNvSpPr>
            <p:nvPr/>
          </p:nvSpPr>
          <p:spPr bwMode="auto">
            <a:xfrm>
              <a:off x="387" y="1371"/>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defRPr/>
              </a:pPr>
              <a:r>
                <a:rPr lang="zh-CN" altLang="en-US" sz="3600" b="1" dirty="0">
                  <a:solidFill>
                    <a:schemeClr val="tx2"/>
                  </a:solidFill>
                  <a:latin typeface="微软雅黑" panose="020B0503020204020204" pitchFamily="34" charset="-122"/>
                  <a:ea typeface="微软雅黑" panose="020B0503020204020204" pitchFamily="34" charset="-122"/>
                </a:rPr>
                <a:t>抵抗力较强</a:t>
              </a:r>
            </a:p>
          </p:txBody>
        </p:sp>
        <p:sp>
          <p:nvSpPr>
            <p:cNvPr id="25608" name="Text Box 7">
              <a:extLst>
                <a:ext uri="{FF2B5EF4-FFF2-40B4-BE49-F238E27FC236}">
                  <a16:creationId xmlns:a16="http://schemas.microsoft.com/office/drawing/2014/main" id="{D52D5015-E2CD-4BFC-A9AA-72829D85EFC1}"/>
                </a:ext>
              </a:extLst>
            </p:cNvPr>
            <p:cNvSpPr txBox="1">
              <a:spLocks noChangeArrowheads="1"/>
            </p:cNvSpPr>
            <p:nvPr/>
          </p:nvSpPr>
          <p:spPr bwMode="auto">
            <a:xfrm>
              <a:off x="3136" y="1391"/>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lvl2pPr>
              <a:lvl3pPr marL="1143000" indent="-228600">
                <a:spcBef>
                  <a:spcPct val="20000"/>
                </a:spcBef>
                <a:buClr>
                  <a:schemeClr val="tx1"/>
                </a:buClr>
                <a:buChar char="•"/>
                <a:defRPr sz="22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defRPr/>
              </a:pPr>
              <a:r>
                <a:rPr lang="zh-CN" altLang="en-US" dirty="0"/>
                <a:t>抵抗力较弱</a:t>
              </a:r>
            </a:p>
          </p:txBody>
        </p:sp>
      </p:grpSp>
      <p:sp>
        <p:nvSpPr>
          <p:cNvPr id="39942" name="Text Box 9">
            <a:extLst>
              <a:ext uri="{FF2B5EF4-FFF2-40B4-BE49-F238E27FC236}">
                <a16:creationId xmlns:a16="http://schemas.microsoft.com/office/drawing/2014/main" id="{0F7A3997-3199-4F85-B5DF-B4DACC94B259}"/>
              </a:ext>
            </a:extLst>
          </p:cNvPr>
          <p:cNvSpPr txBox="1">
            <a:spLocks noChangeArrowheads="1"/>
          </p:cNvSpPr>
          <p:nvPr/>
        </p:nvSpPr>
        <p:spPr bwMode="auto">
          <a:xfrm>
            <a:off x="309563" y="1190625"/>
            <a:ext cx="8201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１、各营养级的生物数量多，占有的能量多。</a:t>
            </a:r>
          </a:p>
        </p:txBody>
      </p:sp>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鱼类洄游6">
            <a:extLst>
              <a:ext uri="{FF2B5EF4-FFF2-40B4-BE49-F238E27FC236}">
                <a16:creationId xmlns:a16="http://schemas.microsoft.com/office/drawing/2014/main" id="{594ADB5E-3E6C-41AD-A4C8-F1937EB7A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286" r="14087"/>
          <a:stretch>
            <a:fillRect/>
          </a:stretch>
        </p:blipFill>
        <p:spPr bwMode="auto">
          <a:xfrm>
            <a:off x="303213" y="1916113"/>
            <a:ext cx="4297362"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3" descr="鱼类洄游3">
            <a:extLst>
              <a:ext uri="{FF2B5EF4-FFF2-40B4-BE49-F238E27FC236}">
                <a16:creationId xmlns:a16="http://schemas.microsoft.com/office/drawing/2014/main" id="{135428E0-CE38-4775-B967-FD61A82F1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63" y="1931988"/>
            <a:ext cx="409733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4" name="Group 5">
            <a:extLst>
              <a:ext uri="{FF2B5EF4-FFF2-40B4-BE49-F238E27FC236}">
                <a16:creationId xmlns:a16="http://schemas.microsoft.com/office/drawing/2014/main" id="{47D35138-3AFE-481F-BCBF-70C07AF0884C}"/>
              </a:ext>
            </a:extLst>
          </p:cNvPr>
          <p:cNvGrpSpPr>
            <a:grpSpLocks/>
          </p:cNvGrpSpPr>
          <p:nvPr/>
        </p:nvGrpSpPr>
        <p:grpSpPr bwMode="auto">
          <a:xfrm>
            <a:off x="573088" y="6069013"/>
            <a:ext cx="7943850" cy="584200"/>
            <a:chOff x="416" y="1176"/>
            <a:chExt cx="5004" cy="368"/>
          </a:xfrm>
        </p:grpSpPr>
        <p:sp>
          <p:nvSpPr>
            <p:cNvPr id="26631" name="Text Box 6">
              <a:extLst>
                <a:ext uri="{FF2B5EF4-FFF2-40B4-BE49-F238E27FC236}">
                  <a16:creationId xmlns:a16="http://schemas.microsoft.com/office/drawing/2014/main" id="{C673C5E7-4A62-41BE-8EB5-2F0F5584F9AD}"/>
                </a:ext>
              </a:extLst>
            </p:cNvPr>
            <p:cNvSpPr txBox="1">
              <a:spLocks noChangeArrowheads="1"/>
            </p:cNvSpPr>
            <p:nvPr/>
          </p:nvSpPr>
          <p:spPr bwMode="auto">
            <a:xfrm>
              <a:off x="416" y="1176"/>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lvl2pPr>
              <a:lvl3pPr marL="1143000" indent="-228600">
                <a:spcBef>
                  <a:spcPct val="20000"/>
                </a:spcBef>
                <a:buClr>
                  <a:schemeClr val="tx1"/>
                </a:buClr>
                <a:buChar char="•"/>
                <a:defRPr sz="22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defRPr/>
              </a:pPr>
              <a:r>
                <a:rPr lang="zh-CN" altLang="en-US" dirty="0"/>
                <a:t>抵抗力较强</a:t>
              </a:r>
            </a:p>
          </p:txBody>
        </p:sp>
        <p:sp>
          <p:nvSpPr>
            <p:cNvPr id="26632" name="Text Box 7">
              <a:extLst>
                <a:ext uri="{FF2B5EF4-FFF2-40B4-BE49-F238E27FC236}">
                  <a16:creationId xmlns:a16="http://schemas.microsoft.com/office/drawing/2014/main" id="{88873995-6288-4B92-8F3E-2BF565DA17D7}"/>
                </a:ext>
              </a:extLst>
            </p:cNvPr>
            <p:cNvSpPr txBox="1">
              <a:spLocks noChangeArrowheads="1"/>
            </p:cNvSpPr>
            <p:nvPr/>
          </p:nvSpPr>
          <p:spPr bwMode="auto">
            <a:xfrm>
              <a:off x="3228" y="1198"/>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t>抵抗力较弱</a:t>
              </a:r>
            </a:p>
          </p:txBody>
        </p:sp>
      </p:grpSp>
      <p:sp>
        <p:nvSpPr>
          <p:cNvPr id="40965" name="Text Box 4">
            <a:extLst>
              <a:ext uri="{FF2B5EF4-FFF2-40B4-BE49-F238E27FC236}">
                <a16:creationId xmlns:a16="http://schemas.microsoft.com/office/drawing/2014/main" id="{FA46F3CB-1BF0-4D85-A273-E635CF32D206}"/>
              </a:ext>
            </a:extLst>
          </p:cNvPr>
          <p:cNvSpPr txBox="1">
            <a:spLocks noChangeArrowheads="1"/>
          </p:cNvSpPr>
          <p:nvPr/>
        </p:nvSpPr>
        <p:spPr bwMode="auto">
          <a:xfrm>
            <a:off x="309563" y="176213"/>
            <a:ext cx="7810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4000" b="1">
                <a:latin typeface="微软雅黑" panose="020B0503020204020204" pitchFamily="34" charset="-122"/>
                <a:ea typeface="微软雅黑" panose="020B0503020204020204" pitchFamily="34" charset="-122"/>
              </a:rPr>
              <a:t>抵抗力稳定性高的生态系统特征：</a:t>
            </a:r>
          </a:p>
        </p:txBody>
      </p:sp>
      <p:sp>
        <p:nvSpPr>
          <p:cNvPr id="40966" name="Text Box 9">
            <a:extLst>
              <a:ext uri="{FF2B5EF4-FFF2-40B4-BE49-F238E27FC236}">
                <a16:creationId xmlns:a16="http://schemas.microsoft.com/office/drawing/2014/main" id="{B1BDCC13-0EA7-4333-B5A2-80AB3A475750}"/>
              </a:ext>
            </a:extLst>
          </p:cNvPr>
          <p:cNvSpPr txBox="1">
            <a:spLocks noChangeArrowheads="1"/>
          </p:cNvSpPr>
          <p:nvPr/>
        </p:nvSpPr>
        <p:spPr bwMode="auto">
          <a:xfrm>
            <a:off x="309563" y="1190625"/>
            <a:ext cx="8201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１、各营养级的生物数量多，占有的能量多。</a:t>
            </a:r>
          </a:p>
        </p:txBody>
      </p:sp>
    </p:spTree>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2">
            <a:extLst>
              <a:ext uri="{FF2B5EF4-FFF2-40B4-BE49-F238E27FC236}">
                <a16:creationId xmlns:a16="http://schemas.microsoft.com/office/drawing/2014/main" id="{7943B172-3327-49ED-B8D2-107C0B9DCF43}"/>
              </a:ext>
            </a:extLst>
          </p:cNvPr>
          <p:cNvGrpSpPr>
            <a:grpSpLocks/>
          </p:cNvGrpSpPr>
          <p:nvPr/>
        </p:nvGrpSpPr>
        <p:grpSpPr bwMode="auto">
          <a:xfrm>
            <a:off x="304800" y="2276475"/>
            <a:ext cx="4254500" cy="4537075"/>
            <a:chOff x="192" y="987"/>
            <a:chExt cx="2680" cy="3088"/>
          </a:xfrm>
        </p:grpSpPr>
        <p:pic>
          <p:nvPicPr>
            <p:cNvPr id="41993" name="Picture 3" descr="07-6">
              <a:extLst>
                <a:ext uri="{FF2B5EF4-FFF2-40B4-BE49-F238E27FC236}">
                  <a16:creationId xmlns:a16="http://schemas.microsoft.com/office/drawing/2014/main" id="{D68C9107-F928-4F19-ADD8-CAD3952DC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987"/>
              <a:ext cx="2680" cy="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4" descr="16">
              <a:extLst>
                <a:ext uri="{FF2B5EF4-FFF2-40B4-BE49-F238E27FC236}">
                  <a16:creationId xmlns:a16="http://schemas.microsoft.com/office/drawing/2014/main" id="{71BB7842-6211-4F03-8E5E-08DE7E8D61F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22" y="2655"/>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descr="苍蝇">
              <a:extLst>
                <a:ext uri="{FF2B5EF4-FFF2-40B4-BE49-F238E27FC236}">
                  <a16:creationId xmlns:a16="http://schemas.microsoft.com/office/drawing/2014/main" id="{A05FCB6B-CFA7-443D-9D83-5A4F834EF5E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08" y="1994"/>
              <a:ext cx="552"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6" descr="dongwu088">
              <a:extLst>
                <a:ext uri="{FF2B5EF4-FFF2-40B4-BE49-F238E27FC236}">
                  <a16:creationId xmlns:a16="http://schemas.microsoft.com/office/drawing/2014/main" id="{06310540-43B1-41E6-A070-14D9B04522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4" y="3358"/>
              <a:ext cx="53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987" name="Picture 7" descr="P2L26">
            <a:extLst>
              <a:ext uri="{FF2B5EF4-FFF2-40B4-BE49-F238E27FC236}">
                <a16:creationId xmlns:a16="http://schemas.microsoft.com/office/drawing/2014/main" id="{E29D4680-FE68-4868-988B-586C73F0C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2276475"/>
            <a:ext cx="4186237"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8" name="Group 10">
            <a:extLst>
              <a:ext uri="{FF2B5EF4-FFF2-40B4-BE49-F238E27FC236}">
                <a16:creationId xmlns:a16="http://schemas.microsoft.com/office/drawing/2014/main" id="{DB05B2E9-EA47-4BF2-B67E-B0EC622EAD61}"/>
              </a:ext>
            </a:extLst>
          </p:cNvPr>
          <p:cNvGrpSpPr>
            <a:grpSpLocks/>
          </p:cNvGrpSpPr>
          <p:nvPr/>
        </p:nvGrpSpPr>
        <p:grpSpPr bwMode="auto">
          <a:xfrm>
            <a:off x="817563" y="6142038"/>
            <a:ext cx="7881937" cy="549275"/>
            <a:chOff x="416" y="1176"/>
            <a:chExt cx="4965" cy="346"/>
          </a:xfrm>
        </p:grpSpPr>
        <p:sp>
          <p:nvSpPr>
            <p:cNvPr id="27655" name="Text Box 11">
              <a:extLst>
                <a:ext uri="{FF2B5EF4-FFF2-40B4-BE49-F238E27FC236}">
                  <a16:creationId xmlns:a16="http://schemas.microsoft.com/office/drawing/2014/main" id="{D300E7DB-5155-41B6-AC10-460952BCA5FB}"/>
                </a:ext>
              </a:extLst>
            </p:cNvPr>
            <p:cNvSpPr txBox="1">
              <a:spLocks noChangeArrowheads="1"/>
            </p:cNvSpPr>
            <p:nvPr/>
          </p:nvSpPr>
          <p:spPr bwMode="auto">
            <a:xfrm>
              <a:off x="416" y="1176"/>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t>抵抗力较强</a:t>
              </a:r>
            </a:p>
          </p:txBody>
        </p:sp>
        <p:sp>
          <p:nvSpPr>
            <p:cNvPr id="27656" name="Text Box 12">
              <a:extLst>
                <a:ext uri="{FF2B5EF4-FFF2-40B4-BE49-F238E27FC236}">
                  <a16:creationId xmlns:a16="http://schemas.microsoft.com/office/drawing/2014/main" id="{7B93B7A0-6721-4D43-B4B0-7AADB62C2393}"/>
                </a:ext>
              </a:extLst>
            </p:cNvPr>
            <p:cNvSpPr txBox="1">
              <a:spLocks noChangeArrowheads="1"/>
            </p:cNvSpPr>
            <p:nvPr/>
          </p:nvSpPr>
          <p:spPr bwMode="auto">
            <a:xfrm>
              <a:off x="3189" y="1176"/>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t>抵抗力较弱</a:t>
              </a:r>
            </a:p>
          </p:txBody>
        </p:sp>
      </p:grpSp>
      <p:sp>
        <p:nvSpPr>
          <p:cNvPr id="41989" name="Text Box 4">
            <a:extLst>
              <a:ext uri="{FF2B5EF4-FFF2-40B4-BE49-F238E27FC236}">
                <a16:creationId xmlns:a16="http://schemas.microsoft.com/office/drawing/2014/main" id="{47D0DA38-080E-49D9-9446-8A36381E9C12}"/>
              </a:ext>
            </a:extLst>
          </p:cNvPr>
          <p:cNvSpPr txBox="1">
            <a:spLocks noChangeArrowheads="1"/>
          </p:cNvSpPr>
          <p:nvPr/>
        </p:nvSpPr>
        <p:spPr bwMode="auto">
          <a:xfrm>
            <a:off x="309563" y="176213"/>
            <a:ext cx="7810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4000" b="1">
                <a:latin typeface="微软雅黑" panose="020B0503020204020204" pitchFamily="34" charset="-122"/>
                <a:ea typeface="微软雅黑" panose="020B0503020204020204" pitchFamily="34" charset="-122"/>
              </a:rPr>
              <a:t>抵抗力稳定性高的生态系统特征：</a:t>
            </a:r>
          </a:p>
        </p:txBody>
      </p:sp>
      <p:sp>
        <p:nvSpPr>
          <p:cNvPr id="41990" name="Text Box 9">
            <a:extLst>
              <a:ext uri="{FF2B5EF4-FFF2-40B4-BE49-F238E27FC236}">
                <a16:creationId xmlns:a16="http://schemas.microsoft.com/office/drawing/2014/main" id="{3A661BE0-A0F7-4875-A0B1-D8ABB541F3BD}"/>
              </a:ext>
            </a:extLst>
          </p:cNvPr>
          <p:cNvSpPr txBox="1">
            <a:spLocks noChangeArrowheads="1"/>
          </p:cNvSpPr>
          <p:nvPr/>
        </p:nvSpPr>
        <p:spPr bwMode="auto">
          <a:xfrm>
            <a:off x="304800" y="1125538"/>
            <a:ext cx="853598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２、生物种类多，食物网复杂，物质循环与能量流动的渠道多。</a:t>
            </a:r>
          </a:p>
        </p:txBody>
      </p:sp>
    </p:spTree>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2">
            <a:extLst>
              <a:ext uri="{FF2B5EF4-FFF2-40B4-BE49-F238E27FC236}">
                <a16:creationId xmlns:a16="http://schemas.microsoft.com/office/drawing/2014/main" id="{5B3A5869-ADC8-40D5-A819-5DF4FFFEA0EE}"/>
              </a:ext>
            </a:extLst>
          </p:cNvPr>
          <p:cNvGrpSpPr>
            <a:grpSpLocks/>
          </p:cNvGrpSpPr>
          <p:nvPr/>
        </p:nvGrpSpPr>
        <p:grpSpPr bwMode="auto">
          <a:xfrm>
            <a:off x="265113" y="2349500"/>
            <a:ext cx="8664575" cy="4464050"/>
            <a:chOff x="199" y="992"/>
            <a:chExt cx="5296" cy="3057"/>
          </a:xfrm>
        </p:grpSpPr>
        <p:pic>
          <p:nvPicPr>
            <p:cNvPr id="43017" name="Picture 3" descr="芦花深处">
              <a:extLst>
                <a:ext uri="{FF2B5EF4-FFF2-40B4-BE49-F238E27FC236}">
                  <a16:creationId xmlns:a16="http://schemas.microsoft.com/office/drawing/2014/main" id="{C0A100C6-B285-4DE8-AD30-F187DADE0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 y="992"/>
              <a:ext cx="2735" cy="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4" descr="甘蔗">
              <a:extLst>
                <a:ext uri="{FF2B5EF4-FFF2-40B4-BE49-F238E27FC236}">
                  <a16:creationId xmlns:a16="http://schemas.microsoft.com/office/drawing/2014/main" id="{2AC774C4-7EB1-44F9-98EE-332C50EC7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 y="1000"/>
              <a:ext cx="2436" cy="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11" name="Group 7">
            <a:extLst>
              <a:ext uri="{FF2B5EF4-FFF2-40B4-BE49-F238E27FC236}">
                <a16:creationId xmlns:a16="http://schemas.microsoft.com/office/drawing/2014/main" id="{B9D52E68-9B06-4ED7-9186-F8D7F7FA7A17}"/>
              </a:ext>
            </a:extLst>
          </p:cNvPr>
          <p:cNvGrpSpPr>
            <a:grpSpLocks/>
          </p:cNvGrpSpPr>
          <p:nvPr/>
        </p:nvGrpSpPr>
        <p:grpSpPr bwMode="auto">
          <a:xfrm>
            <a:off x="730250" y="2420938"/>
            <a:ext cx="7785100" cy="600075"/>
            <a:chOff x="416" y="1176"/>
            <a:chExt cx="4904" cy="378"/>
          </a:xfrm>
        </p:grpSpPr>
        <p:sp>
          <p:nvSpPr>
            <p:cNvPr id="28679" name="Text Box 8">
              <a:extLst>
                <a:ext uri="{FF2B5EF4-FFF2-40B4-BE49-F238E27FC236}">
                  <a16:creationId xmlns:a16="http://schemas.microsoft.com/office/drawing/2014/main" id="{C85AB420-0E87-4B0D-872F-BBEC0FCFD688}"/>
                </a:ext>
              </a:extLst>
            </p:cNvPr>
            <p:cNvSpPr txBox="1">
              <a:spLocks noChangeArrowheads="1"/>
            </p:cNvSpPr>
            <p:nvPr/>
          </p:nvSpPr>
          <p:spPr bwMode="auto">
            <a:xfrm>
              <a:off x="416" y="1176"/>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t>抵抗力较强</a:t>
              </a:r>
            </a:p>
          </p:txBody>
        </p:sp>
        <p:sp>
          <p:nvSpPr>
            <p:cNvPr id="28680" name="Text Box 9">
              <a:extLst>
                <a:ext uri="{FF2B5EF4-FFF2-40B4-BE49-F238E27FC236}">
                  <a16:creationId xmlns:a16="http://schemas.microsoft.com/office/drawing/2014/main" id="{E3B833E5-4174-4182-8AD5-D86F1DEAE148}"/>
                </a:ext>
              </a:extLst>
            </p:cNvPr>
            <p:cNvSpPr txBox="1">
              <a:spLocks noChangeArrowheads="1"/>
            </p:cNvSpPr>
            <p:nvPr/>
          </p:nvSpPr>
          <p:spPr bwMode="auto">
            <a:xfrm>
              <a:off x="3128" y="1208"/>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t>抵抗力较弱</a:t>
              </a:r>
            </a:p>
          </p:txBody>
        </p:sp>
      </p:grpSp>
      <p:pic>
        <p:nvPicPr>
          <p:cNvPr id="43012" name="Picture 10" descr="16">
            <a:extLst>
              <a:ext uri="{FF2B5EF4-FFF2-40B4-BE49-F238E27FC236}">
                <a16:creationId xmlns:a16="http://schemas.microsoft.com/office/drawing/2014/main" id="{E56D5F5B-4C41-4516-AF8F-8C239061658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20975" y="5573713"/>
            <a:ext cx="48736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4">
            <a:extLst>
              <a:ext uri="{FF2B5EF4-FFF2-40B4-BE49-F238E27FC236}">
                <a16:creationId xmlns:a16="http://schemas.microsoft.com/office/drawing/2014/main" id="{5D2ED367-6DCA-4ACE-A813-829F9FD710F1}"/>
              </a:ext>
            </a:extLst>
          </p:cNvPr>
          <p:cNvSpPr txBox="1">
            <a:spLocks noChangeArrowheads="1"/>
          </p:cNvSpPr>
          <p:nvPr/>
        </p:nvSpPr>
        <p:spPr bwMode="auto">
          <a:xfrm>
            <a:off x="309563" y="176213"/>
            <a:ext cx="7810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4000" b="1">
                <a:latin typeface="微软雅黑" panose="020B0503020204020204" pitchFamily="34" charset="-122"/>
                <a:ea typeface="微软雅黑" panose="020B0503020204020204" pitchFamily="34" charset="-122"/>
              </a:rPr>
              <a:t>抵抗力稳定性高的生态系统特征：</a:t>
            </a:r>
          </a:p>
        </p:txBody>
      </p:sp>
      <p:sp>
        <p:nvSpPr>
          <p:cNvPr id="43014" name="Text Box 9">
            <a:extLst>
              <a:ext uri="{FF2B5EF4-FFF2-40B4-BE49-F238E27FC236}">
                <a16:creationId xmlns:a16="http://schemas.microsoft.com/office/drawing/2014/main" id="{EB9F31AA-DEC3-47C6-B602-25AA55B82936}"/>
              </a:ext>
            </a:extLst>
          </p:cNvPr>
          <p:cNvSpPr txBox="1">
            <a:spLocks noChangeArrowheads="1"/>
          </p:cNvSpPr>
          <p:nvPr/>
        </p:nvSpPr>
        <p:spPr bwMode="auto">
          <a:xfrm>
            <a:off x="304800" y="1125538"/>
            <a:ext cx="853598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２、生物种类多，食物网复杂，物质循环与能量流动的渠道多。</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24342_getty_20080128162553">
            <a:extLst>
              <a:ext uri="{FF2B5EF4-FFF2-40B4-BE49-F238E27FC236}">
                <a16:creationId xmlns:a16="http://schemas.microsoft.com/office/drawing/2014/main" id="{7E9175A0-130A-4B95-A18F-006C4A7F4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125538"/>
            <a:ext cx="745172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WordArt 6">
            <a:extLst>
              <a:ext uri="{FF2B5EF4-FFF2-40B4-BE49-F238E27FC236}">
                <a16:creationId xmlns:a16="http://schemas.microsoft.com/office/drawing/2014/main" id="{A26D3047-696B-4F89-97AE-D508859B8D1D}"/>
              </a:ext>
            </a:extLst>
          </p:cNvPr>
          <p:cNvSpPr>
            <a:spLocks noChangeArrowheads="1" noChangeShapeType="1" noTextEdit="1"/>
          </p:cNvSpPr>
          <p:nvPr/>
        </p:nvSpPr>
        <p:spPr bwMode="auto">
          <a:xfrm>
            <a:off x="2339975" y="333375"/>
            <a:ext cx="4608513" cy="646113"/>
          </a:xfrm>
          <a:prstGeom prst="rect">
            <a:avLst/>
          </a:prstGeom>
          <a:noFill/>
          <a:ln>
            <a:noFill/>
          </a:ln>
          <a:effectLst/>
        </p:spPr>
        <p:txBody>
          <a:bodyPr>
            <a:spAutoFit/>
          </a:bodyPr>
          <a:lstStyle/>
          <a:p>
            <a:pPr marL="53975" indent="1588" eaLnBrk="1" hangingPunct="1">
              <a:lnSpc>
                <a:spcPct val="90000"/>
              </a:lnSpc>
              <a:defRPr/>
            </a:pPr>
            <a:r>
              <a:rPr lang="en-US" altLang="zh-CN" sz="4000" b="1" dirty="0">
                <a:latin typeface="微软雅黑" panose="020B0503020204020204" pitchFamily="34" charset="-122"/>
                <a:ea typeface="微软雅黑" panose="020B0503020204020204" pitchFamily="34" charset="-122"/>
                <a:cs typeface="+mj-cs"/>
              </a:rPr>
              <a:t> </a:t>
            </a:r>
            <a:r>
              <a:rPr lang="zh-CN" altLang="en-US" sz="4000" b="1" dirty="0">
                <a:latin typeface="微软雅黑" panose="020B0503020204020204" pitchFamily="34" charset="-122"/>
                <a:ea typeface="微软雅黑" panose="020B0503020204020204" pitchFamily="34" charset="-122"/>
                <a:cs typeface="+mj-cs"/>
              </a:rPr>
              <a:t>       </a:t>
            </a:r>
          </a:p>
        </p:txBody>
      </p:sp>
      <p:sp>
        <p:nvSpPr>
          <p:cNvPr id="4" name="标题 1">
            <a:extLst>
              <a:ext uri="{FF2B5EF4-FFF2-40B4-BE49-F238E27FC236}">
                <a16:creationId xmlns:a16="http://schemas.microsoft.com/office/drawing/2014/main" id="{BF7F1348-A819-4175-93FE-2ABFE57E804D}"/>
              </a:ext>
            </a:extLst>
          </p:cNvPr>
          <p:cNvSpPr txBox="1">
            <a:spLocks noChangeArrowheads="1"/>
          </p:cNvSpPr>
          <p:nvPr/>
        </p:nvSpPr>
        <p:spPr>
          <a:xfrm>
            <a:off x="315913" y="188913"/>
            <a:ext cx="8534400" cy="64611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en-US" altLang="zh-CN" sz="4000" b="1" kern="0" dirty="0">
                <a:latin typeface="微软雅黑" panose="020B0503020204020204" pitchFamily="34" charset="-122"/>
                <a:ea typeface="微软雅黑" panose="020B0503020204020204" pitchFamily="34" charset="-122"/>
              </a:rPr>
              <a:t>3</a:t>
            </a:r>
            <a:r>
              <a:rPr lang="zh-CN" altLang="en-US" sz="4000" b="1" kern="0" dirty="0">
                <a:latin typeface="微软雅黑" panose="020B0503020204020204" pitchFamily="34" charset="-122"/>
                <a:ea typeface="微软雅黑" panose="020B0503020204020204" pitchFamily="34" charset="-122"/>
              </a:rPr>
              <a:t>、农田生态系统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974"/>
                                        </p:tgtEl>
                                        <p:attrNameLst>
                                          <p:attrName>style.visibility</p:attrName>
                                        </p:attrNameLst>
                                      </p:cBhvr>
                                      <p:to>
                                        <p:strVal val="visible"/>
                                      </p:to>
                                    </p:set>
                                    <p:animEffect transition="in" filter="blinds(horizontal)">
                                      <p:cBhvr>
                                        <p:cTn id="7"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a:extLst>
              <a:ext uri="{FF2B5EF4-FFF2-40B4-BE49-F238E27FC236}">
                <a16:creationId xmlns:a16="http://schemas.microsoft.com/office/drawing/2014/main" id="{FEAE7B46-9A05-4A87-93C1-0BD1817EEB10}"/>
              </a:ext>
            </a:extLst>
          </p:cNvPr>
          <p:cNvGrpSpPr>
            <a:grpSpLocks/>
          </p:cNvGrpSpPr>
          <p:nvPr/>
        </p:nvGrpSpPr>
        <p:grpSpPr bwMode="auto">
          <a:xfrm>
            <a:off x="271463" y="2133600"/>
            <a:ext cx="8732837" cy="4608513"/>
            <a:chOff x="189" y="994"/>
            <a:chExt cx="5446" cy="3073"/>
          </a:xfrm>
        </p:grpSpPr>
        <p:pic>
          <p:nvPicPr>
            <p:cNvPr id="44040" name="Picture 3" descr="h339594">
              <a:extLst>
                <a:ext uri="{FF2B5EF4-FFF2-40B4-BE49-F238E27FC236}">
                  <a16:creationId xmlns:a16="http://schemas.microsoft.com/office/drawing/2014/main" id="{C5D8EFCF-7BA3-48E9-9210-979E4C049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 y="994"/>
              <a:ext cx="2756" cy="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4" descr="鱼类洄游2">
              <a:extLst>
                <a:ext uri="{FF2B5EF4-FFF2-40B4-BE49-F238E27FC236}">
                  <a16:creationId xmlns:a16="http://schemas.microsoft.com/office/drawing/2014/main" id="{6332CB11-1DF1-4ABF-9E0B-BEAF9203C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 y="1004"/>
              <a:ext cx="2543" cy="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35" name="Group 7">
            <a:extLst>
              <a:ext uri="{FF2B5EF4-FFF2-40B4-BE49-F238E27FC236}">
                <a16:creationId xmlns:a16="http://schemas.microsoft.com/office/drawing/2014/main" id="{757264F5-E4B1-4025-AFFB-70A4AC85F13E}"/>
              </a:ext>
            </a:extLst>
          </p:cNvPr>
          <p:cNvGrpSpPr>
            <a:grpSpLocks/>
          </p:cNvGrpSpPr>
          <p:nvPr/>
        </p:nvGrpSpPr>
        <p:grpSpPr bwMode="auto">
          <a:xfrm>
            <a:off x="611188" y="2284413"/>
            <a:ext cx="8208962" cy="549275"/>
            <a:chOff x="451" y="1247"/>
            <a:chExt cx="5171" cy="346"/>
          </a:xfrm>
        </p:grpSpPr>
        <p:sp>
          <p:nvSpPr>
            <p:cNvPr id="29702" name="Text Box 8">
              <a:extLst>
                <a:ext uri="{FF2B5EF4-FFF2-40B4-BE49-F238E27FC236}">
                  <a16:creationId xmlns:a16="http://schemas.microsoft.com/office/drawing/2014/main" id="{E7EF8BE5-C6A8-4FF4-8C11-B7415E219AA7}"/>
                </a:ext>
              </a:extLst>
            </p:cNvPr>
            <p:cNvSpPr txBox="1">
              <a:spLocks noChangeArrowheads="1"/>
            </p:cNvSpPr>
            <p:nvPr/>
          </p:nvSpPr>
          <p:spPr bwMode="auto">
            <a:xfrm>
              <a:off x="451" y="1247"/>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t>抵抗力较强</a:t>
              </a:r>
            </a:p>
          </p:txBody>
        </p:sp>
        <p:sp>
          <p:nvSpPr>
            <p:cNvPr id="29703" name="Text Box 9">
              <a:extLst>
                <a:ext uri="{FF2B5EF4-FFF2-40B4-BE49-F238E27FC236}">
                  <a16:creationId xmlns:a16="http://schemas.microsoft.com/office/drawing/2014/main" id="{B5195C75-B8BF-49EF-91E2-CC630C65C0C8}"/>
                </a:ext>
              </a:extLst>
            </p:cNvPr>
            <p:cNvSpPr txBox="1">
              <a:spLocks noChangeArrowheads="1"/>
            </p:cNvSpPr>
            <p:nvPr/>
          </p:nvSpPr>
          <p:spPr bwMode="auto">
            <a:xfrm>
              <a:off x="3430" y="1247"/>
              <a:ext cx="2192" cy="346"/>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t>抵抗力较弱</a:t>
              </a:r>
            </a:p>
          </p:txBody>
        </p:sp>
      </p:grpSp>
      <p:sp>
        <p:nvSpPr>
          <p:cNvPr id="44036" name="Text Box 9">
            <a:extLst>
              <a:ext uri="{FF2B5EF4-FFF2-40B4-BE49-F238E27FC236}">
                <a16:creationId xmlns:a16="http://schemas.microsoft.com/office/drawing/2014/main" id="{4ADD279E-593A-4FFE-90F3-24A9CE8E3D5F}"/>
              </a:ext>
            </a:extLst>
          </p:cNvPr>
          <p:cNvSpPr txBox="1">
            <a:spLocks noChangeArrowheads="1"/>
          </p:cNvSpPr>
          <p:nvPr/>
        </p:nvSpPr>
        <p:spPr bwMode="auto">
          <a:xfrm>
            <a:off x="304800" y="1125538"/>
            <a:ext cx="853598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２、生物种类多，食物网复杂，物质循环与能量流动的渠道多。</a:t>
            </a:r>
          </a:p>
        </p:txBody>
      </p:sp>
      <p:sp>
        <p:nvSpPr>
          <p:cNvPr id="44037" name="Text Box 4">
            <a:extLst>
              <a:ext uri="{FF2B5EF4-FFF2-40B4-BE49-F238E27FC236}">
                <a16:creationId xmlns:a16="http://schemas.microsoft.com/office/drawing/2014/main" id="{612608B8-6120-42E3-9A1F-F659E2674326}"/>
              </a:ext>
            </a:extLst>
          </p:cNvPr>
          <p:cNvSpPr txBox="1">
            <a:spLocks noChangeArrowheads="1"/>
          </p:cNvSpPr>
          <p:nvPr/>
        </p:nvSpPr>
        <p:spPr bwMode="auto">
          <a:xfrm>
            <a:off x="309563" y="176213"/>
            <a:ext cx="7810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4000" b="1" dirty="0">
                <a:latin typeface="微软雅黑" panose="020B0503020204020204" pitchFamily="34" charset="-122"/>
                <a:ea typeface="微软雅黑" panose="020B0503020204020204" pitchFamily="34" charset="-122"/>
              </a:rPr>
              <a:t>抵抗力稳定性高的生态系统特征：</a:t>
            </a:r>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CF27CBB2-E6E2-4E62-922B-886D8D8C401C}"/>
              </a:ext>
            </a:extLst>
          </p:cNvPr>
          <p:cNvSpPr txBox="1">
            <a:spLocks noChangeArrowheads="1"/>
          </p:cNvSpPr>
          <p:nvPr/>
        </p:nvSpPr>
        <p:spPr bwMode="auto">
          <a:xfrm>
            <a:off x="395288" y="692150"/>
            <a:ext cx="88201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b="1">
                <a:latin typeface="微软雅黑" panose="020B0503020204020204" pitchFamily="34" charset="-122"/>
                <a:ea typeface="微软雅黑" panose="020B0503020204020204" pitchFamily="34" charset="-122"/>
              </a:rPr>
              <a:t>抵抗力稳定性高的生态系统特征有：</a:t>
            </a:r>
          </a:p>
        </p:txBody>
      </p:sp>
      <p:sp>
        <p:nvSpPr>
          <p:cNvPr id="74755" name="Text Box 3">
            <a:extLst>
              <a:ext uri="{FF2B5EF4-FFF2-40B4-BE49-F238E27FC236}">
                <a16:creationId xmlns:a16="http://schemas.microsoft.com/office/drawing/2014/main" id="{98B8D279-B5A4-4FC3-BE43-8FB80B12AD3A}"/>
              </a:ext>
            </a:extLst>
          </p:cNvPr>
          <p:cNvSpPr txBox="1">
            <a:spLocks noChangeArrowheads="1"/>
          </p:cNvSpPr>
          <p:nvPr/>
        </p:nvSpPr>
        <p:spPr bwMode="auto">
          <a:xfrm>
            <a:off x="1011238" y="3840163"/>
            <a:ext cx="8124825"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4400" b="1">
                <a:solidFill>
                  <a:srgbClr val="C00000"/>
                </a:solidFill>
                <a:latin typeface="微软雅黑" panose="020B0503020204020204" pitchFamily="34" charset="-122"/>
                <a:ea typeface="微软雅黑" panose="020B0503020204020204" pitchFamily="34" charset="-122"/>
              </a:rPr>
              <a:t>２、各营养级的生物种类多， </a:t>
            </a:r>
          </a:p>
          <a:p>
            <a:pPr eaLnBrk="1" hangingPunct="1">
              <a:buFontTx/>
              <a:buNone/>
            </a:pPr>
            <a:r>
              <a:rPr lang="zh-CN" altLang="en-US" sz="4400" b="1">
                <a:solidFill>
                  <a:srgbClr val="C00000"/>
                </a:solidFill>
                <a:latin typeface="微软雅黑" panose="020B0503020204020204" pitchFamily="34" charset="-122"/>
                <a:ea typeface="微软雅黑" panose="020B0503020204020204" pitchFamily="34" charset="-122"/>
              </a:rPr>
              <a:t>       食物网结构复杂。</a:t>
            </a:r>
          </a:p>
        </p:txBody>
      </p:sp>
      <p:sp>
        <p:nvSpPr>
          <p:cNvPr id="74756" name="Text Box 4">
            <a:extLst>
              <a:ext uri="{FF2B5EF4-FFF2-40B4-BE49-F238E27FC236}">
                <a16:creationId xmlns:a16="http://schemas.microsoft.com/office/drawing/2014/main" id="{66C87B86-262E-4A94-80C6-8CA309E81C1D}"/>
              </a:ext>
            </a:extLst>
          </p:cNvPr>
          <p:cNvSpPr txBox="1">
            <a:spLocks noChangeArrowheads="1"/>
          </p:cNvSpPr>
          <p:nvPr/>
        </p:nvSpPr>
        <p:spPr bwMode="auto">
          <a:xfrm>
            <a:off x="960438" y="1939925"/>
            <a:ext cx="8201025"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4400" b="1">
                <a:solidFill>
                  <a:srgbClr val="C00000"/>
                </a:solidFill>
                <a:latin typeface="微软雅黑" panose="020B0503020204020204" pitchFamily="34" charset="-122"/>
                <a:ea typeface="微软雅黑" panose="020B0503020204020204" pitchFamily="34" charset="-122"/>
              </a:rPr>
              <a:t>１、各营养级的生物数量多，   </a:t>
            </a:r>
          </a:p>
          <a:p>
            <a:pPr eaLnBrk="1" hangingPunct="1">
              <a:buFontTx/>
              <a:buNone/>
            </a:pPr>
            <a:r>
              <a:rPr lang="zh-CN" altLang="en-US" sz="4400" b="1">
                <a:solidFill>
                  <a:srgbClr val="C00000"/>
                </a:solidFill>
                <a:latin typeface="微软雅黑" panose="020B0503020204020204" pitchFamily="34" charset="-122"/>
                <a:ea typeface="微软雅黑" panose="020B0503020204020204" pitchFamily="34" charset="-122"/>
              </a:rPr>
              <a:t>       占有的能量多。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animEffect transition="in" filter="fade">
                                      <p:cBhvr>
                                        <p:cTn id="7" dur="500"/>
                                        <p:tgtEl>
                                          <p:spTgt spid="747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755"/>
                                        </p:tgtEl>
                                        <p:attrNameLst>
                                          <p:attrName>style.visibility</p:attrName>
                                        </p:attrNameLst>
                                      </p:cBhvr>
                                      <p:to>
                                        <p:strVal val="visible"/>
                                      </p:to>
                                    </p:set>
                                    <p:animEffect transition="in" filter="fade">
                                      <p:cBhvr>
                                        <p:cTn id="12"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autoUpdateAnimBg="0"/>
      <p:bldP spid="74756" grpId="0"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3">
            <a:extLst>
              <a:ext uri="{FF2B5EF4-FFF2-40B4-BE49-F238E27FC236}">
                <a16:creationId xmlns:a16="http://schemas.microsoft.com/office/drawing/2014/main" id="{9E31DF11-5E8A-4AEA-9EA4-6B49675C06A5}"/>
              </a:ext>
            </a:extLst>
          </p:cNvPr>
          <p:cNvSpPr txBox="1">
            <a:spLocks noChangeArrowheads="1"/>
          </p:cNvSpPr>
          <p:nvPr/>
        </p:nvSpPr>
        <p:spPr bwMode="auto">
          <a:xfrm>
            <a:off x="957263" y="2198688"/>
            <a:ext cx="786765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zh-CN" altLang="en-US" sz="2800" b="1">
                <a:latin typeface="微软雅黑" panose="020B0503020204020204" pitchFamily="34" charset="-122"/>
                <a:ea typeface="微软雅黑" panose="020B0503020204020204" pitchFamily="34" charset="-122"/>
              </a:rPr>
              <a:t>生态系统受到外界干扰因素的破坏后恢复原状的能力</a:t>
            </a:r>
          </a:p>
        </p:txBody>
      </p:sp>
      <p:sp>
        <p:nvSpPr>
          <p:cNvPr id="75780" name="Text Box 4">
            <a:extLst>
              <a:ext uri="{FF2B5EF4-FFF2-40B4-BE49-F238E27FC236}">
                <a16:creationId xmlns:a16="http://schemas.microsoft.com/office/drawing/2014/main" id="{4EDE1FF5-1F07-4578-9F93-191D2F05B85A}"/>
              </a:ext>
            </a:extLst>
          </p:cNvPr>
          <p:cNvSpPr txBox="1">
            <a:spLocks noChangeArrowheads="1"/>
          </p:cNvSpPr>
          <p:nvPr/>
        </p:nvSpPr>
        <p:spPr bwMode="auto">
          <a:xfrm>
            <a:off x="755650" y="3644900"/>
            <a:ext cx="80692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800"/>
              </a:spcBef>
              <a:buFont typeface="Arial" panose="020B0604020202020204" pitchFamily="34" charset="0"/>
              <a:buChar char="•"/>
            </a:pPr>
            <a:r>
              <a:rPr lang="zh-CN" altLang="en-US" sz="3200" b="1">
                <a:latin typeface="微软雅黑" panose="020B0503020204020204" pitchFamily="34" charset="-122"/>
                <a:ea typeface="微软雅黑" panose="020B0503020204020204" pitchFamily="34" charset="-122"/>
              </a:rPr>
              <a:t>来源：</a:t>
            </a:r>
            <a:r>
              <a:rPr lang="zh-CN" altLang="en-US" sz="2800" b="1">
                <a:latin typeface="微软雅黑" panose="020B0503020204020204" pitchFamily="34" charset="-122"/>
                <a:ea typeface="微软雅黑" panose="020B0503020204020204" pitchFamily="34" charset="-122"/>
              </a:rPr>
              <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　１</a:t>
            </a: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生物繁殖的速度快，产生后代多，能迅速</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　　  恢复原有的数量</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　２</a:t>
            </a: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物种变异能力强，能适应新环境的类型</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　３</a:t>
            </a: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生态系统结构简单，生物受到的制约小</a:t>
            </a:r>
          </a:p>
        </p:txBody>
      </p:sp>
      <p:sp>
        <p:nvSpPr>
          <p:cNvPr id="46084" name="WordArt 2">
            <a:extLst>
              <a:ext uri="{FF2B5EF4-FFF2-40B4-BE49-F238E27FC236}">
                <a16:creationId xmlns:a16="http://schemas.microsoft.com/office/drawing/2014/main" id="{6BFAB540-D1C2-42C7-ADB9-E432589559BB}"/>
              </a:ext>
            </a:extLst>
          </p:cNvPr>
          <p:cNvSpPr>
            <a:spLocks noChangeArrowheads="1" noChangeShapeType="1" noTextEdit="1"/>
          </p:cNvSpPr>
          <p:nvPr/>
        </p:nvSpPr>
        <p:spPr bwMode="auto">
          <a:xfrm>
            <a:off x="2735263" y="419100"/>
            <a:ext cx="3403600" cy="681038"/>
          </a:xfrm>
          <a:prstGeom prst="rect">
            <a:avLst/>
          </a:prstGeom>
        </p:spPr>
        <p:txBody>
          <a:bodyPr wrap="none" fromWordArt="1">
            <a:prstTxWarp prst="textPlain">
              <a:avLst>
                <a:gd name="adj" fmla="val 50000"/>
              </a:avLst>
            </a:prstTxWarp>
          </a:bodyPr>
          <a:lstStyle/>
          <a:p>
            <a:pPr algn="ctr"/>
            <a:endParaRPr lang="zh-CN" altLang="en-US" sz="3600" b="1" kern="10">
              <a:ln w="9525">
                <a:solidFill>
                  <a:srgbClr val="008000"/>
                </a:solidFill>
                <a:round/>
                <a:headEnd/>
                <a:tailEnd type="none" w="lg" len="med"/>
              </a:ln>
              <a:solidFill>
                <a:srgbClr val="FFFF00"/>
              </a:solidFill>
              <a:latin typeface="华文新魏" panose="02010800040101010101" pitchFamily="2" charset="-122"/>
              <a:ea typeface="华文新魏" panose="02010800040101010101" pitchFamily="2" charset="-122"/>
            </a:endParaRPr>
          </a:p>
        </p:txBody>
      </p:sp>
      <p:sp>
        <p:nvSpPr>
          <p:cNvPr id="6" name="Rectangle 5">
            <a:extLst>
              <a:ext uri="{FF2B5EF4-FFF2-40B4-BE49-F238E27FC236}">
                <a16:creationId xmlns:a16="http://schemas.microsoft.com/office/drawing/2014/main" id="{6868D9D9-2C50-43A9-B292-390A10F44D84}"/>
              </a:ext>
            </a:extLst>
          </p:cNvPr>
          <p:cNvSpPr txBox="1">
            <a:spLocks noChangeArrowheads="1"/>
          </p:cNvSpPr>
          <p:nvPr/>
        </p:nvSpPr>
        <p:spPr bwMode="white">
          <a:xfrm>
            <a:off x="233363" y="106363"/>
            <a:ext cx="8675687" cy="785812"/>
          </a:xfrm>
          <a:prstGeom prst="rect">
            <a:avLst/>
          </a:prstGeom>
          <a:noFill/>
          <a:ln>
            <a:noFill/>
          </a:ln>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itchFamily="34" charset="0"/>
              </a:defRPr>
            </a:lvl2pPr>
            <a:lvl3pPr algn="ctr" rtl="0" eaLnBrk="0" fontAlgn="base" hangingPunct="0">
              <a:spcBef>
                <a:spcPct val="0"/>
              </a:spcBef>
              <a:spcAft>
                <a:spcPct val="0"/>
              </a:spcAft>
              <a:defRPr sz="3600" b="1">
                <a:solidFill>
                  <a:schemeClr val="bg1"/>
                </a:solidFill>
                <a:latin typeface="Arial" pitchFamily="34" charset="0"/>
              </a:defRPr>
            </a:lvl3pPr>
            <a:lvl4pPr algn="ctr" rtl="0" eaLnBrk="0" fontAlgn="base" hangingPunct="0">
              <a:spcBef>
                <a:spcPct val="0"/>
              </a:spcBef>
              <a:spcAft>
                <a:spcPct val="0"/>
              </a:spcAft>
              <a:defRPr sz="3600" b="1">
                <a:solidFill>
                  <a:schemeClr val="bg1"/>
                </a:solidFill>
                <a:latin typeface="Arial" pitchFamily="34" charset="0"/>
              </a:defRPr>
            </a:lvl4pPr>
            <a:lvl5pPr algn="ctr" rtl="0" eaLnBrk="0" fontAlgn="base" hangingPunct="0">
              <a:spcBef>
                <a:spcPct val="0"/>
              </a:spcBef>
              <a:spcAft>
                <a:spcPct val="0"/>
              </a:spcAft>
              <a:defRPr sz="3600" b="1">
                <a:solidFill>
                  <a:schemeClr val="bg1"/>
                </a:solidFill>
                <a:latin typeface="Arial" pitchFamily="34" charset="0"/>
              </a:defRPr>
            </a:lvl5pPr>
            <a:lvl6pPr marL="457200" algn="ctr" rtl="0" fontAlgn="base">
              <a:spcBef>
                <a:spcPct val="0"/>
              </a:spcBef>
              <a:spcAft>
                <a:spcPct val="0"/>
              </a:spcAft>
              <a:defRPr sz="3600" b="1">
                <a:solidFill>
                  <a:schemeClr val="bg1"/>
                </a:solidFill>
                <a:latin typeface="Arial" pitchFamily="34" charset="0"/>
              </a:defRPr>
            </a:lvl6pPr>
            <a:lvl7pPr marL="914400" algn="ctr" rtl="0" fontAlgn="base">
              <a:spcBef>
                <a:spcPct val="0"/>
              </a:spcBef>
              <a:spcAft>
                <a:spcPct val="0"/>
              </a:spcAft>
              <a:defRPr sz="3600" b="1">
                <a:solidFill>
                  <a:schemeClr val="bg1"/>
                </a:solidFill>
                <a:latin typeface="Arial" pitchFamily="34" charset="0"/>
              </a:defRPr>
            </a:lvl7pPr>
            <a:lvl8pPr marL="1371600" algn="ctr" rtl="0" fontAlgn="base">
              <a:spcBef>
                <a:spcPct val="0"/>
              </a:spcBef>
              <a:spcAft>
                <a:spcPct val="0"/>
              </a:spcAft>
              <a:defRPr sz="3600" b="1">
                <a:solidFill>
                  <a:schemeClr val="bg1"/>
                </a:solidFill>
                <a:latin typeface="Arial" pitchFamily="34" charset="0"/>
              </a:defRPr>
            </a:lvl8pPr>
            <a:lvl9pPr marL="1828800" algn="ctr" rtl="0" fontAlgn="base">
              <a:spcBef>
                <a:spcPct val="0"/>
              </a:spcBef>
              <a:spcAft>
                <a:spcPct val="0"/>
              </a:spcAft>
              <a:defRPr sz="3600" b="1">
                <a:solidFill>
                  <a:schemeClr val="bg1"/>
                </a:solidFill>
                <a:latin typeface="Arial" pitchFamily="34" charset="0"/>
              </a:defRPr>
            </a:lvl9pPr>
          </a:lstStyle>
          <a:p>
            <a:pPr algn="l" eaLnBrk="1" hangingPunct="1">
              <a:defRPr/>
            </a:pPr>
            <a:r>
              <a:rPr lang="zh-CN" altLang="en-US" sz="4000" kern="0" dirty="0">
                <a:solidFill>
                  <a:schemeClr val="tx1"/>
                </a:solidFill>
                <a:latin typeface="微软雅黑" panose="020B0503020204020204" pitchFamily="34" charset="-122"/>
                <a:ea typeface="微软雅黑" panose="020B0503020204020204" pitchFamily="34" charset="-122"/>
              </a:rPr>
              <a:t>三、抵抗力稳定性和恢复力稳定性</a:t>
            </a:r>
          </a:p>
        </p:txBody>
      </p:sp>
      <p:sp>
        <p:nvSpPr>
          <p:cNvPr id="46086" name="文本框 6">
            <a:extLst>
              <a:ext uri="{FF2B5EF4-FFF2-40B4-BE49-F238E27FC236}">
                <a16:creationId xmlns:a16="http://schemas.microsoft.com/office/drawing/2014/main" id="{6E1FA279-4371-4416-9059-95CE2D536511}"/>
              </a:ext>
            </a:extLst>
          </p:cNvPr>
          <p:cNvSpPr txBox="1">
            <a:spLocks noChangeArrowheads="1"/>
          </p:cNvSpPr>
          <p:nvPr/>
        </p:nvSpPr>
        <p:spPr bwMode="auto">
          <a:xfrm>
            <a:off x="179388" y="1339850"/>
            <a:ext cx="4824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3600" b="1">
                <a:latin typeface="微软雅黑" panose="020B0503020204020204" pitchFamily="34" charset="-122"/>
                <a:ea typeface="微软雅黑" panose="020B0503020204020204" pitchFamily="34" charset="-122"/>
              </a:rPr>
              <a:t>（二）恢复力稳定性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fade">
                                      <p:cBhvr>
                                        <p:cTn id="7" dur="500"/>
                                        <p:tgtEl>
                                          <p:spTgt spid="757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780"/>
                                        </p:tgtEl>
                                        <p:attrNameLst>
                                          <p:attrName>style.visibility</p:attrName>
                                        </p:attrNameLst>
                                      </p:cBhvr>
                                      <p:to>
                                        <p:strVal val="visible"/>
                                      </p:to>
                                    </p:set>
                                    <p:animEffect transition="in" filter="fade">
                                      <p:cBhvr>
                                        <p:cTn id="12"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p:bldP spid="7578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2778">
            <a:extLst>
              <a:ext uri="{FF2B5EF4-FFF2-40B4-BE49-F238E27FC236}">
                <a16:creationId xmlns:a16="http://schemas.microsoft.com/office/drawing/2014/main" id="{18A5E28D-84AE-40E1-9A5A-08F1D35AF8F7}"/>
              </a:ext>
            </a:extLst>
          </p:cNvPr>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282575" y="2305050"/>
            <a:ext cx="4164013"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47107" name="Picture 3" descr="10-2">
            <a:extLst>
              <a:ext uri="{FF2B5EF4-FFF2-40B4-BE49-F238E27FC236}">
                <a16:creationId xmlns:a16="http://schemas.microsoft.com/office/drawing/2014/main" id="{7FA8462A-9352-4028-9404-EDF32EF9D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44" b="13419"/>
          <a:stretch>
            <a:fillRect/>
          </a:stretch>
        </p:blipFill>
        <p:spPr bwMode="auto">
          <a:xfrm>
            <a:off x="4664075" y="2309813"/>
            <a:ext cx="3963988"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47108" name="Text Box 4">
            <a:extLst>
              <a:ext uri="{FF2B5EF4-FFF2-40B4-BE49-F238E27FC236}">
                <a16:creationId xmlns:a16="http://schemas.microsoft.com/office/drawing/2014/main" id="{C757070A-3EFD-484B-83EE-EE3F1C643FEC}"/>
              </a:ext>
            </a:extLst>
          </p:cNvPr>
          <p:cNvSpPr txBox="1">
            <a:spLocks noChangeArrowheads="1"/>
          </p:cNvSpPr>
          <p:nvPr/>
        </p:nvSpPr>
        <p:spPr bwMode="auto">
          <a:xfrm>
            <a:off x="395288" y="188913"/>
            <a:ext cx="7810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4000" b="1">
                <a:latin typeface="微软雅黑" panose="020B0503020204020204" pitchFamily="34" charset="-122"/>
                <a:ea typeface="微软雅黑" panose="020B0503020204020204" pitchFamily="34" charset="-122"/>
              </a:rPr>
              <a:t>恢复力稳定性高的生态系统特征：</a:t>
            </a:r>
          </a:p>
        </p:txBody>
      </p:sp>
      <p:sp>
        <p:nvSpPr>
          <p:cNvPr id="47109" name="Text Box 5">
            <a:extLst>
              <a:ext uri="{FF2B5EF4-FFF2-40B4-BE49-F238E27FC236}">
                <a16:creationId xmlns:a16="http://schemas.microsoft.com/office/drawing/2014/main" id="{8847DCAB-9B4B-440D-971D-DB2F0D97B47A}"/>
              </a:ext>
            </a:extLst>
          </p:cNvPr>
          <p:cNvSpPr txBox="1">
            <a:spLocks noChangeArrowheads="1"/>
          </p:cNvSpPr>
          <p:nvPr/>
        </p:nvSpPr>
        <p:spPr bwMode="auto">
          <a:xfrm>
            <a:off x="282575" y="1152525"/>
            <a:ext cx="85788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dirty="0">
                <a:latin typeface="微软雅黑" panose="020B0503020204020204" pitchFamily="34" charset="-122"/>
                <a:ea typeface="微软雅黑" panose="020B0503020204020204" pitchFamily="34" charset="-122"/>
              </a:rPr>
              <a:t>１、各营养级的生物个体小，数量多，繁殖</a:t>
            </a:r>
            <a:r>
              <a:rPr lang="zh-CN" altLang="en-US" sz="3200" b="1" dirty="0" smtClean="0">
                <a:latin typeface="微软雅黑" panose="020B0503020204020204" pitchFamily="34" charset="-122"/>
                <a:ea typeface="微软雅黑" panose="020B0503020204020204" pitchFamily="34" charset="-122"/>
              </a:rPr>
              <a:t>快，</a:t>
            </a:r>
            <a:r>
              <a:rPr lang="zh-CN" altLang="en-US" sz="3200" b="1" dirty="0">
                <a:latin typeface="微软雅黑" panose="020B0503020204020204" pitchFamily="34" charset="-122"/>
                <a:ea typeface="微软雅黑" panose="020B0503020204020204" pitchFamily="34" charset="-122"/>
              </a:rPr>
              <a:t/>
            </a:r>
            <a:br>
              <a:rPr lang="zh-CN" altLang="en-US" sz="3200" b="1" dirty="0">
                <a:latin typeface="微软雅黑" panose="020B0503020204020204" pitchFamily="34" charset="-122"/>
                <a:ea typeface="微软雅黑" panose="020B0503020204020204" pitchFamily="34" charset="-122"/>
              </a:rPr>
            </a:br>
            <a:r>
              <a:rPr lang="zh-CN" altLang="en-US" sz="3200" b="1" dirty="0">
                <a:latin typeface="微软雅黑" panose="020B0503020204020204" pitchFamily="34" charset="-122"/>
                <a:ea typeface="微软雅黑" panose="020B0503020204020204" pitchFamily="34" charset="-122"/>
              </a:rPr>
              <a:t>　　生物种类较少，物种扩张受到的制约较小</a:t>
            </a:r>
          </a:p>
        </p:txBody>
      </p:sp>
      <p:grpSp>
        <p:nvGrpSpPr>
          <p:cNvPr id="47110" name="Group 6">
            <a:extLst>
              <a:ext uri="{FF2B5EF4-FFF2-40B4-BE49-F238E27FC236}">
                <a16:creationId xmlns:a16="http://schemas.microsoft.com/office/drawing/2014/main" id="{09F77985-81E3-4ADA-9A6C-3DBD68411EDD}"/>
              </a:ext>
            </a:extLst>
          </p:cNvPr>
          <p:cNvGrpSpPr>
            <a:grpSpLocks/>
          </p:cNvGrpSpPr>
          <p:nvPr/>
        </p:nvGrpSpPr>
        <p:grpSpPr bwMode="auto">
          <a:xfrm>
            <a:off x="954088" y="2387600"/>
            <a:ext cx="7196137" cy="492125"/>
            <a:chOff x="-261" y="1155"/>
            <a:chExt cx="5591" cy="310"/>
          </a:xfrm>
        </p:grpSpPr>
        <p:sp>
          <p:nvSpPr>
            <p:cNvPr id="32775" name="Text Box 7">
              <a:extLst>
                <a:ext uri="{FF2B5EF4-FFF2-40B4-BE49-F238E27FC236}">
                  <a16:creationId xmlns:a16="http://schemas.microsoft.com/office/drawing/2014/main" id="{C14F5E61-C6B9-4B6E-B1F2-E30BFD9D178A}"/>
                </a:ext>
              </a:extLst>
            </p:cNvPr>
            <p:cNvSpPr txBox="1">
              <a:spLocks noChangeArrowheads="1"/>
            </p:cNvSpPr>
            <p:nvPr/>
          </p:nvSpPr>
          <p:spPr bwMode="auto">
            <a:xfrm>
              <a:off x="-261" y="1155"/>
              <a:ext cx="2192" cy="310"/>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sz="3200" dirty="0"/>
                <a:t>恢复力较强</a:t>
              </a:r>
            </a:p>
          </p:txBody>
        </p:sp>
        <p:sp>
          <p:nvSpPr>
            <p:cNvPr id="32776" name="Text Box 8">
              <a:extLst>
                <a:ext uri="{FF2B5EF4-FFF2-40B4-BE49-F238E27FC236}">
                  <a16:creationId xmlns:a16="http://schemas.microsoft.com/office/drawing/2014/main" id="{3E94132A-1960-4A65-9FB5-88037676FC5D}"/>
                </a:ext>
              </a:extLst>
            </p:cNvPr>
            <p:cNvSpPr txBox="1">
              <a:spLocks noChangeArrowheads="1"/>
            </p:cNvSpPr>
            <p:nvPr/>
          </p:nvSpPr>
          <p:spPr bwMode="auto">
            <a:xfrm>
              <a:off x="3138" y="1155"/>
              <a:ext cx="2192" cy="310"/>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2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t>恢复力较弱</a:t>
              </a:r>
            </a:p>
          </p:txBody>
        </p:sp>
      </p:grpSp>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8_38">
            <a:extLst>
              <a:ext uri="{FF2B5EF4-FFF2-40B4-BE49-F238E27FC236}">
                <a16:creationId xmlns:a16="http://schemas.microsoft.com/office/drawing/2014/main" id="{56E80099-432B-4DE2-A1C9-012A1EF94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13"/>
          <a:stretch>
            <a:fillRect/>
          </a:stretch>
        </p:blipFill>
        <p:spPr bwMode="auto">
          <a:xfrm>
            <a:off x="387350" y="2270125"/>
            <a:ext cx="4014788"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descr="8_39">
            <a:extLst>
              <a:ext uri="{FF2B5EF4-FFF2-40B4-BE49-F238E27FC236}">
                <a16:creationId xmlns:a16="http://schemas.microsoft.com/office/drawing/2014/main" id="{57F4D72D-1FDE-4B33-B111-91B023656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276475"/>
            <a:ext cx="3848100"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2" name="Group 6">
            <a:extLst>
              <a:ext uri="{FF2B5EF4-FFF2-40B4-BE49-F238E27FC236}">
                <a16:creationId xmlns:a16="http://schemas.microsoft.com/office/drawing/2014/main" id="{138D159E-D3AB-4FF2-817A-E9EA5D5F58E6}"/>
              </a:ext>
            </a:extLst>
          </p:cNvPr>
          <p:cNvGrpSpPr>
            <a:grpSpLocks/>
          </p:cNvGrpSpPr>
          <p:nvPr/>
        </p:nvGrpSpPr>
        <p:grpSpPr bwMode="auto">
          <a:xfrm>
            <a:off x="954088" y="2387600"/>
            <a:ext cx="7196137" cy="492125"/>
            <a:chOff x="-261" y="1155"/>
            <a:chExt cx="5591" cy="310"/>
          </a:xfrm>
        </p:grpSpPr>
        <p:sp>
          <p:nvSpPr>
            <p:cNvPr id="10" name="Text Box 7">
              <a:extLst>
                <a:ext uri="{FF2B5EF4-FFF2-40B4-BE49-F238E27FC236}">
                  <a16:creationId xmlns:a16="http://schemas.microsoft.com/office/drawing/2014/main" id="{4DE9A2A8-5E1C-488B-8F05-5CA5E982CFEB}"/>
                </a:ext>
              </a:extLst>
            </p:cNvPr>
            <p:cNvSpPr txBox="1">
              <a:spLocks noChangeArrowheads="1"/>
            </p:cNvSpPr>
            <p:nvPr/>
          </p:nvSpPr>
          <p:spPr bwMode="auto">
            <a:xfrm>
              <a:off x="-261" y="1155"/>
              <a:ext cx="2192" cy="310"/>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6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sz="3200" dirty="0"/>
                <a:t>恢复力较强</a:t>
              </a:r>
            </a:p>
          </p:txBody>
        </p:sp>
        <p:sp>
          <p:nvSpPr>
            <p:cNvPr id="11" name="Text Box 8">
              <a:extLst>
                <a:ext uri="{FF2B5EF4-FFF2-40B4-BE49-F238E27FC236}">
                  <a16:creationId xmlns:a16="http://schemas.microsoft.com/office/drawing/2014/main" id="{3D7008E8-4142-4C8E-97A8-0FF0CC942442}"/>
                </a:ext>
              </a:extLst>
            </p:cNvPr>
            <p:cNvSpPr txBox="1">
              <a:spLocks noChangeArrowheads="1"/>
            </p:cNvSpPr>
            <p:nvPr/>
          </p:nvSpPr>
          <p:spPr bwMode="auto">
            <a:xfrm>
              <a:off x="3138" y="1155"/>
              <a:ext cx="2192" cy="310"/>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a:spAutoFit/>
            </a:bodyPr>
            <a:lstStyle>
              <a:defPPr>
                <a:defRPr lang="en-US"/>
              </a:defPPr>
              <a:lvl1pPr algn="ctr" eaLnBrk="1" hangingPunct="1">
                <a:spcBef>
                  <a:spcPct val="50000"/>
                </a:spcBef>
                <a:buClrTx/>
                <a:buFontTx/>
                <a:buNone/>
                <a:defRPr sz="3200" b="1">
                  <a:solidFill>
                    <a:schemeClr val="tx2"/>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lt1"/>
                  </a:solidFill>
                  <a:latin typeface="+mn-lt"/>
                </a:defRPr>
              </a:lvl2pPr>
              <a:lvl3pPr marL="1143000" indent="-228600">
                <a:spcBef>
                  <a:spcPct val="20000"/>
                </a:spcBef>
                <a:buClr>
                  <a:schemeClr val="tx1"/>
                </a:buClr>
                <a:buChar char="•"/>
                <a:defRPr sz="2200">
                  <a:solidFill>
                    <a:schemeClr val="lt1"/>
                  </a:solidFill>
                  <a:latin typeface="+mn-lt"/>
                </a:defRPr>
              </a:lvl3pPr>
              <a:lvl4pPr marL="1600200" indent="-228600">
                <a:spcBef>
                  <a:spcPct val="20000"/>
                </a:spcBef>
                <a:buChar char="–"/>
                <a:defRPr sz="2000">
                  <a:solidFill>
                    <a:schemeClr val="lt1"/>
                  </a:solidFill>
                  <a:latin typeface="+mn-lt"/>
                </a:defRPr>
              </a:lvl4pPr>
              <a:lvl5pPr marL="2057400" indent="-228600">
                <a:spcBef>
                  <a:spcPct val="20000"/>
                </a:spcBef>
                <a:buChar char="»"/>
                <a:defRPr sz="2000">
                  <a:solidFill>
                    <a:schemeClr val="lt1"/>
                  </a:solidFill>
                  <a:latin typeface="+mn-lt"/>
                </a:defRPr>
              </a:lvl5pPr>
              <a:lvl6pPr marL="2514600" indent="-228600" eaLnBrk="0" fontAlgn="base" hangingPunct="0">
                <a:spcBef>
                  <a:spcPct val="20000"/>
                </a:spcBef>
                <a:spcAft>
                  <a:spcPct val="0"/>
                </a:spcAft>
                <a:buChar char="»"/>
                <a:defRPr sz="2000">
                  <a:solidFill>
                    <a:schemeClr val="lt1"/>
                  </a:solidFill>
                  <a:latin typeface="+mn-lt"/>
                </a:defRPr>
              </a:lvl6pPr>
              <a:lvl7pPr marL="2971800" indent="-228600" eaLnBrk="0" fontAlgn="base" hangingPunct="0">
                <a:spcBef>
                  <a:spcPct val="20000"/>
                </a:spcBef>
                <a:spcAft>
                  <a:spcPct val="0"/>
                </a:spcAft>
                <a:buChar char="»"/>
                <a:defRPr sz="2000">
                  <a:solidFill>
                    <a:schemeClr val="lt1"/>
                  </a:solidFill>
                  <a:latin typeface="+mn-lt"/>
                </a:defRPr>
              </a:lvl7pPr>
              <a:lvl8pPr marL="3429000" indent="-228600" eaLnBrk="0" fontAlgn="base" hangingPunct="0">
                <a:spcBef>
                  <a:spcPct val="20000"/>
                </a:spcBef>
                <a:spcAft>
                  <a:spcPct val="0"/>
                </a:spcAft>
                <a:buChar char="»"/>
                <a:defRPr sz="2000">
                  <a:solidFill>
                    <a:schemeClr val="lt1"/>
                  </a:solidFill>
                  <a:latin typeface="+mn-lt"/>
                </a:defRPr>
              </a:lvl8pPr>
              <a:lvl9pPr marL="3886200" indent="-228600" eaLnBrk="0" fontAlgn="base" hangingPunct="0">
                <a:spcBef>
                  <a:spcPct val="20000"/>
                </a:spcBef>
                <a:spcAft>
                  <a:spcPct val="0"/>
                </a:spcAft>
                <a:buChar char="»"/>
                <a:defRPr sz="2000">
                  <a:solidFill>
                    <a:schemeClr val="lt1"/>
                  </a:solidFill>
                  <a:latin typeface="+mn-lt"/>
                </a:defRPr>
              </a:lvl9pPr>
            </a:lstStyle>
            <a:p>
              <a:pPr>
                <a:defRPr/>
              </a:pPr>
              <a:r>
                <a:rPr lang="zh-CN" altLang="en-US" dirty="0"/>
                <a:t>恢复力较弱</a:t>
              </a:r>
            </a:p>
          </p:txBody>
        </p:sp>
      </p:grpSp>
      <p:sp>
        <p:nvSpPr>
          <p:cNvPr id="48133" name="Text Box 4">
            <a:extLst>
              <a:ext uri="{FF2B5EF4-FFF2-40B4-BE49-F238E27FC236}">
                <a16:creationId xmlns:a16="http://schemas.microsoft.com/office/drawing/2014/main" id="{F1823912-382F-4B67-8C1D-6FB918725C3E}"/>
              </a:ext>
            </a:extLst>
          </p:cNvPr>
          <p:cNvSpPr txBox="1">
            <a:spLocks noChangeArrowheads="1"/>
          </p:cNvSpPr>
          <p:nvPr/>
        </p:nvSpPr>
        <p:spPr bwMode="auto">
          <a:xfrm>
            <a:off x="395288" y="188913"/>
            <a:ext cx="7810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4000" b="1">
                <a:latin typeface="微软雅黑" panose="020B0503020204020204" pitchFamily="34" charset="-122"/>
                <a:ea typeface="微软雅黑" panose="020B0503020204020204" pitchFamily="34" charset="-122"/>
              </a:rPr>
              <a:t>恢复力稳定性高的生态系统特征：</a:t>
            </a:r>
          </a:p>
        </p:txBody>
      </p:sp>
      <p:sp>
        <p:nvSpPr>
          <p:cNvPr id="48134" name="Text Box 5">
            <a:extLst>
              <a:ext uri="{FF2B5EF4-FFF2-40B4-BE49-F238E27FC236}">
                <a16:creationId xmlns:a16="http://schemas.microsoft.com/office/drawing/2014/main" id="{C7ED3645-9B9C-4299-9DCF-52762E636105}"/>
              </a:ext>
            </a:extLst>
          </p:cNvPr>
          <p:cNvSpPr txBox="1">
            <a:spLocks noChangeArrowheads="1"/>
          </p:cNvSpPr>
          <p:nvPr/>
        </p:nvSpPr>
        <p:spPr bwMode="auto">
          <a:xfrm>
            <a:off x="282575" y="1152525"/>
            <a:ext cx="85788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１、各营养级的生物个体小，数量多，繁殖快，</a:t>
            </a:r>
            <a:br>
              <a:rPr lang="zh-CN" altLang="en-US" sz="3200" b="1">
                <a:latin typeface="微软雅黑" panose="020B0503020204020204" pitchFamily="34" charset="-122"/>
                <a:ea typeface="微软雅黑" panose="020B0503020204020204" pitchFamily="34" charset="-122"/>
              </a:rPr>
            </a:br>
            <a:r>
              <a:rPr lang="zh-CN" altLang="en-US" sz="3200" b="1">
                <a:latin typeface="微软雅黑" panose="020B0503020204020204" pitchFamily="34" charset="-122"/>
                <a:ea typeface="微软雅黑" panose="020B0503020204020204" pitchFamily="34" charset="-122"/>
              </a:rPr>
              <a:t>　　生物种类较少，物种扩张受到的制约较小</a:t>
            </a: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ext Box 3">
            <a:extLst>
              <a:ext uri="{FF2B5EF4-FFF2-40B4-BE49-F238E27FC236}">
                <a16:creationId xmlns:a16="http://schemas.microsoft.com/office/drawing/2014/main" id="{FA5CC949-BB72-439D-8850-C88421BD56C9}"/>
              </a:ext>
            </a:extLst>
          </p:cNvPr>
          <p:cNvSpPr txBox="1">
            <a:spLocks noChangeArrowheads="1"/>
          </p:cNvSpPr>
          <p:nvPr/>
        </p:nvSpPr>
        <p:spPr bwMode="auto">
          <a:xfrm>
            <a:off x="579438" y="2852738"/>
            <a:ext cx="80708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２、生物种类较少，物种扩张受到的制约小</a:t>
            </a:r>
          </a:p>
        </p:txBody>
      </p:sp>
      <p:sp>
        <p:nvSpPr>
          <p:cNvPr id="78852" name="Text Box 4">
            <a:extLst>
              <a:ext uri="{FF2B5EF4-FFF2-40B4-BE49-F238E27FC236}">
                <a16:creationId xmlns:a16="http://schemas.microsoft.com/office/drawing/2014/main" id="{D66B1D03-D610-4409-9FC6-346138D9BDD7}"/>
              </a:ext>
            </a:extLst>
          </p:cNvPr>
          <p:cNvSpPr txBox="1">
            <a:spLocks noChangeArrowheads="1"/>
          </p:cNvSpPr>
          <p:nvPr/>
        </p:nvSpPr>
        <p:spPr bwMode="auto">
          <a:xfrm>
            <a:off x="579438" y="1828800"/>
            <a:ext cx="8208962" cy="492125"/>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１、各营养级的生物个体小，数量多，繁殖快 </a:t>
            </a:r>
          </a:p>
        </p:txBody>
      </p:sp>
      <p:sp>
        <p:nvSpPr>
          <p:cNvPr id="78853" name="Text Box 5">
            <a:extLst>
              <a:ext uri="{FF2B5EF4-FFF2-40B4-BE49-F238E27FC236}">
                <a16:creationId xmlns:a16="http://schemas.microsoft.com/office/drawing/2014/main" id="{5D3946C8-8DC5-40A0-95FA-FD198A5712DB}"/>
              </a:ext>
            </a:extLst>
          </p:cNvPr>
          <p:cNvSpPr txBox="1">
            <a:spLocks noChangeArrowheads="1"/>
          </p:cNvSpPr>
          <p:nvPr/>
        </p:nvSpPr>
        <p:spPr bwMode="auto">
          <a:xfrm>
            <a:off x="579438" y="3876675"/>
            <a:ext cx="8240712"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３、各营养级生物能以休眠方式渡过不利时期，或产生适应新环境的新类型</a:t>
            </a:r>
          </a:p>
        </p:txBody>
      </p:sp>
      <p:sp>
        <p:nvSpPr>
          <p:cNvPr id="49157" name="Text Box 4">
            <a:extLst>
              <a:ext uri="{FF2B5EF4-FFF2-40B4-BE49-F238E27FC236}">
                <a16:creationId xmlns:a16="http://schemas.microsoft.com/office/drawing/2014/main" id="{0A8D077F-C42F-46AC-BB32-9B918A74718D}"/>
              </a:ext>
            </a:extLst>
          </p:cNvPr>
          <p:cNvSpPr txBox="1">
            <a:spLocks noChangeArrowheads="1"/>
          </p:cNvSpPr>
          <p:nvPr/>
        </p:nvSpPr>
        <p:spPr bwMode="auto">
          <a:xfrm>
            <a:off x="395288" y="188913"/>
            <a:ext cx="7810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4000" b="1">
                <a:latin typeface="微软雅黑" panose="020B0503020204020204" pitchFamily="34" charset="-122"/>
                <a:ea typeface="微软雅黑" panose="020B0503020204020204" pitchFamily="34" charset="-122"/>
              </a:rPr>
              <a:t>恢复力稳定性高的生态系统特征：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fade">
                                      <p:cBhvr>
                                        <p:cTn id="7" dur="500"/>
                                        <p:tgtEl>
                                          <p:spTgt spid="78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851"/>
                                        </p:tgtEl>
                                        <p:attrNameLst>
                                          <p:attrName>style.visibility</p:attrName>
                                        </p:attrNameLst>
                                      </p:cBhvr>
                                      <p:to>
                                        <p:strVal val="visible"/>
                                      </p:to>
                                    </p:set>
                                    <p:animEffect transition="in" filter="fade">
                                      <p:cBhvr>
                                        <p:cTn id="12" dur="500"/>
                                        <p:tgtEl>
                                          <p:spTgt spid="78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853"/>
                                        </p:tgtEl>
                                        <p:attrNameLst>
                                          <p:attrName>style.visibility</p:attrName>
                                        </p:attrNameLst>
                                      </p:cBhvr>
                                      <p:to>
                                        <p:strVal val="visible"/>
                                      </p:to>
                                    </p:set>
                                    <p:animEffect transition="in" filter="fade">
                                      <p:cBhvr>
                                        <p:cTn id="17" dur="500"/>
                                        <p:tgtEl>
                                          <p:spTgt spid="78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utoUpdateAnimBg="0"/>
      <p:bldP spid="78852" grpId="0" animBg="1" autoUpdateAnimBg="0"/>
      <p:bldP spid="78853" grpId="0"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a:extLst>
              <a:ext uri="{FF2B5EF4-FFF2-40B4-BE49-F238E27FC236}">
                <a16:creationId xmlns:a16="http://schemas.microsoft.com/office/drawing/2014/main" id="{C7F0FC32-8D18-4635-819E-18B57FB96CCE}"/>
              </a:ext>
            </a:extLst>
          </p:cNvPr>
          <p:cNvSpPr txBox="1">
            <a:spLocks noChangeArrowheads="1"/>
          </p:cNvSpPr>
          <p:nvPr/>
        </p:nvSpPr>
        <p:spPr bwMode="auto">
          <a:xfrm>
            <a:off x="539750" y="1277938"/>
            <a:ext cx="8343900" cy="984250"/>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latin typeface="微软雅黑" panose="020B0503020204020204" pitchFamily="34" charset="-122"/>
                <a:ea typeface="微软雅黑" panose="020B0503020204020204" pitchFamily="34" charset="-122"/>
              </a:rPr>
              <a:t>　　对一个生态系统来说，抵抗力稳定性与恢复力稳定性存在相反关系。</a:t>
            </a:r>
          </a:p>
        </p:txBody>
      </p:sp>
      <p:grpSp>
        <p:nvGrpSpPr>
          <p:cNvPr id="2" name="Group 4">
            <a:extLst>
              <a:ext uri="{FF2B5EF4-FFF2-40B4-BE49-F238E27FC236}">
                <a16:creationId xmlns:a16="http://schemas.microsoft.com/office/drawing/2014/main" id="{D01BA4AC-36F0-4458-A029-F1BA7321D56A}"/>
              </a:ext>
            </a:extLst>
          </p:cNvPr>
          <p:cNvGrpSpPr>
            <a:grpSpLocks/>
          </p:cNvGrpSpPr>
          <p:nvPr/>
        </p:nvGrpSpPr>
        <p:grpSpPr bwMode="auto">
          <a:xfrm>
            <a:off x="827088" y="2768600"/>
            <a:ext cx="7366000" cy="3395663"/>
            <a:chOff x="464" y="1544"/>
            <a:chExt cx="4640" cy="2139"/>
          </a:xfrm>
        </p:grpSpPr>
        <p:sp>
          <p:nvSpPr>
            <p:cNvPr id="50181" name="Freeform 5">
              <a:extLst>
                <a:ext uri="{FF2B5EF4-FFF2-40B4-BE49-F238E27FC236}">
                  <a16:creationId xmlns:a16="http://schemas.microsoft.com/office/drawing/2014/main" id="{4EF15320-5E40-4445-8D3F-AB9544CC64D6}"/>
                </a:ext>
              </a:extLst>
            </p:cNvPr>
            <p:cNvSpPr>
              <a:spLocks/>
            </p:cNvSpPr>
            <p:nvPr/>
          </p:nvSpPr>
          <p:spPr bwMode="auto">
            <a:xfrm>
              <a:off x="1160" y="1619"/>
              <a:ext cx="3408" cy="1517"/>
            </a:xfrm>
            <a:custGeom>
              <a:avLst/>
              <a:gdLst>
                <a:gd name="T0" fmla="*/ 0 w 3408"/>
                <a:gd name="T1" fmla="*/ 1517 h 1517"/>
                <a:gd name="T2" fmla="*/ 1048 w 3408"/>
                <a:gd name="T3" fmla="*/ 1141 h 1517"/>
                <a:gd name="T4" fmla="*/ 2072 w 3408"/>
                <a:gd name="T5" fmla="*/ 189 h 1517"/>
                <a:gd name="T6" fmla="*/ 3408 w 3408"/>
                <a:gd name="T7" fmla="*/ 5 h 1517"/>
                <a:gd name="T8" fmla="*/ 0 60000 65536"/>
                <a:gd name="T9" fmla="*/ 0 60000 65536"/>
                <a:gd name="T10" fmla="*/ 0 60000 65536"/>
                <a:gd name="T11" fmla="*/ 0 60000 65536"/>
                <a:gd name="T12" fmla="*/ 0 w 3408"/>
                <a:gd name="T13" fmla="*/ 0 h 1517"/>
                <a:gd name="T14" fmla="*/ 3408 w 3408"/>
                <a:gd name="T15" fmla="*/ 1517 h 1517"/>
              </a:gdLst>
              <a:ahLst/>
              <a:cxnLst>
                <a:cxn ang="T8">
                  <a:pos x="T0" y="T1"/>
                </a:cxn>
                <a:cxn ang="T9">
                  <a:pos x="T2" y="T3"/>
                </a:cxn>
                <a:cxn ang="T10">
                  <a:pos x="T4" y="T5"/>
                </a:cxn>
                <a:cxn ang="T11">
                  <a:pos x="T6" y="T7"/>
                </a:cxn>
              </a:cxnLst>
              <a:rect l="T12" t="T13" r="T14" b="T15"/>
              <a:pathLst>
                <a:path w="3408" h="1517">
                  <a:moveTo>
                    <a:pt x="0" y="1517"/>
                  </a:moveTo>
                  <a:cubicBezTo>
                    <a:pt x="351" y="1439"/>
                    <a:pt x="703" y="1362"/>
                    <a:pt x="1048" y="1141"/>
                  </a:cubicBezTo>
                  <a:cubicBezTo>
                    <a:pt x="1393" y="920"/>
                    <a:pt x="1679" y="378"/>
                    <a:pt x="2072" y="189"/>
                  </a:cubicBezTo>
                  <a:cubicBezTo>
                    <a:pt x="2465" y="0"/>
                    <a:pt x="2936" y="2"/>
                    <a:pt x="3408" y="5"/>
                  </a:cubicBezTo>
                </a:path>
              </a:pathLst>
            </a:custGeom>
            <a:noFill/>
            <a:ln w="63500" cap="flat" cmpd="sng">
              <a:solidFill>
                <a:srgbClr val="008080"/>
              </a:solidFill>
              <a:prstDash val="solid"/>
              <a:round/>
              <a:headEnd type="none" w="med" len="med"/>
              <a:tailEnd type="none" w="lg"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50182" name="Freeform 6">
              <a:extLst>
                <a:ext uri="{FF2B5EF4-FFF2-40B4-BE49-F238E27FC236}">
                  <a16:creationId xmlns:a16="http://schemas.microsoft.com/office/drawing/2014/main" id="{F5D8706C-63CC-44CE-BACF-97CDB355E373}"/>
                </a:ext>
              </a:extLst>
            </p:cNvPr>
            <p:cNvSpPr>
              <a:spLocks/>
            </p:cNvSpPr>
            <p:nvPr/>
          </p:nvSpPr>
          <p:spPr bwMode="auto">
            <a:xfrm flipH="1">
              <a:off x="1162" y="1621"/>
              <a:ext cx="3408" cy="1517"/>
            </a:xfrm>
            <a:custGeom>
              <a:avLst/>
              <a:gdLst>
                <a:gd name="T0" fmla="*/ 0 w 3408"/>
                <a:gd name="T1" fmla="*/ 1517 h 1517"/>
                <a:gd name="T2" fmla="*/ 1048 w 3408"/>
                <a:gd name="T3" fmla="*/ 1141 h 1517"/>
                <a:gd name="T4" fmla="*/ 2072 w 3408"/>
                <a:gd name="T5" fmla="*/ 189 h 1517"/>
                <a:gd name="T6" fmla="*/ 3408 w 3408"/>
                <a:gd name="T7" fmla="*/ 5 h 1517"/>
                <a:gd name="T8" fmla="*/ 0 60000 65536"/>
                <a:gd name="T9" fmla="*/ 0 60000 65536"/>
                <a:gd name="T10" fmla="*/ 0 60000 65536"/>
                <a:gd name="T11" fmla="*/ 0 60000 65536"/>
                <a:gd name="T12" fmla="*/ 0 w 3408"/>
                <a:gd name="T13" fmla="*/ 0 h 1517"/>
                <a:gd name="T14" fmla="*/ 3408 w 3408"/>
                <a:gd name="T15" fmla="*/ 1517 h 1517"/>
              </a:gdLst>
              <a:ahLst/>
              <a:cxnLst>
                <a:cxn ang="T8">
                  <a:pos x="T0" y="T1"/>
                </a:cxn>
                <a:cxn ang="T9">
                  <a:pos x="T2" y="T3"/>
                </a:cxn>
                <a:cxn ang="T10">
                  <a:pos x="T4" y="T5"/>
                </a:cxn>
                <a:cxn ang="T11">
                  <a:pos x="T6" y="T7"/>
                </a:cxn>
              </a:cxnLst>
              <a:rect l="T12" t="T13" r="T14" b="T15"/>
              <a:pathLst>
                <a:path w="3408" h="1517">
                  <a:moveTo>
                    <a:pt x="0" y="1517"/>
                  </a:moveTo>
                  <a:cubicBezTo>
                    <a:pt x="351" y="1439"/>
                    <a:pt x="703" y="1362"/>
                    <a:pt x="1048" y="1141"/>
                  </a:cubicBezTo>
                  <a:cubicBezTo>
                    <a:pt x="1393" y="920"/>
                    <a:pt x="1679" y="378"/>
                    <a:pt x="2072" y="189"/>
                  </a:cubicBezTo>
                  <a:cubicBezTo>
                    <a:pt x="2465" y="0"/>
                    <a:pt x="2936" y="2"/>
                    <a:pt x="3408" y="5"/>
                  </a:cubicBezTo>
                </a:path>
              </a:pathLst>
            </a:custGeom>
            <a:noFill/>
            <a:ln w="63500" cap="flat" cmpd="sng">
              <a:solidFill>
                <a:srgbClr val="FF9900"/>
              </a:solidFill>
              <a:prstDash val="solid"/>
              <a:round/>
              <a:headEnd type="none" w="med" len="med"/>
              <a:tailEnd type="none" w="lg"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50183" name="Text Box 7">
              <a:extLst>
                <a:ext uri="{FF2B5EF4-FFF2-40B4-BE49-F238E27FC236}">
                  <a16:creationId xmlns:a16="http://schemas.microsoft.com/office/drawing/2014/main" id="{F71AB28D-2D3E-4CB5-9CA9-394470FAFBDE}"/>
                </a:ext>
              </a:extLst>
            </p:cNvPr>
            <p:cNvSpPr txBox="1">
              <a:spLocks noChangeArrowheads="1"/>
            </p:cNvSpPr>
            <p:nvPr/>
          </p:nvSpPr>
          <p:spPr bwMode="auto">
            <a:xfrm>
              <a:off x="976" y="2272"/>
              <a:ext cx="968"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solidFill>
                    <a:srgbClr val="007774"/>
                  </a:solidFill>
                  <a:latin typeface="楷体_GB2312" pitchFamily="49" charset="-122"/>
                  <a:ea typeface="楷体_GB2312" pitchFamily="49" charset="-122"/>
                </a:rPr>
                <a:t>抵抗力稳定性</a:t>
              </a:r>
            </a:p>
          </p:txBody>
        </p:sp>
        <p:sp>
          <p:nvSpPr>
            <p:cNvPr id="50184" name="Text Box 8">
              <a:extLst>
                <a:ext uri="{FF2B5EF4-FFF2-40B4-BE49-F238E27FC236}">
                  <a16:creationId xmlns:a16="http://schemas.microsoft.com/office/drawing/2014/main" id="{70DB377A-CDD9-4F4F-BB00-44FD9D173731}"/>
                </a:ext>
              </a:extLst>
            </p:cNvPr>
            <p:cNvSpPr txBox="1">
              <a:spLocks noChangeArrowheads="1"/>
            </p:cNvSpPr>
            <p:nvPr/>
          </p:nvSpPr>
          <p:spPr bwMode="auto">
            <a:xfrm>
              <a:off x="4112" y="2376"/>
              <a:ext cx="99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solidFill>
                    <a:srgbClr val="BC7000"/>
                  </a:solidFill>
                  <a:latin typeface="楷体_GB2312" pitchFamily="49" charset="-122"/>
                  <a:ea typeface="楷体_GB2312" pitchFamily="49" charset="-122"/>
                </a:rPr>
                <a:t>恢复力稳定性</a:t>
              </a:r>
            </a:p>
          </p:txBody>
        </p:sp>
        <p:sp>
          <p:nvSpPr>
            <p:cNvPr id="50185" name="Freeform 9">
              <a:extLst>
                <a:ext uri="{FF2B5EF4-FFF2-40B4-BE49-F238E27FC236}">
                  <a16:creationId xmlns:a16="http://schemas.microsoft.com/office/drawing/2014/main" id="{6DB00D09-8E8D-48C2-A9CD-7AD35C9BF687}"/>
                </a:ext>
              </a:extLst>
            </p:cNvPr>
            <p:cNvSpPr>
              <a:spLocks/>
            </p:cNvSpPr>
            <p:nvPr/>
          </p:nvSpPr>
          <p:spPr bwMode="auto">
            <a:xfrm>
              <a:off x="760" y="1544"/>
              <a:ext cx="4208" cy="1808"/>
            </a:xfrm>
            <a:custGeom>
              <a:avLst/>
              <a:gdLst>
                <a:gd name="T0" fmla="*/ 0 w 4200"/>
                <a:gd name="T1" fmla="*/ 0 h 2072"/>
                <a:gd name="T2" fmla="*/ 0 w 4200"/>
                <a:gd name="T3" fmla="*/ 462 h 2072"/>
                <a:gd name="T4" fmla="*/ 4288 w 4200"/>
                <a:gd name="T5" fmla="*/ 462 h 2072"/>
                <a:gd name="T6" fmla="*/ 0 60000 65536"/>
                <a:gd name="T7" fmla="*/ 0 60000 65536"/>
                <a:gd name="T8" fmla="*/ 0 60000 65536"/>
                <a:gd name="T9" fmla="*/ 0 w 4200"/>
                <a:gd name="T10" fmla="*/ 0 h 2072"/>
                <a:gd name="T11" fmla="*/ 4200 w 4200"/>
                <a:gd name="T12" fmla="*/ 2072 h 2072"/>
              </a:gdLst>
              <a:ahLst/>
              <a:cxnLst>
                <a:cxn ang="T6">
                  <a:pos x="T0" y="T1"/>
                </a:cxn>
                <a:cxn ang="T7">
                  <a:pos x="T2" y="T3"/>
                </a:cxn>
                <a:cxn ang="T8">
                  <a:pos x="T4" y="T5"/>
                </a:cxn>
              </a:cxnLst>
              <a:rect l="T9" t="T10" r="T11" b="T12"/>
              <a:pathLst>
                <a:path w="4200" h="2072">
                  <a:moveTo>
                    <a:pt x="0" y="0"/>
                  </a:moveTo>
                  <a:lnTo>
                    <a:pt x="0" y="2072"/>
                  </a:lnTo>
                  <a:lnTo>
                    <a:pt x="4200" y="2072"/>
                  </a:lnTo>
                </a:path>
              </a:pathLst>
            </a:custGeom>
            <a:noFill/>
            <a:ln w="63500" cap="flat" cmpd="sng">
              <a:solidFill>
                <a:schemeClr val="tx1"/>
              </a:solidFill>
              <a:prstDash val="solid"/>
              <a:round/>
              <a:headEnd type="triangle" w="med" len="med"/>
              <a:tailEnd type="triangle" w="lg"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50186" name="Text Box 10">
              <a:extLst>
                <a:ext uri="{FF2B5EF4-FFF2-40B4-BE49-F238E27FC236}">
                  <a16:creationId xmlns:a16="http://schemas.microsoft.com/office/drawing/2014/main" id="{F31A1BDA-9AA6-420B-88EC-2FD5D6844ACE}"/>
                </a:ext>
              </a:extLst>
            </p:cNvPr>
            <p:cNvSpPr txBox="1">
              <a:spLocks noChangeArrowheads="1"/>
            </p:cNvSpPr>
            <p:nvPr/>
          </p:nvSpPr>
          <p:spPr bwMode="auto">
            <a:xfrm>
              <a:off x="464" y="1608"/>
              <a:ext cx="288"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3200" b="1">
                  <a:solidFill>
                    <a:srgbClr val="096402"/>
                  </a:solidFill>
                  <a:latin typeface="楷体_GB2312" pitchFamily="49" charset="-122"/>
                  <a:ea typeface="楷体_GB2312" pitchFamily="49" charset="-122"/>
                </a:rPr>
                <a:t>稳定性</a:t>
              </a:r>
            </a:p>
          </p:txBody>
        </p:sp>
        <p:sp>
          <p:nvSpPr>
            <p:cNvPr id="50187" name="Text Box 11">
              <a:extLst>
                <a:ext uri="{FF2B5EF4-FFF2-40B4-BE49-F238E27FC236}">
                  <a16:creationId xmlns:a16="http://schemas.microsoft.com/office/drawing/2014/main" id="{DDCB4052-925E-4C1F-A69E-D6B2AA89EEE9}"/>
                </a:ext>
              </a:extLst>
            </p:cNvPr>
            <p:cNvSpPr txBox="1">
              <a:spLocks noChangeArrowheads="1"/>
            </p:cNvSpPr>
            <p:nvPr/>
          </p:nvSpPr>
          <p:spPr bwMode="auto">
            <a:xfrm>
              <a:off x="744" y="3368"/>
              <a:ext cx="408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zh-CN" altLang="en-US" sz="3200" b="1">
                <a:solidFill>
                  <a:srgbClr val="096402"/>
                </a:solidFill>
                <a:latin typeface="楷体_GB2312" pitchFamily="49" charset="-122"/>
                <a:ea typeface="楷体_GB2312" pitchFamily="49" charset="-122"/>
              </a:endParaRPr>
            </a:p>
          </p:txBody>
        </p:sp>
        <p:sp>
          <p:nvSpPr>
            <p:cNvPr id="50188" name="Text Box 12">
              <a:extLst>
                <a:ext uri="{FF2B5EF4-FFF2-40B4-BE49-F238E27FC236}">
                  <a16:creationId xmlns:a16="http://schemas.microsoft.com/office/drawing/2014/main" id="{5A245728-691A-401B-8F2B-28CA1A593F16}"/>
                </a:ext>
              </a:extLst>
            </p:cNvPr>
            <p:cNvSpPr txBox="1">
              <a:spLocks noChangeArrowheads="1"/>
            </p:cNvSpPr>
            <p:nvPr/>
          </p:nvSpPr>
          <p:spPr bwMode="auto">
            <a:xfrm>
              <a:off x="760" y="3376"/>
              <a:ext cx="412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zh-CN" altLang="en-US" sz="3200" b="1">
                  <a:solidFill>
                    <a:srgbClr val="096402"/>
                  </a:solidFill>
                  <a:latin typeface="楷体_GB2312" pitchFamily="49" charset="-122"/>
                  <a:ea typeface="楷体_GB2312" pitchFamily="49" charset="-122"/>
                </a:rPr>
                <a:t>生物量、生态系统复杂程度等</a:t>
              </a:r>
            </a:p>
          </p:txBody>
        </p:sp>
      </p:grpSp>
      <p:sp>
        <p:nvSpPr>
          <p:cNvPr id="50180" name="Text Box 9">
            <a:extLst>
              <a:ext uri="{FF2B5EF4-FFF2-40B4-BE49-F238E27FC236}">
                <a16:creationId xmlns:a16="http://schemas.microsoft.com/office/drawing/2014/main" id="{E8569E01-8B77-46D5-AF31-430FDBCC5B45}"/>
              </a:ext>
            </a:extLst>
          </p:cNvPr>
          <p:cNvSpPr txBox="1">
            <a:spLocks noChangeArrowheads="1"/>
          </p:cNvSpPr>
          <p:nvPr/>
        </p:nvSpPr>
        <p:spPr bwMode="auto">
          <a:xfrm>
            <a:off x="317500" y="153988"/>
            <a:ext cx="82169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4000" b="1">
                <a:latin typeface="微软雅黑" panose="020B0503020204020204" pitchFamily="34" charset="-122"/>
                <a:ea typeface="微软雅黑" panose="020B0503020204020204" pitchFamily="34" charset="-122"/>
              </a:rPr>
              <a:t>抵抗力稳定性与恢复力稳定性的关系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Text Box 5">
            <a:extLst>
              <a:ext uri="{FF2B5EF4-FFF2-40B4-BE49-F238E27FC236}">
                <a16:creationId xmlns:a16="http://schemas.microsoft.com/office/drawing/2014/main" id="{66768E50-321D-4466-A46C-00F1B6A154C0}"/>
              </a:ext>
            </a:extLst>
          </p:cNvPr>
          <p:cNvSpPr txBox="1">
            <a:spLocks noChangeArrowheads="1"/>
          </p:cNvSpPr>
          <p:nvPr/>
        </p:nvSpPr>
        <p:spPr bwMode="auto">
          <a:xfrm>
            <a:off x="468313" y="2276475"/>
            <a:ext cx="8396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b="1">
                <a:latin typeface="微软雅黑" panose="020B0503020204020204" pitchFamily="34" charset="-122"/>
                <a:ea typeface="微软雅黑" panose="020B0503020204020204" pitchFamily="34" charset="-122"/>
              </a:rPr>
              <a:t>人类的生存离不开一个适宜稳定的环境</a:t>
            </a:r>
          </a:p>
        </p:txBody>
      </p:sp>
      <p:sp>
        <p:nvSpPr>
          <p:cNvPr id="82950" name="Text Box 6">
            <a:extLst>
              <a:ext uri="{FF2B5EF4-FFF2-40B4-BE49-F238E27FC236}">
                <a16:creationId xmlns:a16="http://schemas.microsoft.com/office/drawing/2014/main" id="{DD0492D1-20B5-4E20-ABD6-AB37CC053A7E}"/>
              </a:ext>
            </a:extLst>
          </p:cNvPr>
          <p:cNvSpPr txBox="1">
            <a:spLocks noChangeArrowheads="1"/>
          </p:cNvSpPr>
          <p:nvPr/>
        </p:nvSpPr>
        <p:spPr bwMode="auto">
          <a:xfrm>
            <a:off x="465138" y="3519488"/>
            <a:ext cx="8396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b="1">
                <a:latin typeface="微软雅黑" panose="020B0503020204020204" pitchFamily="34" charset="-122"/>
                <a:ea typeface="微软雅黑" panose="020B0503020204020204" pitchFamily="34" charset="-122"/>
              </a:rPr>
              <a:t>人类的发展离不开一个适宜稳定的环境</a:t>
            </a:r>
          </a:p>
        </p:txBody>
      </p:sp>
      <p:sp>
        <p:nvSpPr>
          <p:cNvPr id="82951" name="Text Box 7">
            <a:extLst>
              <a:ext uri="{FF2B5EF4-FFF2-40B4-BE49-F238E27FC236}">
                <a16:creationId xmlns:a16="http://schemas.microsoft.com/office/drawing/2014/main" id="{47521F2C-3B33-4491-AC5B-690D0F4F9F95}"/>
              </a:ext>
            </a:extLst>
          </p:cNvPr>
          <p:cNvSpPr txBox="1">
            <a:spLocks noChangeArrowheads="1"/>
          </p:cNvSpPr>
          <p:nvPr/>
        </p:nvSpPr>
        <p:spPr bwMode="auto">
          <a:xfrm>
            <a:off x="465138" y="4743450"/>
            <a:ext cx="8396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zh-CN" altLang="en-US" b="1">
                <a:latin typeface="微软雅黑" panose="020B0503020204020204" pitchFamily="34" charset="-122"/>
                <a:ea typeface="微软雅黑" panose="020B0503020204020204" pitchFamily="34" charset="-122"/>
              </a:rPr>
              <a:t>走持续发展的道路需要一个适宜稳定的环境</a:t>
            </a:r>
          </a:p>
        </p:txBody>
      </p:sp>
      <p:sp>
        <p:nvSpPr>
          <p:cNvPr id="51205" name="文本框 1">
            <a:extLst>
              <a:ext uri="{FF2B5EF4-FFF2-40B4-BE49-F238E27FC236}">
                <a16:creationId xmlns:a16="http://schemas.microsoft.com/office/drawing/2014/main" id="{1EAC1C6E-4F9C-4BCD-BF8F-B97B7A2B51AA}"/>
              </a:ext>
            </a:extLst>
          </p:cNvPr>
          <p:cNvSpPr txBox="1">
            <a:spLocks noChangeArrowheads="1"/>
          </p:cNvSpPr>
          <p:nvPr/>
        </p:nvSpPr>
        <p:spPr bwMode="auto">
          <a:xfrm>
            <a:off x="576263" y="817563"/>
            <a:ext cx="7991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b="1">
                <a:latin typeface="微软雅黑" panose="020B0503020204020204" pitchFamily="34" charset="-122"/>
                <a:ea typeface="微软雅黑" panose="020B0503020204020204" pitchFamily="34" charset="-122"/>
              </a:rPr>
              <a:t>为什么要提高生态系统的稳定性？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94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2950"/>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2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autoUpdateAnimBg="0"/>
      <p:bldP spid="82950" grpId="0" autoUpdateAnimBg="0"/>
      <p:bldP spid="82951" grpId="0"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2226" name="Group 2">
            <a:extLst>
              <a:ext uri="{FF2B5EF4-FFF2-40B4-BE49-F238E27FC236}">
                <a16:creationId xmlns:a16="http://schemas.microsoft.com/office/drawing/2014/main" id="{96B12FCB-EB0D-4F2E-A4ED-264CF3F1BED4}"/>
              </a:ext>
            </a:extLst>
          </p:cNvPr>
          <p:cNvGrpSpPr>
            <a:grpSpLocks/>
          </p:cNvGrpSpPr>
          <p:nvPr/>
        </p:nvGrpSpPr>
        <p:grpSpPr bwMode="auto">
          <a:xfrm>
            <a:off x="898525" y="246063"/>
            <a:ext cx="8043863" cy="3149600"/>
            <a:chOff x="150" y="155"/>
            <a:chExt cx="5483" cy="1984"/>
          </a:xfrm>
        </p:grpSpPr>
        <p:pic>
          <p:nvPicPr>
            <p:cNvPr id="52233" name="Picture 3" descr="3579">
              <a:extLst>
                <a:ext uri="{FF2B5EF4-FFF2-40B4-BE49-F238E27FC236}">
                  <a16:creationId xmlns:a16="http://schemas.microsoft.com/office/drawing/2014/main" id="{CCB6D303-244B-41FD-A22D-ED2E6B01F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 y="156"/>
              <a:ext cx="2774" cy="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4" descr="GALMuteSwn766">
              <a:extLst>
                <a:ext uri="{FF2B5EF4-FFF2-40B4-BE49-F238E27FC236}">
                  <a16:creationId xmlns:a16="http://schemas.microsoft.com/office/drawing/2014/main" id="{F650F1DC-87FC-4513-A63B-B9A032B77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 y="155"/>
              <a:ext cx="2659"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227" name="Group 5">
            <a:extLst>
              <a:ext uri="{FF2B5EF4-FFF2-40B4-BE49-F238E27FC236}">
                <a16:creationId xmlns:a16="http://schemas.microsoft.com/office/drawing/2014/main" id="{FC401BA5-9889-47AC-9508-C93AD08692EB}"/>
              </a:ext>
            </a:extLst>
          </p:cNvPr>
          <p:cNvGrpSpPr>
            <a:grpSpLocks/>
          </p:cNvGrpSpPr>
          <p:nvPr/>
        </p:nvGrpSpPr>
        <p:grpSpPr bwMode="auto">
          <a:xfrm>
            <a:off x="925513" y="3517900"/>
            <a:ext cx="7932737" cy="2887663"/>
            <a:chOff x="151" y="2216"/>
            <a:chExt cx="5429" cy="1819"/>
          </a:xfrm>
        </p:grpSpPr>
        <p:pic>
          <p:nvPicPr>
            <p:cNvPr id="52231" name="Picture 6" descr="2793">
              <a:extLst>
                <a:ext uri="{FF2B5EF4-FFF2-40B4-BE49-F238E27FC236}">
                  <a16:creationId xmlns:a16="http://schemas.microsoft.com/office/drawing/2014/main" id="{536ACB0E-C909-49CF-A495-009FB58F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 y="2216"/>
              <a:ext cx="2766" cy="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7" descr="9_14">
              <a:extLst>
                <a:ext uri="{FF2B5EF4-FFF2-40B4-BE49-F238E27FC236}">
                  <a16:creationId xmlns:a16="http://schemas.microsoft.com/office/drawing/2014/main" id="{9A5588F2-87F9-45B2-9EE6-5954750DB1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 y="2216"/>
              <a:ext cx="2570" cy="1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28" name="WordArt 8">
            <a:extLst>
              <a:ext uri="{FF2B5EF4-FFF2-40B4-BE49-F238E27FC236}">
                <a16:creationId xmlns:a16="http://schemas.microsoft.com/office/drawing/2014/main" id="{DF7CCEC3-1BB1-4D44-96CF-0F8909F9102D}"/>
              </a:ext>
            </a:extLst>
          </p:cNvPr>
          <p:cNvSpPr>
            <a:spLocks noChangeArrowheads="1" noChangeShapeType="1" noTextEdit="1"/>
          </p:cNvSpPr>
          <p:nvPr/>
        </p:nvSpPr>
        <p:spPr bwMode="auto">
          <a:xfrm>
            <a:off x="4016375" y="1365250"/>
            <a:ext cx="1924050" cy="947738"/>
          </a:xfrm>
          <a:prstGeom prst="rect">
            <a:avLst/>
          </a:prstGeom>
        </p:spPr>
        <p:txBody>
          <a:bodyPr wrap="none" fromWordArt="1">
            <a:prstTxWarp prst="textPlain">
              <a:avLst>
                <a:gd name="adj" fmla="val 50000"/>
              </a:avLst>
            </a:prstTxWarp>
          </a:bodyPr>
          <a:lstStyle/>
          <a:p>
            <a:pPr algn="ctr"/>
            <a:r>
              <a:rPr lang="en-US" altLang="zh-CN" sz="3600" b="1" kern="10">
                <a:ln w="9525">
                  <a:solidFill>
                    <a:srgbClr val="FFFF00"/>
                  </a:solidFill>
                  <a:round/>
                  <a:headEnd/>
                  <a:tailEnd type="none" w="lg" len="med"/>
                </a:ln>
                <a:gradFill rotWithShape="1">
                  <a:gsLst>
                    <a:gs pos="0">
                      <a:srgbClr val="008000"/>
                    </a:gs>
                    <a:gs pos="50000">
                      <a:srgbClr val="00CC00"/>
                    </a:gs>
                    <a:gs pos="100000">
                      <a:srgbClr val="008000"/>
                    </a:gs>
                  </a:gsLst>
                  <a:lin ang="5400000" scaled="1"/>
                </a:gradFill>
                <a:latin typeface="Times New Roman" panose="02020603050405020304" pitchFamily="18" charset="0"/>
                <a:cs typeface="Times New Roman" panose="02020603050405020304" pitchFamily="18" charset="0"/>
              </a:rPr>
              <a:t>Yes!</a:t>
            </a:r>
            <a:endParaRPr lang="zh-CN" altLang="en-US" sz="3600" b="1" kern="10">
              <a:ln w="9525">
                <a:solidFill>
                  <a:srgbClr val="FFFF00"/>
                </a:solidFill>
                <a:round/>
                <a:headEnd/>
                <a:tailEnd type="none" w="lg" len="med"/>
              </a:ln>
              <a:gradFill rotWithShape="1">
                <a:gsLst>
                  <a:gs pos="0">
                    <a:srgbClr val="008000"/>
                  </a:gs>
                  <a:gs pos="50000">
                    <a:srgbClr val="00CC00"/>
                  </a:gs>
                  <a:gs pos="100000">
                    <a:srgbClr val="008000"/>
                  </a:gs>
                </a:gsLst>
                <a:lin ang="5400000" scaled="1"/>
              </a:gradFill>
              <a:latin typeface="Times New Roman" panose="02020603050405020304" pitchFamily="18" charset="0"/>
              <a:cs typeface="Times New Roman" panose="02020603050405020304" pitchFamily="18" charset="0"/>
            </a:endParaRPr>
          </a:p>
        </p:txBody>
      </p:sp>
      <p:sp>
        <p:nvSpPr>
          <p:cNvPr id="52229" name="WordArt 9">
            <a:extLst>
              <a:ext uri="{FF2B5EF4-FFF2-40B4-BE49-F238E27FC236}">
                <a16:creationId xmlns:a16="http://schemas.microsoft.com/office/drawing/2014/main" id="{419A9078-D2A7-46BA-8382-CB8CC45BD5A4}"/>
              </a:ext>
            </a:extLst>
          </p:cNvPr>
          <p:cNvSpPr>
            <a:spLocks noChangeArrowheads="1" noChangeShapeType="1" noTextEdit="1"/>
          </p:cNvSpPr>
          <p:nvPr/>
        </p:nvSpPr>
        <p:spPr bwMode="auto">
          <a:xfrm>
            <a:off x="3938588" y="3898900"/>
            <a:ext cx="2328862" cy="1052513"/>
          </a:xfrm>
          <a:prstGeom prst="rect">
            <a:avLst/>
          </a:prstGeom>
        </p:spPr>
        <p:txBody>
          <a:bodyPr wrap="none" fromWordArt="1">
            <a:prstTxWarp prst="textPlain">
              <a:avLst>
                <a:gd name="adj" fmla="val 50000"/>
              </a:avLst>
            </a:prstTxWarp>
          </a:bodyPr>
          <a:lstStyle/>
          <a:p>
            <a:pPr algn="ctr"/>
            <a:r>
              <a:rPr lang="en-US" altLang="zh-CN" sz="3600" b="1" kern="10">
                <a:ln w="9525">
                  <a:solidFill>
                    <a:srgbClr val="FFFF00"/>
                  </a:solidFill>
                  <a:round/>
                  <a:headEnd/>
                  <a:tailEnd type="none" w="lg" len="med"/>
                </a:ln>
                <a:solidFill>
                  <a:srgbClr val="FF0000"/>
                </a:solidFill>
                <a:latin typeface="Times New Roman" panose="02020603050405020304" pitchFamily="18" charset="0"/>
                <a:cs typeface="Times New Roman" panose="02020603050405020304" pitchFamily="18" charset="0"/>
              </a:rPr>
              <a:t>No!</a:t>
            </a:r>
            <a:endParaRPr lang="zh-CN" altLang="en-US" sz="3600" b="1" kern="10">
              <a:ln w="9525">
                <a:solidFill>
                  <a:srgbClr val="FFFF00"/>
                </a:solidFill>
                <a:round/>
                <a:headEnd/>
                <a:tailEnd type="none" w="lg" len="med"/>
              </a:ln>
              <a:solidFill>
                <a:srgbClr val="FF0000"/>
              </a:solidFill>
              <a:latin typeface="Times New Roman" panose="02020603050405020304" pitchFamily="18" charset="0"/>
              <a:cs typeface="Times New Roman" panose="02020603050405020304" pitchFamily="18" charset="0"/>
            </a:endParaRPr>
          </a:p>
        </p:txBody>
      </p:sp>
      <p:sp>
        <p:nvSpPr>
          <p:cNvPr id="85002" name="WordArt 10">
            <a:extLst>
              <a:ext uri="{FF2B5EF4-FFF2-40B4-BE49-F238E27FC236}">
                <a16:creationId xmlns:a16="http://schemas.microsoft.com/office/drawing/2014/main" id="{BC39EF11-3DF1-4C9A-A5F9-622C0C05983B}"/>
              </a:ext>
            </a:extLst>
          </p:cNvPr>
          <p:cNvSpPr>
            <a:spLocks noChangeArrowheads="1" noChangeShapeType="1" noTextEdit="1"/>
          </p:cNvSpPr>
          <p:nvPr/>
        </p:nvSpPr>
        <p:spPr bwMode="auto">
          <a:xfrm>
            <a:off x="61913" y="2216150"/>
            <a:ext cx="765175" cy="2730500"/>
          </a:xfrm>
          <a:prstGeom prst="rect">
            <a:avLst/>
          </a:prstGeom>
        </p:spPr>
        <p:txBody>
          <a:bodyPr wrap="none" fromWordArt="1">
            <a:prstTxWarp prst="textPlain">
              <a:avLst>
                <a:gd name="adj" fmla="val 50000"/>
              </a:avLst>
            </a:prstTxWarp>
          </a:bodyPr>
          <a:lstStyle/>
          <a:p>
            <a:pPr algn="ctr" eaLnBrk="1" hangingPunct="1">
              <a:defRPr/>
            </a:pPr>
            <a:r>
              <a:rPr lang="zh-CN" altLang="en-US" sz="3600" b="1" kern="10">
                <a:ln w="9525">
                  <a:solidFill>
                    <a:srgbClr val="FF0000"/>
                  </a:solidFill>
                  <a:round/>
                  <a:headEnd/>
                  <a:tailEnd type="none" w="lg" len="med"/>
                </a:ln>
                <a:gradFill rotWithShape="1">
                  <a:gsLst>
                    <a:gs pos="0">
                      <a:schemeClr val="accent1"/>
                    </a:gs>
                    <a:gs pos="50000">
                      <a:srgbClr val="142260"/>
                    </a:gs>
                    <a:gs pos="100000">
                      <a:schemeClr val="accent1"/>
                    </a:gs>
                  </a:gsLst>
                  <a:lin ang="0" scaled="1"/>
                </a:gradFill>
                <a:latin typeface="华文中宋"/>
                <a:ea typeface="华文中宋"/>
              </a:rPr>
              <a:t> </a:t>
            </a:r>
          </a:p>
          <a:p>
            <a:pPr algn="ctr" eaLnBrk="1" hangingPunct="1">
              <a:defRPr/>
            </a:pPr>
            <a:r>
              <a:rPr lang="zh-CN" altLang="en-US" sz="3600" b="1" kern="10">
                <a:ln w="9525">
                  <a:solidFill>
                    <a:srgbClr val="FF0000"/>
                  </a:solidFill>
                  <a:round/>
                  <a:headEnd/>
                  <a:tailEnd type="none" w="lg" len="med"/>
                </a:ln>
                <a:gradFill rotWithShape="1">
                  <a:gsLst>
                    <a:gs pos="0">
                      <a:schemeClr val="accent1"/>
                    </a:gs>
                    <a:gs pos="50000">
                      <a:srgbClr val="142260"/>
                    </a:gs>
                    <a:gs pos="100000">
                      <a:schemeClr val="accent1"/>
                    </a:gs>
                  </a:gsLst>
                  <a:lin ang="0" scaled="1"/>
                </a:gradFill>
                <a:latin typeface="华文中宋"/>
                <a:ea typeface="华文中宋"/>
              </a:rPr>
              <a:t> </a:t>
            </a:r>
          </a:p>
        </p:txBody>
      </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WordArt 3">
            <a:extLst>
              <a:ext uri="{FF2B5EF4-FFF2-40B4-BE49-F238E27FC236}">
                <a16:creationId xmlns:a16="http://schemas.microsoft.com/office/drawing/2014/main" id="{3C52B689-5D56-42BE-834D-FDD8082396DE}"/>
              </a:ext>
            </a:extLst>
          </p:cNvPr>
          <p:cNvSpPr>
            <a:spLocks noChangeArrowheads="1" noChangeShapeType="1" noTextEdit="1"/>
          </p:cNvSpPr>
          <p:nvPr/>
        </p:nvSpPr>
        <p:spPr bwMode="auto">
          <a:xfrm>
            <a:off x="179388" y="1773238"/>
            <a:ext cx="504825" cy="2076450"/>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8000"/>
                  </a:solidFill>
                  <a:round/>
                  <a:headEnd/>
                  <a:tailEnd type="none" w="lg" len="med"/>
                </a:ln>
                <a:gradFill rotWithShape="1">
                  <a:gsLst>
                    <a:gs pos="0">
                      <a:srgbClr val="FF0000"/>
                    </a:gs>
                    <a:gs pos="100000">
                      <a:srgbClr val="800000"/>
                    </a:gs>
                  </a:gsLst>
                  <a:path path="rect">
                    <a:fillToRect l="50000" t="50000" r="50000" b="50000"/>
                  </a:path>
                </a:gradFill>
                <a:latin typeface="华文中宋" panose="02010600040101010101" pitchFamily="2" charset="-122"/>
                <a:ea typeface="华文中宋" panose="02010600040101010101" pitchFamily="2" charset="-122"/>
              </a:rPr>
              <a:t>措</a:t>
            </a:r>
          </a:p>
          <a:p>
            <a:pPr algn="ctr"/>
            <a:r>
              <a:rPr lang="zh-CN" altLang="en-US" sz="3600" b="1" kern="10">
                <a:ln w="9525">
                  <a:solidFill>
                    <a:srgbClr val="008000"/>
                  </a:solidFill>
                  <a:round/>
                  <a:headEnd/>
                  <a:tailEnd type="none" w="lg" len="med"/>
                </a:ln>
                <a:gradFill rotWithShape="1">
                  <a:gsLst>
                    <a:gs pos="0">
                      <a:srgbClr val="FF0000"/>
                    </a:gs>
                    <a:gs pos="100000">
                      <a:srgbClr val="800000"/>
                    </a:gs>
                  </a:gsLst>
                  <a:path path="rect">
                    <a:fillToRect l="50000" t="50000" r="50000" b="50000"/>
                  </a:path>
                </a:gradFill>
                <a:latin typeface="华文中宋" panose="02010600040101010101" pitchFamily="2" charset="-122"/>
                <a:ea typeface="华文中宋" panose="02010600040101010101" pitchFamily="2" charset="-122"/>
              </a:rPr>
              <a:t>施</a:t>
            </a:r>
          </a:p>
        </p:txBody>
      </p:sp>
      <p:sp>
        <p:nvSpPr>
          <p:cNvPr id="53251" name="Text Box 4">
            <a:extLst>
              <a:ext uri="{FF2B5EF4-FFF2-40B4-BE49-F238E27FC236}">
                <a16:creationId xmlns:a16="http://schemas.microsoft.com/office/drawing/2014/main" id="{96C23F4B-B60E-462A-B4B6-F61B83E80BE5}"/>
              </a:ext>
            </a:extLst>
          </p:cNvPr>
          <p:cNvSpPr txBox="1">
            <a:spLocks noChangeArrowheads="1"/>
          </p:cNvSpPr>
          <p:nvPr/>
        </p:nvSpPr>
        <p:spPr bwMode="auto">
          <a:xfrm>
            <a:off x="971550" y="1196975"/>
            <a:ext cx="7640638" cy="1292225"/>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zh-CN" altLang="en-US" sz="2800" b="1">
                <a:latin typeface="微软雅黑" panose="020B0503020204020204" pitchFamily="34" charset="-122"/>
                <a:ea typeface="微软雅黑" panose="020B0503020204020204" pitchFamily="34" charset="-122"/>
              </a:rPr>
              <a:t>一方面要控制对生态系统干扰的程度，对生态系统的利用应适度，不应超过生态系统的自我调节能力。</a:t>
            </a:r>
          </a:p>
        </p:txBody>
      </p:sp>
      <p:grpSp>
        <p:nvGrpSpPr>
          <p:cNvPr id="53252" name="Group 5">
            <a:extLst>
              <a:ext uri="{FF2B5EF4-FFF2-40B4-BE49-F238E27FC236}">
                <a16:creationId xmlns:a16="http://schemas.microsoft.com/office/drawing/2014/main" id="{7555BDAE-AF61-48AC-BA3A-BDE773BA058F}"/>
              </a:ext>
            </a:extLst>
          </p:cNvPr>
          <p:cNvGrpSpPr>
            <a:grpSpLocks/>
          </p:cNvGrpSpPr>
          <p:nvPr/>
        </p:nvGrpSpPr>
        <p:grpSpPr bwMode="auto">
          <a:xfrm>
            <a:off x="1116013" y="2708275"/>
            <a:ext cx="7673975" cy="3932238"/>
            <a:chOff x="755" y="1582"/>
            <a:chExt cx="4834" cy="2477"/>
          </a:xfrm>
        </p:grpSpPr>
        <p:pic>
          <p:nvPicPr>
            <p:cNvPr id="53254" name="Picture 6" descr="2DIHUANG">
              <a:extLst>
                <a:ext uri="{FF2B5EF4-FFF2-40B4-BE49-F238E27FC236}">
                  <a16:creationId xmlns:a16="http://schemas.microsoft.com/office/drawing/2014/main" id="{D2AC3859-8E7D-4190-B9CD-592DA67BF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 y="1593"/>
              <a:ext cx="1233" cy="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7" descr="139">
              <a:extLst>
                <a:ext uri="{FF2B5EF4-FFF2-40B4-BE49-F238E27FC236}">
                  <a16:creationId xmlns:a16="http://schemas.microsoft.com/office/drawing/2014/main" id="{84D3E4BA-C3F8-4B6A-BD99-46D51C028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 y="1582"/>
              <a:ext cx="1538"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8" descr="PHOT019">
              <a:extLst>
                <a:ext uri="{FF2B5EF4-FFF2-40B4-BE49-F238E27FC236}">
                  <a16:creationId xmlns:a16="http://schemas.microsoft.com/office/drawing/2014/main" id="{44EB1E98-0171-496A-A73D-B8C2A4F4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6" y="1594"/>
              <a:ext cx="1925" cy="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9" descr="b7-2">
              <a:extLst>
                <a:ext uri="{FF2B5EF4-FFF2-40B4-BE49-F238E27FC236}">
                  <a16:creationId xmlns:a16="http://schemas.microsoft.com/office/drawing/2014/main" id="{8D75B580-0DC3-4BC9-8DE4-2843C0830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 y="2852"/>
              <a:ext cx="1650"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10" descr="b5-1">
              <a:extLst>
                <a:ext uri="{FF2B5EF4-FFF2-40B4-BE49-F238E27FC236}">
                  <a16:creationId xmlns:a16="http://schemas.microsoft.com/office/drawing/2014/main" id="{FA9317EE-F5A8-4F67-A2AD-7FD43AE1E1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 y="2844"/>
              <a:ext cx="1420"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Picture 11" descr="b7-1">
              <a:extLst>
                <a:ext uri="{FF2B5EF4-FFF2-40B4-BE49-F238E27FC236}">
                  <a16:creationId xmlns:a16="http://schemas.microsoft.com/office/drawing/2014/main" id="{013C3D22-28D4-4B70-B305-80C747FEA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 y="2845"/>
              <a:ext cx="1700"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53" name="文本框 11">
            <a:extLst>
              <a:ext uri="{FF2B5EF4-FFF2-40B4-BE49-F238E27FC236}">
                <a16:creationId xmlns:a16="http://schemas.microsoft.com/office/drawing/2014/main" id="{875A74D5-79FB-4219-8956-094AFAA9B03D}"/>
              </a:ext>
            </a:extLst>
          </p:cNvPr>
          <p:cNvSpPr txBox="1">
            <a:spLocks noChangeArrowheads="1"/>
          </p:cNvSpPr>
          <p:nvPr/>
        </p:nvSpPr>
        <p:spPr bwMode="auto">
          <a:xfrm>
            <a:off x="446088" y="177800"/>
            <a:ext cx="7993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4000" b="1">
                <a:latin typeface="微软雅黑" panose="020B0503020204020204" pitchFamily="34" charset="-122"/>
                <a:ea typeface="微软雅黑" panose="020B0503020204020204" pitchFamily="34" charset="-122"/>
              </a:rPr>
              <a:t>提高生态系统的稳定性</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07F401E6-D641-4653-A0E5-D257CB5CEE89}"/>
              </a:ext>
            </a:extLst>
          </p:cNvPr>
          <p:cNvSpPr>
            <a:spLocks noGrp="1" noChangeArrowheads="1"/>
          </p:cNvSpPr>
          <p:nvPr>
            <p:ph type="ctrTitle"/>
          </p:nvPr>
        </p:nvSpPr>
        <p:spPr>
          <a:xfrm>
            <a:off x="0" y="333375"/>
            <a:ext cx="8937625" cy="839788"/>
          </a:xfrm>
          <a:extLst>
            <a:ext uri="{909E8E84-426E-40DD-AFC4-6F175D3DCCD1}">
              <a14:hiddenFill xmlns:a14="http://schemas.microsoft.com/office/drawing/2010/main">
                <a:solidFill>
                  <a:schemeClr val="tx1"/>
                </a:solidFill>
              </a14:hiddenFill>
            </a:ext>
          </a:extLst>
        </p:spPr>
        <p:txBody>
          <a:bodyPr/>
          <a:lstStyle/>
          <a:p>
            <a:pPr eaLnBrk="1" hangingPunct="1"/>
            <a:r>
              <a:rPr lang="zh-CN" altLang="en-US" sz="5400" dirty="0"/>
              <a:t>第五章 生态系统及其稳定性</a:t>
            </a:r>
          </a:p>
        </p:txBody>
      </p:sp>
      <p:sp>
        <p:nvSpPr>
          <p:cNvPr id="12291" name="副标题 2">
            <a:extLst>
              <a:ext uri="{FF2B5EF4-FFF2-40B4-BE49-F238E27FC236}">
                <a16:creationId xmlns:a16="http://schemas.microsoft.com/office/drawing/2014/main" id="{103F2E4B-2AF4-483C-A4D8-5F37F685B58A}"/>
              </a:ext>
            </a:extLst>
          </p:cNvPr>
          <p:cNvSpPr>
            <a:spLocks noGrp="1" noChangeArrowheads="1"/>
          </p:cNvSpPr>
          <p:nvPr>
            <p:ph type="subTitle" idx="1"/>
          </p:nvPr>
        </p:nvSpPr>
        <p:spPr>
          <a:xfrm>
            <a:off x="466725" y="1844675"/>
            <a:ext cx="8677275" cy="831850"/>
          </a:xfrm>
        </p:spPr>
        <p:txBody>
          <a:bodyPr/>
          <a:lstStyle/>
          <a:p>
            <a:pPr eaLnBrk="1" hangingPunct="1"/>
            <a:r>
              <a:rPr lang="zh-CN" altLang="en-US" sz="4800" dirty="0"/>
              <a:t>第一节 生态系统的结构</a:t>
            </a:r>
          </a:p>
        </p:txBody>
      </p:sp>
      <p:pic>
        <p:nvPicPr>
          <p:cNvPr id="12292" name="图片 5">
            <a:extLst>
              <a:ext uri="{FF2B5EF4-FFF2-40B4-BE49-F238E27FC236}">
                <a16:creationId xmlns:a16="http://schemas.microsoft.com/office/drawing/2014/main" id="{BF0C1DA6-AF64-482C-8543-7BF734DDC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6205538"/>
            <a:ext cx="24892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9363757"/>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F794B5C9-D3B3-4DF9-B40D-D89D334DF078}"/>
              </a:ext>
            </a:extLst>
          </p:cNvPr>
          <p:cNvSpPr>
            <a:spLocks noGrp="1" noChangeArrowheads="1"/>
          </p:cNvSpPr>
          <p:nvPr>
            <p:ph idx="1"/>
          </p:nvPr>
        </p:nvSpPr>
        <p:spPr>
          <a:xfrm>
            <a:off x="684213" y="1298575"/>
            <a:ext cx="4699000" cy="2657475"/>
          </a:xfrm>
          <a:extLst>
            <a:ext uri="{91240B29-F687-4F45-9708-019B960494DF}">
              <a14:hiddenLine xmlns:a14="http://schemas.microsoft.com/office/drawing/2010/main" w="9525" cap="flat" algn="ctr">
                <a:solidFill>
                  <a:srgbClr val="00FF00"/>
                </a:solidFill>
                <a:miter lim="800000"/>
                <a:headEnd/>
                <a:tailEnd/>
              </a14:hiddenLine>
            </a:ext>
          </a:extLst>
        </p:spPr>
        <p:txBody>
          <a:bodyPr/>
          <a:lstStyle/>
          <a:p>
            <a:pPr marL="0" indent="0" eaLnBrk="1" hangingPunct="1">
              <a:buFontTx/>
              <a:buNone/>
            </a:pPr>
            <a:r>
              <a:rPr lang="en-US" altLang="zh-CN" sz="2800"/>
              <a:t>1. </a:t>
            </a:r>
            <a:r>
              <a:rPr lang="zh-CN" altLang="en-US" sz="2800"/>
              <a:t>分布：</a:t>
            </a:r>
          </a:p>
          <a:p>
            <a:pPr marL="0" indent="0" eaLnBrk="1" hangingPunct="1">
              <a:buFontTx/>
              <a:buNone/>
            </a:pPr>
            <a:r>
              <a:rPr lang="en-US" altLang="zh-CN" sz="2800"/>
              <a:t>2. </a:t>
            </a:r>
            <a:r>
              <a:rPr lang="zh-CN" altLang="en-US" sz="2800"/>
              <a:t>主要特点：</a:t>
            </a:r>
          </a:p>
          <a:p>
            <a:pPr marL="0" indent="0" eaLnBrk="1" hangingPunct="1">
              <a:buFontTx/>
              <a:buNone/>
            </a:pPr>
            <a:endParaRPr lang="zh-CN" altLang="en-US" sz="2800"/>
          </a:p>
          <a:p>
            <a:pPr marL="0" indent="0" eaLnBrk="1" hangingPunct="1">
              <a:buFontTx/>
              <a:buNone/>
            </a:pPr>
            <a:r>
              <a:rPr lang="en-US" altLang="zh-CN" sz="2800"/>
              <a:t>3. </a:t>
            </a:r>
            <a:r>
              <a:rPr lang="zh-CN" altLang="en-US" sz="2800"/>
              <a:t>生物的特征：</a:t>
            </a:r>
          </a:p>
        </p:txBody>
      </p:sp>
      <p:sp>
        <p:nvSpPr>
          <p:cNvPr id="86020" name="Text Box 4">
            <a:extLst>
              <a:ext uri="{FF2B5EF4-FFF2-40B4-BE49-F238E27FC236}">
                <a16:creationId xmlns:a16="http://schemas.microsoft.com/office/drawing/2014/main" id="{6388DED6-DB05-4463-9A27-C3D5C5BCCA33}"/>
              </a:ext>
            </a:extLst>
          </p:cNvPr>
          <p:cNvSpPr txBox="1">
            <a:spLocks noChangeArrowheads="1"/>
          </p:cNvSpPr>
          <p:nvPr/>
        </p:nvSpPr>
        <p:spPr bwMode="auto">
          <a:xfrm>
            <a:off x="2195513" y="1298575"/>
            <a:ext cx="39608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农垦地区</a:t>
            </a:r>
          </a:p>
        </p:txBody>
      </p:sp>
      <p:sp>
        <p:nvSpPr>
          <p:cNvPr id="86021" name="Text Box 5">
            <a:extLst>
              <a:ext uri="{FF2B5EF4-FFF2-40B4-BE49-F238E27FC236}">
                <a16:creationId xmlns:a16="http://schemas.microsoft.com/office/drawing/2014/main" id="{AF1B85D3-C006-4381-8498-D5E75FDC40AA}"/>
              </a:ext>
            </a:extLst>
          </p:cNvPr>
          <p:cNvSpPr txBox="1">
            <a:spLocks noChangeArrowheads="1"/>
          </p:cNvSpPr>
          <p:nvPr/>
        </p:nvSpPr>
        <p:spPr bwMode="auto">
          <a:xfrm>
            <a:off x="900113" y="2627313"/>
            <a:ext cx="8101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人工建立的生态系统，因此，人的作用非常突出</a:t>
            </a:r>
          </a:p>
        </p:txBody>
      </p:sp>
      <p:sp>
        <p:nvSpPr>
          <p:cNvPr id="86022" name="Text Box 6">
            <a:extLst>
              <a:ext uri="{FF2B5EF4-FFF2-40B4-BE49-F238E27FC236}">
                <a16:creationId xmlns:a16="http://schemas.microsoft.com/office/drawing/2014/main" id="{2697A9C7-9FB6-4919-A58B-5E9BE31D7A5B}"/>
              </a:ext>
            </a:extLst>
          </p:cNvPr>
          <p:cNvSpPr txBox="1">
            <a:spLocks noChangeArrowheads="1"/>
          </p:cNvSpPr>
          <p:nvPr/>
        </p:nvSpPr>
        <p:spPr bwMode="auto">
          <a:xfrm>
            <a:off x="1081088" y="4170363"/>
            <a:ext cx="7920037"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动植物种类稀少，群落结构单一，人们种植的农作物是主要成员。但人们如果不加强控制和管理，勤于播种、施肥、灌溉、除草、治虫，农田生态系统将会很快退化，占优势地位的作物很快会被杂草和其它植物所取代。</a:t>
            </a:r>
          </a:p>
        </p:txBody>
      </p:sp>
      <p:sp>
        <p:nvSpPr>
          <p:cNvPr id="8" name="标题 1">
            <a:extLst>
              <a:ext uri="{FF2B5EF4-FFF2-40B4-BE49-F238E27FC236}">
                <a16:creationId xmlns:a16="http://schemas.microsoft.com/office/drawing/2014/main" id="{DEBAC181-09A3-410D-B0D0-038F5BB8DF82}"/>
              </a:ext>
            </a:extLst>
          </p:cNvPr>
          <p:cNvSpPr txBox="1">
            <a:spLocks noChangeArrowheads="1"/>
          </p:cNvSpPr>
          <p:nvPr/>
        </p:nvSpPr>
        <p:spPr>
          <a:xfrm>
            <a:off x="315913" y="188913"/>
            <a:ext cx="8534400" cy="64611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defRPr/>
            </a:pPr>
            <a:r>
              <a:rPr lang="en-US" altLang="zh-CN" sz="4000" b="1" kern="0" dirty="0">
                <a:solidFill>
                  <a:schemeClr val="tx1"/>
                </a:solidFill>
                <a:latin typeface="微软雅黑" panose="020B0503020204020204" pitchFamily="34" charset="-122"/>
                <a:ea typeface="微软雅黑" panose="020B0503020204020204" pitchFamily="34" charset="-122"/>
              </a:rPr>
              <a:t>3</a:t>
            </a:r>
            <a:r>
              <a:rPr lang="zh-CN" altLang="en-US" sz="4000" b="1" kern="0" dirty="0">
                <a:solidFill>
                  <a:schemeClr val="tx1"/>
                </a:solidFill>
                <a:latin typeface="微软雅黑" panose="020B0503020204020204" pitchFamily="34" charset="-122"/>
                <a:ea typeface="微软雅黑" panose="020B0503020204020204" pitchFamily="34" charset="-122"/>
              </a:rPr>
              <a:t>、农田生态系统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checkerboard(across)">
                                      <p:cBhvr>
                                        <p:cTn id="7" dur="500"/>
                                        <p:tgtEl>
                                          <p:spTgt spid="860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6021"/>
                                        </p:tgtEl>
                                        <p:attrNameLst>
                                          <p:attrName>style.visibility</p:attrName>
                                        </p:attrNameLst>
                                      </p:cBhvr>
                                      <p:to>
                                        <p:strVal val="visible"/>
                                      </p:to>
                                    </p:set>
                                    <p:animEffect transition="in" filter="checkerboard(across)">
                                      <p:cBhvr>
                                        <p:cTn id="12" dur="500"/>
                                        <p:tgtEl>
                                          <p:spTgt spid="860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6022"/>
                                        </p:tgtEl>
                                        <p:attrNameLst>
                                          <p:attrName>style.visibility</p:attrName>
                                        </p:attrNameLst>
                                      </p:cBhvr>
                                      <p:to>
                                        <p:strVal val="visible"/>
                                      </p:to>
                                    </p:set>
                                    <p:animEffect transition="in" filter="checkerboard(across)">
                                      <p:cBhvr>
                                        <p:cTn id="17"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p:bldP spid="86021" grpId="0"/>
      <p:bldP spid="8602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a:extLst>
              <a:ext uri="{FF2B5EF4-FFF2-40B4-BE49-F238E27FC236}">
                <a16:creationId xmlns:a16="http://schemas.microsoft.com/office/drawing/2014/main" id="{7A333755-01F5-4EBD-9459-8417A7CB51CC}"/>
              </a:ext>
            </a:extLst>
          </p:cNvPr>
          <p:cNvSpPr txBox="1">
            <a:spLocks noChangeArrowheads="1"/>
          </p:cNvSpPr>
          <p:nvPr/>
        </p:nvSpPr>
        <p:spPr bwMode="auto">
          <a:xfrm>
            <a:off x="869950" y="1216025"/>
            <a:ext cx="8101013" cy="1292225"/>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marL="457200" indent="-457200">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3pPr>
            <a:lvl4pPr marL="16002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4pPr>
            <a:lvl5pPr marL="2057400" indent="-22860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spcAft>
                <a:spcPct val="0"/>
              </a:spcAft>
              <a:buClrTx/>
            </a:pPr>
            <a:r>
              <a:rPr lang="zh-CN" altLang="en-US" sz="2800"/>
              <a:t>另一方面，对人类利用强度大的生态系统，应实施相应的物质、能量投入，保证生态系统内部结构与功能的协调。</a:t>
            </a:r>
          </a:p>
        </p:txBody>
      </p:sp>
      <p:grpSp>
        <p:nvGrpSpPr>
          <p:cNvPr id="54275" name="Group 5">
            <a:extLst>
              <a:ext uri="{FF2B5EF4-FFF2-40B4-BE49-F238E27FC236}">
                <a16:creationId xmlns:a16="http://schemas.microsoft.com/office/drawing/2014/main" id="{CE076266-2E5A-4C84-AC9F-0A2863B73CE4}"/>
              </a:ext>
            </a:extLst>
          </p:cNvPr>
          <p:cNvGrpSpPr>
            <a:grpSpLocks/>
          </p:cNvGrpSpPr>
          <p:nvPr/>
        </p:nvGrpSpPr>
        <p:grpSpPr bwMode="auto">
          <a:xfrm>
            <a:off x="1047750" y="2736850"/>
            <a:ext cx="7747000" cy="3960813"/>
            <a:chOff x="728" y="1700"/>
            <a:chExt cx="4880" cy="2380"/>
          </a:xfrm>
        </p:grpSpPr>
        <p:pic>
          <p:nvPicPr>
            <p:cNvPr id="54279" name="Picture 6" descr="P2L26">
              <a:extLst>
                <a:ext uri="{FF2B5EF4-FFF2-40B4-BE49-F238E27FC236}">
                  <a16:creationId xmlns:a16="http://schemas.microsoft.com/office/drawing/2014/main" id="{FE56BB42-916E-42E9-AF3F-F7D3F36CB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1097"/>
            <a:stretch>
              <a:fillRect/>
            </a:stretch>
          </p:blipFill>
          <p:spPr bwMode="auto">
            <a:xfrm>
              <a:off x="2344" y="1700"/>
              <a:ext cx="1487"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7" descr="地衣1">
              <a:extLst>
                <a:ext uri="{FF2B5EF4-FFF2-40B4-BE49-F238E27FC236}">
                  <a16:creationId xmlns:a16="http://schemas.microsoft.com/office/drawing/2014/main" id="{173295D5-88E8-4BE0-A7B8-D8B9EE529F7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 y="1700"/>
              <a:ext cx="1549"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Picture 8" descr="河麂">
              <a:extLst>
                <a:ext uri="{FF2B5EF4-FFF2-40B4-BE49-F238E27FC236}">
                  <a16:creationId xmlns:a16="http://schemas.microsoft.com/office/drawing/2014/main" id="{8C1E3D0E-6903-4762-B862-E2153A6D8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 y="1700"/>
              <a:ext cx="1714"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2" name="Picture 9" descr="031">
              <a:extLst>
                <a:ext uri="{FF2B5EF4-FFF2-40B4-BE49-F238E27FC236}">
                  <a16:creationId xmlns:a16="http://schemas.microsoft.com/office/drawing/2014/main" id="{8F01504A-256C-4DA9-9590-F71046195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 y="3088"/>
              <a:ext cx="1496" cy="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3" name="Picture 10" descr="1_1-1-23-338_200303141525">
              <a:extLst>
                <a:ext uri="{FF2B5EF4-FFF2-40B4-BE49-F238E27FC236}">
                  <a16:creationId xmlns:a16="http://schemas.microsoft.com/office/drawing/2014/main" id="{73948D67-35AD-4CF5-A1BE-7EBD33A48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 y="3076"/>
              <a:ext cx="1544"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4" name="Picture 11" descr="baizhenhe">
              <a:extLst>
                <a:ext uri="{FF2B5EF4-FFF2-40B4-BE49-F238E27FC236}">
                  <a16:creationId xmlns:a16="http://schemas.microsoft.com/office/drawing/2014/main" id="{0687DB20-F84A-4B2E-B817-026FA32013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1" y="3096"/>
              <a:ext cx="1717"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276" name="WordArt 13">
            <a:extLst>
              <a:ext uri="{FF2B5EF4-FFF2-40B4-BE49-F238E27FC236}">
                <a16:creationId xmlns:a16="http://schemas.microsoft.com/office/drawing/2014/main" id="{EC5B6515-4D0B-48F8-9801-BFA9E87E47ED}"/>
              </a:ext>
            </a:extLst>
          </p:cNvPr>
          <p:cNvSpPr>
            <a:spLocks noChangeArrowheads="1" noChangeShapeType="1" noTextEdit="1"/>
          </p:cNvSpPr>
          <p:nvPr/>
        </p:nvSpPr>
        <p:spPr bwMode="auto">
          <a:xfrm>
            <a:off x="179388" y="1773238"/>
            <a:ext cx="504825" cy="2076450"/>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8000"/>
                  </a:solidFill>
                  <a:round/>
                  <a:headEnd/>
                  <a:tailEnd type="none" w="lg" len="med"/>
                </a:ln>
                <a:gradFill rotWithShape="1">
                  <a:gsLst>
                    <a:gs pos="0">
                      <a:srgbClr val="FF0000"/>
                    </a:gs>
                    <a:gs pos="100000">
                      <a:srgbClr val="800000"/>
                    </a:gs>
                  </a:gsLst>
                  <a:path path="rect">
                    <a:fillToRect l="50000" t="50000" r="50000" b="50000"/>
                  </a:path>
                </a:gradFill>
                <a:latin typeface="华文中宋" panose="02010600040101010101" pitchFamily="2" charset="-122"/>
                <a:ea typeface="华文中宋" panose="02010600040101010101" pitchFamily="2" charset="-122"/>
              </a:rPr>
              <a:t>措</a:t>
            </a:r>
          </a:p>
          <a:p>
            <a:pPr algn="ctr"/>
            <a:r>
              <a:rPr lang="zh-CN" altLang="en-US" sz="3600" b="1" kern="10">
                <a:ln w="9525">
                  <a:solidFill>
                    <a:srgbClr val="008000"/>
                  </a:solidFill>
                  <a:round/>
                  <a:headEnd/>
                  <a:tailEnd type="none" w="lg" len="med"/>
                </a:ln>
                <a:gradFill rotWithShape="1">
                  <a:gsLst>
                    <a:gs pos="0">
                      <a:srgbClr val="FF0000"/>
                    </a:gs>
                    <a:gs pos="100000">
                      <a:srgbClr val="800000"/>
                    </a:gs>
                  </a:gsLst>
                  <a:path path="rect">
                    <a:fillToRect l="50000" t="50000" r="50000" b="50000"/>
                  </a:path>
                </a:gradFill>
                <a:latin typeface="华文中宋" panose="02010600040101010101" pitchFamily="2" charset="-122"/>
                <a:ea typeface="华文中宋" panose="02010600040101010101" pitchFamily="2" charset="-122"/>
              </a:rPr>
              <a:t>施</a:t>
            </a:r>
          </a:p>
        </p:txBody>
      </p:sp>
      <p:sp>
        <p:nvSpPr>
          <p:cNvPr id="54277" name="WordArt 2">
            <a:extLst>
              <a:ext uri="{FF2B5EF4-FFF2-40B4-BE49-F238E27FC236}">
                <a16:creationId xmlns:a16="http://schemas.microsoft.com/office/drawing/2014/main" id="{3F50784A-656B-42F7-8AA8-34F11C5BF58F}"/>
              </a:ext>
            </a:extLst>
          </p:cNvPr>
          <p:cNvSpPr>
            <a:spLocks noChangeArrowheads="1" noChangeShapeType="1" noTextEdit="1"/>
          </p:cNvSpPr>
          <p:nvPr/>
        </p:nvSpPr>
        <p:spPr bwMode="auto">
          <a:xfrm>
            <a:off x="539750" y="149225"/>
            <a:ext cx="60721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p>
            <a:endParaRPr lang="zh-CN" altLang="en-US"/>
          </a:p>
        </p:txBody>
      </p:sp>
      <p:sp>
        <p:nvSpPr>
          <p:cNvPr id="54278" name="文本框 12">
            <a:extLst>
              <a:ext uri="{FF2B5EF4-FFF2-40B4-BE49-F238E27FC236}">
                <a16:creationId xmlns:a16="http://schemas.microsoft.com/office/drawing/2014/main" id="{014F5258-8D04-445A-B058-9DC407C3FA6E}"/>
              </a:ext>
            </a:extLst>
          </p:cNvPr>
          <p:cNvSpPr txBox="1">
            <a:spLocks noChangeArrowheads="1"/>
          </p:cNvSpPr>
          <p:nvPr/>
        </p:nvSpPr>
        <p:spPr bwMode="auto">
          <a:xfrm>
            <a:off x="446088" y="177800"/>
            <a:ext cx="7993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4000" b="1">
                <a:latin typeface="微软雅黑" panose="020B0503020204020204" pitchFamily="34" charset="-122"/>
                <a:ea typeface="微软雅黑" panose="020B0503020204020204" pitchFamily="34" charset="-122"/>
              </a:rPr>
              <a:t>提高生态系统的稳定性</a:t>
            </a:r>
          </a:p>
        </p:txBody>
      </p:sp>
    </p:spTree>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image001">
            <a:extLst>
              <a:ext uri="{FF2B5EF4-FFF2-40B4-BE49-F238E27FC236}">
                <a16:creationId xmlns:a16="http://schemas.microsoft.com/office/drawing/2014/main" id="{3083F11E-3EE8-48A3-8367-EADBD5C1F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3" y="908050"/>
            <a:ext cx="759777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5">
            <a:extLst>
              <a:ext uri="{FF2B5EF4-FFF2-40B4-BE49-F238E27FC236}">
                <a16:creationId xmlns:a16="http://schemas.microsoft.com/office/drawing/2014/main" id="{CE64F248-F83D-402C-AAD6-E67475DC4B55}"/>
              </a:ext>
            </a:extLst>
          </p:cNvPr>
          <p:cNvSpPr txBox="1">
            <a:spLocks noChangeArrowheads="1"/>
          </p:cNvSpPr>
          <p:nvPr/>
        </p:nvSpPr>
        <p:spPr bwMode="auto">
          <a:xfrm>
            <a:off x="3040063" y="125413"/>
            <a:ext cx="25511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1">
                <a:latin typeface="微软雅黑" panose="020B0503020204020204" pitchFamily="34" charset="-122"/>
                <a:ea typeface="微软雅黑" panose="020B0503020204020204" pitchFamily="34" charset="-122"/>
              </a:rPr>
              <a:t>生物圈</a:t>
            </a:r>
            <a:r>
              <a:rPr lang="en-US" altLang="zh-CN" sz="4000" b="1">
                <a:latin typeface="微软雅黑" panose="020B0503020204020204" pitchFamily="34" charset="-122"/>
                <a:ea typeface="微软雅黑" panose="020B0503020204020204" pitchFamily="34" charset="-122"/>
              </a:rPr>
              <a:t>2</a:t>
            </a:r>
            <a:r>
              <a:rPr lang="zh-CN" altLang="en-US" sz="4000" b="1">
                <a:latin typeface="微软雅黑" panose="020B0503020204020204" pitchFamily="34" charset="-122"/>
                <a:ea typeface="微软雅黑" panose="020B0503020204020204" pitchFamily="34" charset="-122"/>
              </a:rPr>
              <a:t>号</a:t>
            </a:r>
          </a:p>
        </p:txBody>
      </p:sp>
      <p:sp>
        <p:nvSpPr>
          <p:cNvPr id="40964" name="Text Box 6">
            <a:extLst>
              <a:ext uri="{FF2B5EF4-FFF2-40B4-BE49-F238E27FC236}">
                <a16:creationId xmlns:a16="http://schemas.microsoft.com/office/drawing/2014/main" id="{49723F4D-D17F-4A83-9769-5BD22A06D475}"/>
              </a:ext>
            </a:extLst>
          </p:cNvPr>
          <p:cNvSpPr txBox="1">
            <a:spLocks noChangeArrowheads="1"/>
          </p:cNvSpPr>
          <p:nvPr/>
        </p:nvSpPr>
        <p:spPr bwMode="auto">
          <a:xfrm>
            <a:off x="784225" y="6008688"/>
            <a:ext cx="14557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chemeClr val="bg1"/>
                </a:solidFill>
                <a:latin typeface="楷体_GB2312" pitchFamily="49" charset="-122"/>
                <a:ea typeface="楷体_GB2312" pitchFamily="49" charset="-122"/>
              </a:rPr>
              <a:t>1.28</a:t>
            </a:r>
            <a:r>
              <a:rPr lang="zh-CN" altLang="en-US" sz="2400" b="1">
                <a:solidFill>
                  <a:schemeClr val="bg1"/>
                </a:solidFill>
                <a:latin typeface="楷体_GB2312" pitchFamily="49" charset="-122"/>
                <a:ea typeface="楷体_GB2312" pitchFamily="49" charset="-122"/>
              </a:rPr>
              <a:t>公顷</a:t>
            </a:r>
          </a:p>
        </p:txBody>
      </p:sp>
      <p:sp>
        <p:nvSpPr>
          <p:cNvPr id="40965" name="Rectangle 7">
            <a:extLst>
              <a:ext uri="{FF2B5EF4-FFF2-40B4-BE49-F238E27FC236}">
                <a16:creationId xmlns:a16="http://schemas.microsoft.com/office/drawing/2014/main" id="{F2A69534-C4B8-46CD-A4F2-D772F8D549C5}"/>
              </a:ext>
            </a:extLst>
          </p:cNvPr>
          <p:cNvSpPr>
            <a:spLocks noChangeArrowheads="1"/>
          </p:cNvSpPr>
          <p:nvPr/>
        </p:nvSpPr>
        <p:spPr bwMode="auto">
          <a:xfrm>
            <a:off x="3563938" y="5991225"/>
            <a:ext cx="493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chemeClr val="bg1"/>
                </a:solidFill>
                <a:latin typeface="楷体_GB2312" pitchFamily="49" charset="-122"/>
                <a:ea typeface="楷体_GB2312" pitchFamily="49" charset="-122"/>
              </a:rPr>
              <a:t>美国亚利桑那州图森市以北沙漠中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409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p:bldP spid="40964" grpId="0"/>
      <p:bldP spid="4096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3">
            <a:extLst>
              <a:ext uri="{FF2B5EF4-FFF2-40B4-BE49-F238E27FC236}">
                <a16:creationId xmlns:a16="http://schemas.microsoft.com/office/drawing/2014/main" id="{2F702020-BD1A-40F6-8508-6E07BCEA3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962"/>
          <a:stretch>
            <a:fillRect/>
          </a:stretch>
        </p:blipFill>
        <p:spPr bwMode="auto">
          <a:xfrm>
            <a:off x="0" y="-26988"/>
            <a:ext cx="9180513" cy="688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矩形 4">
            <a:extLst>
              <a:ext uri="{FF2B5EF4-FFF2-40B4-BE49-F238E27FC236}">
                <a16:creationId xmlns:a16="http://schemas.microsoft.com/office/drawing/2014/main" id="{5BFFA7E5-EF00-4A8A-B16D-6E9936EC4F34}"/>
              </a:ext>
            </a:extLst>
          </p:cNvPr>
          <p:cNvSpPr>
            <a:spLocks noChangeArrowheads="1"/>
          </p:cNvSpPr>
          <p:nvPr/>
        </p:nvSpPr>
        <p:spPr bwMode="auto">
          <a:xfrm>
            <a:off x="7350125" y="366713"/>
            <a:ext cx="20701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solidFill>
                  <a:schemeClr val="bg1"/>
                </a:solidFill>
                <a:latin typeface="微软雅黑" panose="020B0503020204020204" pitchFamily="34" charset="-122"/>
                <a:ea typeface="微软雅黑" panose="020B0503020204020204" pitchFamily="34" charset="-122"/>
              </a:rPr>
              <a:t>热带雨林</a:t>
            </a:r>
          </a:p>
        </p:txBody>
      </p:sp>
      <p:sp>
        <p:nvSpPr>
          <p:cNvPr id="57348" name="矩形 5">
            <a:extLst>
              <a:ext uri="{FF2B5EF4-FFF2-40B4-BE49-F238E27FC236}">
                <a16:creationId xmlns:a16="http://schemas.microsoft.com/office/drawing/2014/main" id="{99D08BDE-3CB9-41F9-93C2-0C2BBF056FA8}"/>
              </a:ext>
            </a:extLst>
          </p:cNvPr>
          <p:cNvSpPr>
            <a:spLocks noChangeArrowheads="1"/>
          </p:cNvSpPr>
          <p:nvPr/>
        </p:nvSpPr>
        <p:spPr bwMode="auto">
          <a:xfrm>
            <a:off x="2357438" y="366713"/>
            <a:ext cx="15843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solidFill>
                  <a:schemeClr val="bg1"/>
                </a:solidFill>
                <a:latin typeface="微软雅黑" panose="020B0503020204020204" pitchFamily="34" charset="-122"/>
                <a:ea typeface="微软雅黑" panose="020B0503020204020204" pitchFamily="34" charset="-122"/>
              </a:rPr>
              <a:t>居住区</a:t>
            </a:r>
          </a:p>
        </p:txBody>
      </p:sp>
      <p:cxnSp>
        <p:nvCxnSpPr>
          <p:cNvPr id="8" name="直接连接符 7">
            <a:extLst>
              <a:ext uri="{FF2B5EF4-FFF2-40B4-BE49-F238E27FC236}">
                <a16:creationId xmlns:a16="http://schemas.microsoft.com/office/drawing/2014/main" id="{77D44454-F615-4AB3-AA8B-4049D44E487A}"/>
              </a:ext>
            </a:extLst>
          </p:cNvPr>
          <p:cNvCxnSpPr>
            <a:cxnSpLocks/>
          </p:cNvCxnSpPr>
          <p:nvPr/>
        </p:nvCxnSpPr>
        <p:spPr>
          <a:xfrm>
            <a:off x="3563938" y="796925"/>
            <a:ext cx="635000" cy="1968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7350" name="矩形 8">
            <a:extLst>
              <a:ext uri="{FF2B5EF4-FFF2-40B4-BE49-F238E27FC236}">
                <a16:creationId xmlns:a16="http://schemas.microsoft.com/office/drawing/2014/main" id="{3229E081-C3EC-4DC1-B7F0-20468A0E9304}"/>
              </a:ext>
            </a:extLst>
          </p:cNvPr>
          <p:cNvSpPr>
            <a:spLocks noChangeArrowheads="1"/>
          </p:cNvSpPr>
          <p:nvPr/>
        </p:nvSpPr>
        <p:spPr bwMode="auto">
          <a:xfrm>
            <a:off x="4787900" y="774700"/>
            <a:ext cx="18430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solidFill>
                  <a:schemeClr val="bg1"/>
                </a:solidFill>
                <a:latin typeface="微软雅黑" panose="020B0503020204020204" pitchFamily="34" charset="-122"/>
                <a:ea typeface="微软雅黑" panose="020B0503020204020204" pitchFamily="34" charset="-122"/>
              </a:rPr>
              <a:t>大草原</a:t>
            </a:r>
          </a:p>
        </p:txBody>
      </p:sp>
      <p:sp>
        <p:nvSpPr>
          <p:cNvPr id="57351" name="矩形 11">
            <a:extLst>
              <a:ext uri="{FF2B5EF4-FFF2-40B4-BE49-F238E27FC236}">
                <a16:creationId xmlns:a16="http://schemas.microsoft.com/office/drawing/2014/main" id="{42AB9C83-6F4B-4280-A036-CA6FCA0E5969}"/>
              </a:ext>
            </a:extLst>
          </p:cNvPr>
          <p:cNvSpPr>
            <a:spLocks noChangeArrowheads="1"/>
          </p:cNvSpPr>
          <p:nvPr/>
        </p:nvSpPr>
        <p:spPr bwMode="auto">
          <a:xfrm>
            <a:off x="323850" y="2457450"/>
            <a:ext cx="2555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solidFill>
                  <a:schemeClr val="bg1"/>
                </a:solidFill>
                <a:latin typeface="微软雅黑" panose="020B0503020204020204" pitchFamily="34" charset="-122"/>
                <a:ea typeface="微软雅黑" panose="020B0503020204020204" pitchFamily="34" charset="-122"/>
              </a:rPr>
              <a:t>密集的农业区</a:t>
            </a:r>
          </a:p>
        </p:txBody>
      </p:sp>
      <p:sp>
        <p:nvSpPr>
          <p:cNvPr id="57352" name="矩形 12">
            <a:extLst>
              <a:ext uri="{FF2B5EF4-FFF2-40B4-BE49-F238E27FC236}">
                <a16:creationId xmlns:a16="http://schemas.microsoft.com/office/drawing/2014/main" id="{EBB64C57-E977-4F3A-BC67-83B91080709C}"/>
              </a:ext>
            </a:extLst>
          </p:cNvPr>
          <p:cNvSpPr>
            <a:spLocks noChangeArrowheads="1"/>
          </p:cNvSpPr>
          <p:nvPr/>
        </p:nvSpPr>
        <p:spPr bwMode="auto">
          <a:xfrm>
            <a:off x="2470150" y="5268913"/>
            <a:ext cx="20701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solidFill>
                  <a:schemeClr val="bg1"/>
                </a:solidFill>
                <a:latin typeface="微软雅黑" panose="020B0503020204020204" pitchFamily="34" charset="-122"/>
                <a:ea typeface="微软雅黑" panose="020B0503020204020204" pitchFamily="34" charset="-122"/>
              </a:rPr>
              <a:t>沙漠</a:t>
            </a:r>
          </a:p>
        </p:txBody>
      </p:sp>
      <p:sp>
        <p:nvSpPr>
          <p:cNvPr id="57353" name="矩形 13">
            <a:extLst>
              <a:ext uri="{FF2B5EF4-FFF2-40B4-BE49-F238E27FC236}">
                <a16:creationId xmlns:a16="http://schemas.microsoft.com/office/drawing/2014/main" id="{20AC79B7-39D0-43FE-AE1D-F90A1384BB68}"/>
              </a:ext>
            </a:extLst>
          </p:cNvPr>
          <p:cNvSpPr>
            <a:spLocks noChangeArrowheads="1"/>
          </p:cNvSpPr>
          <p:nvPr/>
        </p:nvSpPr>
        <p:spPr bwMode="auto">
          <a:xfrm>
            <a:off x="6880225" y="3716338"/>
            <a:ext cx="749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b="1">
                <a:solidFill>
                  <a:schemeClr val="bg1"/>
                </a:solidFill>
                <a:latin typeface="微软雅黑" panose="020B0503020204020204" pitchFamily="34" charset="-122"/>
                <a:ea typeface="微软雅黑" panose="020B0503020204020204" pitchFamily="34" charset="-122"/>
              </a:rPr>
              <a:t>海洋</a:t>
            </a:r>
            <a:endParaRPr lang="zh-CN" altLang="en-US" sz="2200"/>
          </a:p>
        </p:txBody>
      </p:sp>
      <p:sp>
        <p:nvSpPr>
          <p:cNvPr id="57354" name="矩形 14">
            <a:extLst>
              <a:ext uri="{FF2B5EF4-FFF2-40B4-BE49-F238E27FC236}">
                <a16:creationId xmlns:a16="http://schemas.microsoft.com/office/drawing/2014/main" id="{9CB3DABF-3709-4A14-84E6-6D58B30B8E8B}"/>
              </a:ext>
            </a:extLst>
          </p:cNvPr>
          <p:cNvSpPr>
            <a:spLocks noChangeArrowheads="1"/>
          </p:cNvSpPr>
          <p:nvPr/>
        </p:nvSpPr>
        <p:spPr bwMode="auto">
          <a:xfrm>
            <a:off x="4787900" y="4414838"/>
            <a:ext cx="1595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solidFill>
                  <a:schemeClr val="bg1"/>
                </a:solidFill>
                <a:latin typeface="微软雅黑" panose="020B0503020204020204" pitchFamily="34" charset="-122"/>
                <a:ea typeface="微软雅黑" panose="020B0503020204020204" pitchFamily="34" charset="-122"/>
              </a:rPr>
              <a:t>沼泽，湿地</a:t>
            </a:r>
          </a:p>
        </p:txBody>
      </p:sp>
      <p:cxnSp>
        <p:nvCxnSpPr>
          <p:cNvPr id="17" name="直接连接符 16">
            <a:extLst>
              <a:ext uri="{FF2B5EF4-FFF2-40B4-BE49-F238E27FC236}">
                <a16:creationId xmlns:a16="http://schemas.microsoft.com/office/drawing/2014/main" id="{249B17B7-ED4F-4D68-A7F6-74E69F5D8165}"/>
              </a:ext>
            </a:extLst>
          </p:cNvPr>
          <p:cNvCxnSpPr>
            <a:cxnSpLocks/>
          </p:cNvCxnSpPr>
          <p:nvPr/>
        </p:nvCxnSpPr>
        <p:spPr>
          <a:xfrm>
            <a:off x="5786438" y="1206500"/>
            <a:ext cx="0" cy="9826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15C501A-3D35-4F12-A932-CC5DFDDC3904}"/>
              </a:ext>
            </a:extLst>
          </p:cNvPr>
          <p:cNvCxnSpPr>
            <a:cxnSpLocks/>
          </p:cNvCxnSpPr>
          <p:nvPr/>
        </p:nvCxnSpPr>
        <p:spPr>
          <a:xfrm>
            <a:off x="5997575" y="3351213"/>
            <a:ext cx="882650" cy="40322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43CCA05-DA35-4FFD-BBAA-62ADD6E7CB51}"/>
              </a:ext>
            </a:extLst>
          </p:cNvPr>
          <p:cNvCxnSpPr>
            <a:cxnSpLocks/>
            <a:endCxn id="57354" idx="0"/>
          </p:cNvCxnSpPr>
          <p:nvPr/>
        </p:nvCxnSpPr>
        <p:spPr>
          <a:xfrm>
            <a:off x="4840288" y="4086225"/>
            <a:ext cx="746125" cy="3286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F1B8982-F295-477A-B12E-3F15032A3B0C}"/>
              </a:ext>
            </a:extLst>
          </p:cNvPr>
          <p:cNvCxnSpPr>
            <a:cxnSpLocks/>
          </p:cNvCxnSpPr>
          <p:nvPr/>
        </p:nvCxnSpPr>
        <p:spPr>
          <a:xfrm>
            <a:off x="2935288" y="4438650"/>
            <a:ext cx="569912" cy="8302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F28C2EC-A735-4D8D-8191-53CDAF6D84EB}"/>
              </a:ext>
            </a:extLst>
          </p:cNvPr>
          <p:cNvCxnSpPr>
            <a:cxnSpLocks/>
          </p:cNvCxnSpPr>
          <p:nvPr/>
        </p:nvCxnSpPr>
        <p:spPr>
          <a:xfrm flipV="1">
            <a:off x="2555875" y="2365375"/>
            <a:ext cx="835025" cy="2444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7BBEF36-0B70-49AA-A0EF-8A5AAE7BF138}"/>
              </a:ext>
            </a:extLst>
          </p:cNvPr>
          <p:cNvCxnSpPr>
            <a:cxnSpLocks/>
          </p:cNvCxnSpPr>
          <p:nvPr/>
        </p:nvCxnSpPr>
        <p:spPr>
          <a:xfrm flipH="1">
            <a:off x="7316788" y="796925"/>
            <a:ext cx="1000125" cy="10493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a:extLst>
              <a:ext uri="{FF2B5EF4-FFF2-40B4-BE49-F238E27FC236}">
                <a16:creationId xmlns:a16="http://schemas.microsoft.com/office/drawing/2014/main" id="{9362BDF8-37AF-4A41-8C3D-6D7FFBA55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6" descr="0606054">
            <a:extLst>
              <a:ext uri="{FF2B5EF4-FFF2-40B4-BE49-F238E27FC236}">
                <a16:creationId xmlns:a16="http://schemas.microsoft.com/office/drawing/2014/main" id="{018077A7-FA66-4C78-8F63-BA1BDCD59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813"/>
            <a:ext cx="9144000" cy="603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descr="0606056">
            <a:extLst>
              <a:ext uri="{FF2B5EF4-FFF2-40B4-BE49-F238E27FC236}">
                <a16:creationId xmlns:a16="http://schemas.microsoft.com/office/drawing/2014/main" id="{15049BB5-5B81-4CA6-8C8D-17F6FA596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813"/>
            <a:ext cx="9144000"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a:extLst>
              <a:ext uri="{FF2B5EF4-FFF2-40B4-BE49-F238E27FC236}">
                <a16:creationId xmlns:a16="http://schemas.microsoft.com/office/drawing/2014/main" id="{DC8CF875-F64A-4C4B-9F2C-7B77D196200F}"/>
              </a:ext>
            </a:extLst>
          </p:cNvPr>
          <p:cNvSpPr>
            <a:spLocks noChangeArrowheads="1"/>
          </p:cNvSpPr>
          <p:nvPr/>
        </p:nvSpPr>
        <p:spPr bwMode="auto">
          <a:xfrm>
            <a:off x="250825" y="4508500"/>
            <a:ext cx="8640763" cy="172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0"/>
              </a:spcBef>
              <a:buFontTx/>
              <a:buNone/>
            </a:pPr>
            <a:r>
              <a:rPr lang="en-US" altLang="zh-CN" sz="2400" b="1">
                <a:latin typeface="微软雅黑" panose="020B0503020204020204" pitchFamily="34" charset="-122"/>
                <a:ea typeface="微软雅黑" panose="020B0503020204020204" pitchFamily="34" charset="-122"/>
              </a:rPr>
              <a:t>1991</a:t>
            </a:r>
            <a:r>
              <a:rPr lang="zh-CN" altLang="en-US" sz="2400" b="1">
                <a:latin typeface="微软雅黑" panose="020B0503020204020204" pitchFamily="34" charset="-122"/>
                <a:ea typeface="微软雅黑" panose="020B0503020204020204" pitchFamily="34" charset="-122"/>
              </a:rPr>
              <a:t>年，</a:t>
            </a:r>
            <a:r>
              <a:rPr lang="en-US" altLang="zh-CN" sz="2400" b="1">
                <a:latin typeface="微软雅黑" panose="020B0503020204020204" pitchFamily="34" charset="-122"/>
                <a:ea typeface="微软雅黑" panose="020B0503020204020204" pitchFamily="34" charset="-122"/>
              </a:rPr>
              <a:t>8</a:t>
            </a:r>
            <a:r>
              <a:rPr lang="zh-CN" altLang="en-US" sz="2400" b="1">
                <a:latin typeface="微软雅黑" panose="020B0503020204020204" pitchFamily="34" charset="-122"/>
                <a:ea typeface="微软雅黑" panose="020B0503020204020204" pitchFamily="34" charset="-122"/>
              </a:rPr>
              <a:t>名科学家被送进“生物圈二号”，封闭生活</a:t>
            </a:r>
            <a:r>
              <a:rPr lang="en-US" altLang="zh-CN" sz="2400" b="1">
                <a:latin typeface="微软雅黑" panose="020B0503020204020204" pitchFamily="34" charset="-122"/>
                <a:ea typeface="微软雅黑" panose="020B0503020204020204" pitchFamily="34" charset="-122"/>
              </a:rPr>
              <a:t> 18</a:t>
            </a:r>
            <a:r>
              <a:rPr lang="zh-CN" altLang="en-US" sz="2400" b="1">
                <a:latin typeface="微软雅黑" panose="020B0503020204020204" pitchFamily="34" charset="-122"/>
                <a:ea typeface="微软雅黑" panose="020B0503020204020204" pitchFamily="34" charset="-122"/>
              </a:rPr>
              <a:t>个月</a:t>
            </a:r>
            <a:endParaRPr lang="en-US" altLang="zh-CN" sz="2400" b="1">
              <a:latin typeface="微软雅黑" panose="020B0503020204020204" pitchFamily="34" charset="-122"/>
              <a:ea typeface="微软雅黑" panose="020B0503020204020204" pitchFamily="34" charset="-122"/>
            </a:endParaRPr>
          </a:p>
          <a:p>
            <a:pPr lvl="1" algn="just" eaLnBrk="1" hangingPunct="1">
              <a:lnSpc>
                <a:spcPct val="120000"/>
              </a:lnSpc>
              <a:spcBef>
                <a:spcPct val="0"/>
              </a:spcBef>
            </a:pPr>
            <a:r>
              <a:rPr lang="zh-CN" altLang="en-US" sz="2200" b="1">
                <a:latin typeface="微软雅黑" panose="020B0503020204020204" pitchFamily="34" charset="-122"/>
                <a:ea typeface="微软雅黑" panose="020B0503020204020204" pitchFamily="34" charset="-122"/>
              </a:rPr>
              <a:t>氧气浓度从</a:t>
            </a:r>
            <a:r>
              <a:rPr lang="en-US" altLang="zh-CN" sz="2200" b="1">
                <a:latin typeface="微软雅黑" panose="020B0503020204020204" pitchFamily="34" charset="-122"/>
                <a:ea typeface="微软雅黑" panose="020B0503020204020204" pitchFamily="34" charset="-122"/>
              </a:rPr>
              <a:t>21%</a:t>
            </a:r>
            <a:r>
              <a:rPr lang="zh-CN" altLang="en-US" sz="2200" b="1">
                <a:latin typeface="微软雅黑" panose="020B0503020204020204" pitchFamily="34" charset="-122"/>
                <a:ea typeface="微软雅黑" panose="020B0503020204020204" pitchFamily="34" charset="-122"/>
              </a:rPr>
              <a:t>降至</a:t>
            </a:r>
            <a:r>
              <a:rPr lang="en-US" altLang="zh-CN" sz="2200" b="1">
                <a:latin typeface="微软雅黑" panose="020B0503020204020204" pitchFamily="34" charset="-122"/>
                <a:ea typeface="微软雅黑" panose="020B0503020204020204" pitchFamily="34" charset="-122"/>
              </a:rPr>
              <a:t>14%</a:t>
            </a:r>
          </a:p>
          <a:p>
            <a:pPr lvl="1" algn="just" eaLnBrk="1" hangingPunct="1">
              <a:lnSpc>
                <a:spcPct val="120000"/>
              </a:lnSpc>
              <a:spcBef>
                <a:spcPct val="0"/>
              </a:spcBef>
            </a:pPr>
            <a:r>
              <a:rPr lang="zh-CN" altLang="en-US" sz="2200" b="1">
                <a:latin typeface="微软雅黑" panose="020B0503020204020204" pitchFamily="34" charset="-122"/>
                <a:ea typeface="微软雅黑" panose="020B0503020204020204" pitchFamily="34" charset="-122"/>
              </a:rPr>
              <a:t>原有的</a:t>
            </a:r>
            <a:r>
              <a:rPr lang="en-US" altLang="zh-CN" sz="2200" b="1">
                <a:latin typeface="微软雅黑" panose="020B0503020204020204" pitchFamily="34" charset="-122"/>
                <a:ea typeface="微软雅黑" panose="020B0503020204020204" pitchFamily="34" charset="-122"/>
              </a:rPr>
              <a:t>25</a:t>
            </a:r>
            <a:r>
              <a:rPr lang="zh-CN" altLang="en-US" sz="2200" b="1">
                <a:latin typeface="微软雅黑" panose="020B0503020204020204" pitchFamily="34" charset="-122"/>
                <a:ea typeface="微软雅黑" panose="020B0503020204020204" pitchFamily="34" charset="-122"/>
              </a:rPr>
              <a:t>种小型动物，</a:t>
            </a:r>
            <a:r>
              <a:rPr lang="en-US" altLang="zh-CN" sz="2200" b="1">
                <a:latin typeface="微软雅黑" panose="020B0503020204020204" pitchFamily="34" charset="-122"/>
                <a:ea typeface="微软雅黑" panose="020B0503020204020204" pitchFamily="34" charset="-122"/>
              </a:rPr>
              <a:t>19</a:t>
            </a:r>
            <a:r>
              <a:rPr lang="zh-CN" altLang="en-US" sz="2200" b="1">
                <a:latin typeface="微软雅黑" panose="020B0503020204020204" pitchFamily="34" charset="-122"/>
                <a:ea typeface="微软雅黑" panose="020B0503020204020204" pitchFamily="34" charset="-122"/>
              </a:rPr>
              <a:t>种灭绝</a:t>
            </a:r>
            <a:endParaRPr lang="en-US" altLang="zh-CN" sz="2200" b="1">
              <a:latin typeface="微软雅黑" panose="020B0503020204020204" pitchFamily="34" charset="-122"/>
              <a:ea typeface="微软雅黑" panose="020B0503020204020204" pitchFamily="34" charset="-122"/>
            </a:endParaRPr>
          </a:p>
          <a:p>
            <a:pPr lvl="1" algn="just" eaLnBrk="1" hangingPunct="1">
              <a:lnSpc>
                <a:spcPct val="120000"/>
              </a:lnSpc>
              <a:spcBef>
                <a:spcPct val="0"/>
              </a:spcBef>
            </a:pPr>
            <a:r>
              <a:rPr lang="zh-CN" altLang="en-US" sz="2200" b="1">
                <a:latin typeface="微软雅黑" panose="020B0503020204020204" pitchFamily="34" charset="-122"/>
                <a:ea typeface="微软雅黑" panose="020B0503020204020204" pitchFamily="34" charset="-122"/>
              </a:rPr>
              <a:t>为植物传播花粉的昆虫全部死亡，植物也无法繁殖</a:t>
            </a:r>
          </a:p>
        </p:txBody>
      </p:sp>
      <p:pic>
        <p:nvPicPr>
          <p:cNvPr id="62467" name="Picture 6">
            <a:extLst>
              <a:ext uri="{FF2B5EF4-FFF2-40B4-BE49-F238E27FC236}">
                <a16:creationId xmlns:a16="http://schemas.microsoft.com/office/drawing/2014/main" id="{172D262F-E5BD-4A3C-9F15-2BF909C7B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04800"/>
            <a:ext cx="6130925"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Rectangle 3">
            <a:extLst>
              <a:ext uri="{FF2B5EF4-FFF2-40B4-BE49-F238E27FC236}">
                <a16:creationId xmlns:a16="http://schemas.microsoft.com/office/drawing/2014/main" id="{DE24C6ED-00D4-4AD6-893F-AA5E39D7D906}"/>
              </a:ext>
            </a:extLst>
          </p:cNvPr>
          <p:cNvSpPr>
            <a:spLocks noGrp="1" noChangeArrowheads="1"/>
          </p:cNvSpPr>
          <p:nvPr>
            <p:ph type="body" idx="4294967295"/>
          </p:nvPr>
        </p:nvSpPr>
        <p:spPr>
          <a:xfrm>
            <a:off x="0" y="1484313"/>
            <a:ext cx="8785225" cy="4897437"/>
          </a:xfrm>
          <a:solidFill>
            <a:schemeClr val="bg1"/>
          </a:solid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lnSpc>
                <a:spcPct val="140000"/>
              </a:lnSpc>
              <a:buFont typeface="Wingdings" panose="05000000000000000000" pitchFamily="2" charset="2"/>
              <a:buNone/>
            </a:pPr>
            <a:r>
              <a:rPr lang="zh-CN" altLang="en-US" sz="2500"/>
              <a:t>          自然界不同于人工控制系统，大而全的设计导致了顾此失彼。生物圈二号内的土壤均来自一个地方，不像地球那样不同地带有不同的土壤类型。模拟的各类生态系统的空间分布格局及大小比例不合理。地球上生态系统内的生物间关系很复杂，目前人类还未全面了解生物间的协调性。它最重要的启示在于：</a:t>
            </a:r>
            <a:r>
              <a:rPr lang="zh-CN" altLang="en-US" sz="2500">
                <a:solidFill>
                  <a:srgbClr val="C00000"/>
                </a:solidFill>
              </a:rPr>
              <a:t>我们人类目前对地球的了解还是远远不够的，目前最好的办法还是保护和利用好地球，进行环境保护和生态恢复是实现人类可持续发展的必由之路。</a:t>
            </a:r>
          </a:p>
        </p:txBody>
      </p:sp>
      <p:sp>
        <p:nvSpPr>
          <p:cNvPr id="64515" name="Rectangle 8">
            <a:extLst>
              <a:ext uri="{FF2B5EF4-FFF2-40B4-BE49-F238E27FC236}">
                <a16:creationId xmlns:a16="http://schemas.microsoft.com/office/drawing/2014/main" id="{213BC2E4-3AFA-4E25-A024-BBBFB4C1601A}"/>
              </a:ext>
            </a:extLst>
          </p:cNvPr>
          <p:cNvSpPr>
            <a:spLocks noGrp="1" noChangeArrowheads="1"/>
          </p:cNvSpPr>
          <p:nvPr>
            <p:ph type="title" idx="4294967295"/>
          </p:nvPr>
        </p:nvSpPr>
        <p:spPr>
          <a:xfrm>
            <a:off x="323850" y="188913"/>
            <a:ext cx="7696200" cy="646112"/>
          </a:xfrm>
          <a:noFill/>
        </p:spPr>
        <p:txBody>
          <a:bodyPr/>
          <a:lstStyle/>
          <a:p>
            <a:pPr eaLnBrk="1" hangingPunct="1"/>
            <a:r>
              <a:rPr lang="zh-CN" altLang="en-US"/>
              <a:t>生物圈</a:t>
            </a:r>
            <a:r>
              <a:rPr lang="en-US" altLang="zh-CN"/>
              <a:t>2</a:t>
            </a:r>
            <a:r>
              <a:rPr lang="zh-CN" altLang="en-US"/>
              <a:t>号的启示</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4" presetClass="entr" presetSubtype="0" fill="hold" grpId="0" nodeType="afterEffect">
                                  <p:stCondLst>
                                    <p:cond delay="0"/>
                                  </p:stCondLst>
                                  <p:childTnLst>
                                    <p:set>
                                      <p:cBhvr>
                                        <p:cTn id="6" dur="0" fill="hold">
                                          <p:stCondLst>
                                            <p:cond delay="0"/>
                                          </p:stCondLst>
                                        </p:cTn>
                                        <p:tgtEl>
                                          <p:spTgt spid="89091">
                                            <p:bg/>
                                          </p:spTgt>
                                        </p:tgtEl>
                                        <p:attrNameLst>
                                          <p:attrName>style.visibility</p:attrName>
                                        </p:attrNameLst>
                                      </p:cBhvr>
                                      <p:to>
                                        <p:strVal val="visible"/>
                                      </p:to>
                                    </p:set>
                                    <p:animEffect transition="in" filter="fade">
                                      <p:cBhvr>
                                        <p:cTn id="7" dur="500"/>
                                        <p:tgtEl>
                                          <p:spTgt spid="89091">
                                            <p:bg/>
                                          </p:spTgt>
                                        </p:tgtEl>
                                      </p:cBhvr>
                                    </p:animEffect>
                                    <p:anim calcmode="lin" valueType="num">
                                      <p:cBhvr>
                                        <p:cTn id="8" dur="500" fill="hold"/>
                                        <p:tgtEl>
                                          <p:spTgt spid="89091">
                                            <p:bg/>
                                          </p:spTgt>
                                        </p:tgtEl>
                                        <p:attrNameLst>
                                          <p:attrName>ppt_x</p:attrName>
                                        </p:attrNameLst>
                                      </p:cBhvr>
                                      <p:tavLst>
                                        <p:tav tm="0">
                                          <p:val>
                                            <p:strVal val="#ppt_x"/>
                                          </p:val>
                                        </p:tav>
                                        <p:tav tm="100000">
                                          <p:val>
                                            <p:strVal val="#ppt_x"/>
                                          </p:val>
                                        </p:tav>
                                      </p:tavLst>
                                    </p:anim>
                                    <p:anim calcmode="lin" valueType="num">
                                      <p:cBhvr>
                                        <p:cTn id="9" dur="500" fill="hold"/>
                                        <p:tgtEl>
                                          <p:spTgt spid="89091">
                                            <p:bg/>
                                          </p:spTgt>
                                        </p:tgtEl>
                                        <p:attrNameLst>
                                          <p:attrName>ppt_y</p:attrName>
                                        </p:attrNameLst>
                                      </p:cBhvr>
                                      <p:tavLst>
                                        <p:tav tm="0">
                                          <p:val>
                                            <p:strVal val="#ppt_y+.05"/>
                                          </p:val>
                                        </p:tav>
                                        <p:tav tm="100000">
                                          <p:val>
                                            <p:strVal val="#ppt_y"/>
                                          </p:val>
                                        </p:tav>
                                      </p:tavLst>
                                    </p:anim>
                                  </p:childTnLst>
                                </p:cTn>
                              </p:par>
                            </p:childTnLst>
                          </p:cTn>
                        </p:par>
                        <p:par>
                          <p:cTn id="10" fill="hold" nodeType="afterGroup">
                            <p:stCondLst>
                              <p:cond delay="500"/>
                            </p:stCondLst>
                            <p:childTnLst>
                              <p:par>
                                <p:cTn id="11" presetID="44" presetClass="entr" presetSubtype="0" fill="hold" grpId="0" nodeType="afterEffect">
                                  <p:stCondLst>
                                    <p:cond delay="0"/>
                                  </p:stCondLst>
                                  <p:childTnLst>
                                    <p:set>
                                      <p:cBhvr>
                                        <p:cTn id="12" dur="0" fill="hold">
                                          <p:stCondLst>
                                            <p:cond delay="0"/>
                                          </p:stCondLst>
                                        </p:cTn>
                                        <p:tgtEl>
                                          <p:spTgt spid="89091">
                                            <p:txEl>
                                              <p:pRg st="0" end="0"/>
                                            </p:txEl>
                                          </p:spTgt>
                                        </p:tgtEl>
                                        <p:attrNameLst>
                                          <p:attrName>style.visibility</p:attrName>
                                        </p:attrNameLst>
                                      </p:cBhvr>
                                      <p:to>
                                        <p:strVal val="visible"/>
                                      </p:to>
                                    </p:set>
                                    <p:animEffect transition="in" filter="fade">
                                      <p:cBhvr>
                                        <p:cTn id="13" dur="500"/>
                                        <p:tgtEl>
                                          <p:spTgt spid="89091">
                                            <p:txEl>
                                              <p:pRg st="0" end="0"/>
                                            </p:txEl>
                                          </p:spTgt>
                                        </p:tgtEl>
                                      </p:cBhvr>
                                    </p:animEffect>
                                    <p:anim calcmode="lin" valueType="num">
                                      <p:cBhvr>
                                        <p:cTn id="14" dur="500" fill="hold"/>
                                        <p:tgtEl>
                                          <p:spTgt spid="89091">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89091">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nimBg="1"/>
    </p:bldLst>
  </p:timing>
</p:sld>
</file>

<file path=ppt/slides/slide20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67E2BE38-F421-4AD4-801C-3DC049E1CDA1}"/>
              </a:ext>
            </a:extLst>
          </p:cNvPr>
          <p:cNvSpPr>
            <a:spLocks noGrp="1" noChangeArrowheads="1"/>
          </p:cNvSpPr>
          <p:nvPr>
            <p:ph type="body" idx="4294967295"/>
          </p:nvPr>
        </p:nvSpPr>
        <p:spPr>
          <a:xfrm>
            <a:off x="238125" y="404813"/>
            <a:ext cx="8667750" cy="5111750"/>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lnSpc>
                <a:spcPct val="150000"/>
              </a:lnSpc>
              <a:buFont typeface="Wingdings" panose="05000000000000000000" pitchFamily="2" charset="2"/>
              <a:buNone/>
            </a:pPr>
            <a:r>
              <a:rPr lang="zh-CN" altLang="en-US" sz="3000" b="1">
                <a:latin typeface="微软雅黑" panose="020B0503020204020204" pitchFamily="34" charset="-122"/>
                <a:ea typeface="微软雅黑" panose="020B0503020204020204" pitchFamily="34" charset="-122"/>
              </a:rPr>
              <a:t>      人类应保持对自然的敬畏，不满</a:t>
            </a:r>
            <a:r>
              <a:rPr lang="en-US" altLang="zh-CN" sz="3000" b="1">
                <a:latin typeface="微软雅黑" panose="020B0503020204020204" pitchFamily="34" charset="-122"/>
                <a:ea typeface="微软雅黑" panose="020B0503020204020204" pitchFamily="34" charset="-122"/>
              </a:rPr>
              <a:t>300</a:t>
            </a:r>
            <a:r>
              <a:rPr lang="zh-CN" altLang="en-US" sz="3000" b="1">
                <a:latin typeface="微软雅黑" panose="020B0503020204020204" pitchFamily="34" charset="-122"/>
                <a:ea typeface="微软雅黑" panose="020B0503020204020204" pitchFamily="34" charset="-122"/>
              </a:rPr>
              <a:t>万岁的人类想对</a:t>
            </a:r>
            <a:r>
              <a:rPr lang="en-US" altLang="zh-CN" sz="3000" b="1">
                <a:latin typeface="微软雅黑" panose="020B0503020204020204" pitchFamily="34" charset="-122"/>
                <a:ea typeface="微软雅黑" panose="020B0503020204020204" pitchFamily="34" charset="-122"/>
              </a:rPr>
              <a:t>45</a:t>
            </a:r>
            <a:r>
              <a:rPr lang="zh-CN" altLang="en-US" sz="3000" b="1">
                <a:latin typeface="微软雅黑" panose="020B0503020204020204" pitchFamily="34" charset="-122"/>
                <a:ea typeface="微软雅黑" panose="020B0503020204020204" pitchFamily="34" charset="-122"/>
              </a:rPr>
              <a:t>亿高龄的地球指手划脚当家作主，为时尚早。人类要避免对自然环境的种种自作聪明，否则，人们很可能不会再有下一个五千年文明。</a:t>
            </a:r>
            <a:endParaRPr lang="zh-CN" altLang="en-US" sz="3000">
              <a:latin typeface="微软雅黑" panose="020B0503020204020204" pitchFamily="34" charset="-122"/>
              <a:ea typeface="微软雅黑" panose="020B0503020204020204" pitchFamily="34" charset="-122"/>
            </a:endParaRPr>
          </a:p>
        </p:txBody>
      </p:sp>
      <p:pic>
        <p:nvPicPr>
          <p:cNvPr id="65539" name="Picture 4" descr="1162623340644151">
            <a:extLst>
              <a:ext uri="{FF2B5EF4-FFF2-40B4-BE49-F238E27FC236}">
                <a16:creationId xmlns:a16="http://schemas.microsoft.com/office/drawing/2014/main" id="{553A1EBD-04B2-40DA-B9D8-B6AB16100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863" y="3500438"/>
            <a:ext cx="3975100"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5" descr="har48464_0422a">
            <a:extLst>
              <a:ext uri="{FF2B5EF4-FFF2-40B4-BE49-F238E27FC236}">
                <a16:creationId xmlns:a16="http://schemas.microsoft.com/office/drawing/2014/main" id="{985F367E-AFA7-45B7-9B16-DFDBC798E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500438"/>
            <a:ext cx="2816225"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4" presetClass="entr" presetSubtype="0" fill="hold" grpId="0" nodeType="clickEffect">
                                  <p:stCondLst>
                                    <p:cond delay="0"/>
                                  </p:stCondLst>
                                  <p:childTnLst>
                                    <p:set>
                                      <p:cBhvr>
                                        <p:cTn id="6" dur="0" fill="hold">
                                          <p:stCondLst>
                                            <p:cond delay="0"/>
                                          </p:stCondLst>
                                        </p:cTn>
                                        <p:tgtEl>
                                          <p:spTgt spid="90115">
                                            <p:txEl>
                                              <p:pRg st="0" end="0"/>
                                            </p:txEl>
                                          </p:spTgt>
                                        </p:tgtEl>
                                        <p:attrNameLst>
                                          <p:attrName>style.visibility</p:attrName>
                                        </p:attrNameLst>
                                      </p:cBhvr>
                                      <p:to>
                                        <p:strVal val="visible"/>
                                      </p:to>
                                    </p:set>
                                    <p:animEffect transition="in" filter="fade">
                                      <p:cBhvr>
                                        <p:cTn id="7" dur="500"/>
                                        <p:tgtEl>
                                          <p:spTgt spid="90115">
                                            <p:txEl>
                                              <p:pRg st="0" end="0"/>
                                            </p:txEl>
                                          </p:spTgt>
                                        </p:tgtEl>
                                      </p:cBhvr>
                                    </p:animEffect>
                                    <p:anim calcmode="lin" valueType="num">
                                      <p:cBhvr>
                                        <p:cTn id="8" dur="500" fill="hold"/>
                                        <p:tgtEl>
                                          <p:spTgt spid="9011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0115">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38D84D8-035F-42AC-9D65-A660F5A390B2}"/>
              </a:ext>
            </a:extLst>
          </p:cNvPr>
          <p:cNvSpPr>
            <a:spLocks noGrp="1" noChangeArrowheads="1"/>
          </p:cNvSpPr>
          <p:nvPr>
            <p:ph type="title" idx="4294967295"/>
          </p:nvPr>
        </p:nvSpPr>
        <p:spPr>
          <a:xfrm>
            <a:off x="179388" y="188913"/>
            <a:ext cx="8677275" cy="1200150"/>
          </a:xfrm>
        </p:spPr>
        <p:txBody>
          <a:bodyPr/>
          <a:lstStyle/>
          <a:p>
            <a:pPr eaLnBrk="1" hangingPunct="1"/>
            <a:r>
              <a:rPr lang="zh-CN" altLang="en-US"/>
              <a:t>通过本节的学习，要明确以下观点： </a:t>
            </a:r>
          </a:p>
        </p:txBody>
      </p:sp>
      <p:sp>
        <p:nvSpPr>
          <p:cNvPr id="67587" name="Rectangle 3">
            <a:extLst>
              <a:ext uri="{FF2B5EF4-FFF2-40B4-BE49-F238E27FC236}">
                <a16:creationId xmlns:a16="http://schemas.microsoft.com/office/drawing/2014/main" id="{CFDA1511-2DA6-40F4-9A23-45AECE256E75}"/>
              </a:ext>
            </a:extLst>
          </p:cNvPr>
          <p:cNvSpPr>
            <a:spLocks noGrp="1" noChangeArrowheads="1"/>
          </p:cNvSpPr>
          <p:nvPr>
            <p:ph type="body" idx="4294967295"/>
          </p:nvPr>
        </p:nvSpPr>
        <p:spPr>
          <a:xfrm>
            <a:off x="395288" y="1700213"/>
            <a:ext cx="8351837" cy="3244850"/>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spcBef>
                <a:spcPct val="50000"/>
              </a:spcBef>
              <a:buFont typeface="Wingdings" panose="05000000000000000000" pitchFamily="2" charset="2"/>
              <a:buNone/>
            </a:pPr>
            <a:r>
              <a:rPr lang="zh-CN" altLang="en-US"/>
              <a:t>（</a:t>
            </a:r>
            <a:r>
              <a:rPr lang="en-US" altLang="zh-CN"/>
              <a:t>1</a:t>
            </a:r>
            <a:r>
              <a:rPr lang="zh-CN" altLang="en-US"/>
              <a:t>）自然生态系统是人类生存的基本环境；</a:t>
            </a:r>
          </a:p>
          <a:p>
            <a:pPr eaLnBrk="1" hangingPunct="1">
              <a:spcBef>
                <a:spcPct val="50000"/>
              </a:spcBef>
              <a:buFont typeface="Wingdings" panose="05000000000000000000" pitchFamily="2" charset="2"/>
              <a:buNone/>
            </a:pPr>
            <a:r>
              <a:rPr lang="zh-CN" altLang="en-US"/>
              <a:t>（</a:t>
            </a:r>
            <a:r>
              <a:rPr lang="en-US" altLang="zh-CN"/>
              <a:t>2</a:t>
            </a:r>
            <a:r>
              <a:rPr lang="zh-CN" altLang="en-US"/>
              <a:t>）人类活动的干扰正在全球范围内使生态系统偏离稳定状态；</a:t>
            </a:r>
          </a:p>
          <a:p>
            <a:pPr eaLnBrk="1" hangingPunct="1">
              <a:spcBef>
                <a:spcPct val="50000"/>
              </a:spcBef>
              <a:buFont typeface="Wingdings" panose="05000000000000000000" pitchFamily="2" charset="2"/>
              <a:buNone/>
            </a:pPr>
            <a:r>
              <a:rPr lang="zh-CN" altLang="en-US"/>
              <a:t>（</a:t>
            </a:r>
            <a:r>
              <a:rPr lang="en-US" altLang="zh-CN"/>
              <a:t>3</a:t>
            </a:r>
            <a:r>
              <a:rPr lang="zh-CN" altLang="en-US"/>
              <a:t>）人类生存与发展的命运就掌握在自己手中，但又受到自然规律的制约。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图片 2">
            <a:extLst>
              <a:ext uri="{FF2B5EF4-FFF2-40B4-BE49-F238E27FC236}">
                <a16:creationId xmlns:a16="http://schemas.microsoft.com/office/drawing/2014/main" id="{AC68B77D-C37E-403F-BD48-255D8BFE6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68413"/>
            <a:ext cx="76200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99EE029E-622E-4957-9E8C-AA2D5D24BBFC}"/>
              </a:ext>
            </a:extLst>
          </p:cNvPr>
          <p:cNvSpPr>
            <a:spLocks noGrp="1" noChangeArrowheads="1"/>
          </p:cNvSpPr>
          <p:nvPr>
            <p:ph type="title"/>
          </p:nvPr>
        </p:nvSpPr>
        <p:spPr>
          <a:xfrm>
            <a:off x="304800" y="260648"/>
            <a:ext cx="8534400" cy="646112"/>
          </a:xfrm>
        </p:spPr>
        <p:txBody>
          <a:bodyPr/>
          <a:lstStyle/>
          <a:p>
            <a:r>
              <a:rPr lang="en-US" altLang="zh-CN" sz="4000" b="1" dirty="0">
                <a:latin typeface="微软雅黑" panose="020B0503020204020204" pitchFamily="34" charset="-122"/>
                <a:ea typeface="微软雅黑" panose="020B0503020204020204" pitchFamily="34" charset="-122"/>
              </a:rPr>
              <a:t>4</a:t>
            </a:r>
            <a:r>
              <a:rPr lang="zh-CN" altLang="en-US" sz="4000" b="1" dirty="0">
                <a:latin typeface="微软雅黑" panose="020B0503020204020204" pitchFamily="34" charset="-122"/>
                <a:ea typeface="微软雅黑" panose="020B0503020204020204" pitchFamily="34" charset="-122"/>
              </a:rPr>
              <a:t>、海洋生态系统</a:t>
            </a:r>
          </a:p>
        </p:txBody>
      </p:sp>
    </p:spTree>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文本框 3">
            <a:extLst>
              <a:ext uri="{FF2B5EF4-FFF2-40B4-BE49-F238E27FC236}">
                <a16:creationId xmlns:a16="http://schemas.microsoft.com/office/drawing/2014/main" id="{8392181D-6360-49E5-BED9-713AD9C3C59B}"/>
              </a:ext>
            </a:extLst>
          </p:cNvPr>
          <p:cNvSpPr txBox="1">
            <a:spLocks noChangeArrowheads="1"/>
          </p:cNvSpPr>
          <p:nvPr/>
        </p:nvSpPr>
        <p:spPr bwMode="auto">
          <a:xfrm>
            <a:off x="539750" y="836613"/>
            <a:ext cx="27003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3600" b="1" dirty="0">
                <a:solidFill>
                  <a:srgbClr val="A20051"/>
                </a:solidFill>
                <a:latin typeface="微软雅黑" panose="020B0503020204020204" pitchFamily="34" charset="-122"/>
                <a:ea typeface="微软雅黑" panose="020B0503020204020204" pitchFamily="34" charset="-122"/>
              </a:rPr>
              <a:t>第五章作业</a:t>
            </a:r>
          </a:p>
        </p:txBody>
      </p:sp>
      <p:sp>
        <p:nvSpPr>
          <p:cNvPr id="68611" name="文本框 5">
            <a:extLst>
              <a:ext uri="{FF2B5EF4-FFF2-40B4-BE49-F238E27FC236}">
                <a16:creationId xmlns:a16="http://schemas.microsoft.com/office/drawing/2014/main" id="{273D22D3-F920-44D5-AECE-52C3D826B7CE}"/>
              </a:ext>
            </a:extLst>
          </p:cNvPr>
          <p:cNvSpPr txBox="1">
            <a:spLocks noChangeArrowheads="1"/>
          </p:cNvSpPr>
          <p:nvPr/>
        </p:nvSpPr>
        <p:spPr bwMode="auto">
          <a:xfrm>
            <a:off x="755650" y="1862138"/>
            <a:ext cx="79200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5763" indent="-385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AutoNum type="arabicPeriod"/>
            </a:pPr>
            <a:r>
              <a:rPr lang="zh-CN" altLang="en-US" sz="2800" b="1" dirty="0">
                <a:latin typeface="微软雅黑" panose="020B0503020204020204" pitchFamily="34" charset="-122"/>
                <a:ea typeface="微软雅黑" panose="020B0503020204020204" pitchFamily="34" charset="-122"/>
              </a:rPr>
              <a:t>绘制第五章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生态系统及其稳定性</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思维导图</a:t>
            </a:r>
            <a:endParaRPr lang="en-US" altLang="zh-CN" sz="2800" b="1" dirty="0">
              <a:latin typeface="微软雅黑" panose="020B0503020204020204" pitchFamily="34" charset="-122"/>
              <a:ea typeface="微软雅黑" panose="020B0503020204020204" pitchFamily="34" charset="-122"/>
            </a:endParaRPr>
          </a:p>
        </p:txBody>
      </p:sp>
      <p:sp>
        <p:nvSpPr>
          <p:cNvPr id="68612" name="文本框 7">
            <a:extLst>
              <a:ext uri="{FF2B5EF4-FFF2-40B4-BE49-F238E27FC236}">
                <a16:creationId xmlns:a16="http://schemas.microsoft.com/office/drawing/2014/main" id="{D2D819A9-E205-4DE2-8C47-53D29C50A2FA}"/>
              </a:ext>
            </a:extLst>
          </p:cNvPr>
          <p:cNvSpPr txBox="1">
            <a:spLocks noChangeArrowheads="1"/>
          </p:cNvSpPr>
          <p:nvPr/>
        </p:nvSpPr>
        <p:spPr bwMode="auto">
          <a:xfrm>
            <a:off x="1312863" y="2565400"/>
            <a:ext cx="750728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6858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要求：</a:t>
            </a:r>
            <a:endParaRPr lang="en-US" altLang="zh-CN" sz="2400" b="1" dirty="0">
              <a:latin typeface="微软雅黑" panose="020B0503020204020204" pitchFamily="34" charset="-122"/>
              <a:ea typeface="微软雅黑" panose="020B0503020204020204" pitchFamily="34" charset="-122"/>
            </a:endParaRPr>
          </a:p>
          <a:p>
            <a:pPr lvl="1">
              <a:lnSpc>
                <a:spcPct val="150000"/>
              </a:lnSpc>
              <a:spcBef>
                <a:spcPct val="0"/>
              </a:spcBef>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软件绘制或手写均可</a:t>
            </a:r>
            <a:endParaRPr lang="en-US" altLang="zh-CN" sz="2400" b="1" dirty="0">
              <a:latin typeface="微软雅黑" panose="020B0503020204020204" pitchFamily="34" charset="-122"/>
              <a:ea typeface="微软雅黑" panose="020B0503020204020204" pitchFamily="34" charset="-122"/>
            </a:endParaRPr>
          </a:p>
          <a:p>
            <a:pPr lvl="1">
              <a:lnSpc>
                <a:spcPct val="150000"/>
              </a:lnSpc>
              <a:spcBef>
                <a:spcPct val="0"/>
              </a:spcBef>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图片格式（</a:t>
            </a:r>
            <a:r>
              <a:rPr lang="en-US" altLang="zh-CN" sz="2400" b="1" dirty="0">
                <a:latin typeface="微软雅黑" panose="020B0503020204020204" pitchFamily="34" charset="-122"/>
                <a:ea typeface="微软雅黑" panose="020B0503020204020204" pitchFamily="34" charset="-122"/>
              </a:rPr>
              <a:t>jpg,</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bmp, </a:t>
            </a:r>
            <a:r>
              <a:rPr lang="en-US" altLang="zh-CN" sz="2400" b="1" dirty="0" err="1">
                <a:latin typeface="微软雅黑" panose="020B0503020204020204" pitchFamily="34" charset="-122"/>
                <a:ea typeface="微软雅黑" panose="020B0503020204020204" pitchFamily="34" charset="-122"/>
              </a:rPr>
              <a:t>png</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tif</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pdf</a:t>
            </a:r>
            <a:r>
              <a:rPr lang="zh-CN" altLang="en-US" sz="2400" b="1" dirty="0">
                <a:latin typeface="微软雅黑" panose="020B0503020204020204" pitchFamily="34" charset="-122"/>
                <a:ea typeface="微软雅黑" panose="020B0503020204020204" pitchFamily="34" charset="-122"/>
              </a:rPr>
              <a:t>格式均可</a:t>
            </a:r>
            <a:endParaRPr lang="en-US" altLang="zh-CN" sz="2400" b="1" dirty="0">
              <a:latin typeface="微软雅黑" panose="020B0503020204020204" pitchFamily="34" charset="-122"/>
              <a:ea typeface="微软雅黑" panose="020B0503020204020204" pitchFamily="34" charset="-122"/>
            </a:endParaRPr>
          </a:p>
          <a:p>
            <a:pPr lvl="1">
              <a:lnSpc>
                <a:spcPct val="150000"/>
              </a:lnSpc>
              <a:spcBef>
                <a:spcPct val="0"/>
              </a:spcBef>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QQ</a:t>
            </a:r>
            <a:r>
              <a:rPr lang="zh-CN" altLang="en-US" sz="2400" b="1">
                <a:latin typeface="微软雅黑" panose="020B0503020204020204" pitchFamily="34" charset="-122"/>
                <a:ea typeface="微软雅黑" panose="020B0503020204020204" pitchFamily="34" charset="-122"/>
              </a:rPr>
              <a:t>群提交</a:t>
            </a:r>
            <a:endParaRPr lang="en-US" altLang="zh-CN" sz="2400" b="1" dirty="0">
              <a:latin typeface="微软雅黑" panose="020B0503020204020204" pitchFamily="34" charset="-122"/>
              <a:ea typeface="微软雅黑" panose="020B0503020204020204" pitchFamily="34" charset="-122"/>
            </a:endParaRPr>
          </a:p>
        </p:txBody>
      </p:sp>
      <p:sp>
        <p:nvSpPr>
          <p:cNvPr id="68613" name="灯片编号占位符 1">
            <a:extLst>
              <a:ext uri="{FF2B5EF4-FFF2-40B4-BE49-F238E27FC236}">
                <a16:creationId xmlns:a16="http://schemas.microsoft.com/office/drawing/2014/main" id="{7787F718-2265-4C02-A067-6813069F508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DBF935E-12B8-4DDB-B512-1DB1EACBD155}" type="slidenum">
              <a:rPr lang="en-US" altLang="zh-CN" sz="1100">
                <a:solidFill>
                  <a:srgbClr val="595959"/>
                </a:solidFill>
              </a:rPr>
              <a:pPr>
                <a:spcBef>
                  <a:spcPct val="0"/>
                </a:spcBef>
                <a:buFontTx/>
                <a:buNone/>
              </a:pPr>
              <a:t>210</a:t>
            </a:fld>
            <a:endParaRPr lang="en-US" altLang="zh-CN" sz="110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F02BAF67-FED9-4F67-A2C4-6E306188A78E}"/>
              </a:ext>
            </a:extLst>
          </p:cNvPr>
          <p:cNvSpPr>
            <a:spLocks noGrp="1" noChangeArrowheads="1"/>
          </p:cNvSpPr>
          <p:nvPr>
            <p:ph idx="1"/>
          </p:nvPr>
        </p:nvSpPr>
        <p:spPr>
          <a:xfrm>
            <a:off x="781050" y="1341438"/>
            <a:ext cx="8208963" cy="3711575"/>
          </a:xfrm>
          <a:extLst>
            <a:ext uri="{91240B29-F687-4F45-9708-019B960494DF}">
              <a14:hiddenLine xmlns:a14="http://schemas.microsoft.com/office/drawing/2010/main" w="9525" cap="flat" algn="ctr">
                <a:solidFill>
                  <a:srgbClr val="00FF00"/>
                </a:solidFill>
                <a:miter lim="800000"/>
                <a:headEnd/>
                <a:tailEnd/>
              </a14:hiddenLine>
            </a:ext>
          </a:extLst>
        </p:spPr>
        <p:txBody>
          <a:bodyPr/>
          <a:lstStyle/>
          <a:p>
            <a:pPr marL="0" indent="0" eaLnBrk="1" hangingPunct="1">
              <a:buFontTx/>
              <a:buNone/>
            </a:pPr>
            <a:r>
              <a:rPr lang="en-US" altLang="zh-CN" sz="2800"/>
              <a:t>1. </a:t>
            </a:r>
            <a:r>
              <a:rPr lang="zh-CN" altLang="en-US" sz="2800"/>
              <a:t>分布：</a:t>
            </a:r>
          </a:p>
          <a:p>
            <a:pPr marL="0" indent="0" eaLnBrk="1" hangingPunct="1">
              <a:buFontTx/>
              <a:buNone/>
            </a:pPr>
            <a:r>
              <a:rPr lang="en-US" altLang="zh-CN" sz="2800"/>
              <a:t>2. </a:t>
            </a:r>
            <a:r>
              <a:rPr lang="zh-CN" altLang="en-US" sz="2800"/>
              <a:t>主要特点：</a:t>
            </a:r>
          </a:p>
          <a:p>
            <a:pPr marL="0" indent="0" eaLnBrk="1" hangingPunct="1">
              <a:buFontTx/>
              <a:buNone/>
            </a:pPr>
            <a:endParaRPr lang="zh-CN" altLang="en-US" sz="2800"/>
          </a:p>
          <a:p>
            <a:pPr marL="0" indent="0" eaLnBrk="1" hangingPunct="1">
              <a:spcBef>
                <a:spcPts val="4200"/>
              </a:spcBef>
              <a:buFontTx/>
              <a:buNone/>
            </a:pPr>
            <a:r>
              <a:rPr lang="en-US" altLang="zh-CN" sz="2800"/>
              <a:t>3. </a:t>
            </a:r>
            <a:r>
              <a:rPr lang="zh-CN" altLang="en-US" sz="2800"/>
              <a:t>生物的特征：</a:t>
            </a:r>
          </a:p>
          <a:p>
            <a:pPr marL="0" indent="0" eaLnBrk="1" hangingPunct="1">
              <a:buFontTx/>
              <a:buNone/>
            </a:pPr>
            <a:endParaRPr lang="zh-CN" altLang="en-US" sz="2800"/>
          </a:p>
        </p:txBody>
      </p:sp>
      <p:sp>
        <p:nvSpPr>
          <p:cNvPr id="90116" name="Text Box 4">
            <a:extLst>
              <a:ext uri="{FF2B5EF4-FFF2-40B4-BE49-F238E27FC236}">
                <a16:creationId xmlns:a16="http://schemas.microsoft.com/office/drawing/2014/main" id="{56CEFA32-3220-4320-8D6B-FA5B96B53808}"/>
              </a:ext>
            </a:extLst>
          </p:cNvPr>
          <p:cNvSpPr txBox="1">
            <a:spLocks noChangeArrowheads="1"/>
          </p:cNvSpPr>
          <p:nvPr/>
        </p:nvSpPr>
        <p:spPr bwMode="auto">
          <a:xfrm>
            <a:off x="2267744" y="1341438"/>
            <a:ext cx="3959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solidFill>
                  <a:srgbClr val="333399"/>
                </a:solidFill>
                <a:latin typeface="微软雅黑" panose="020B0503020204020204" pitchFamily="34" charset="-122"/>
                <a:ea typeface="微软雅黑" panose="020B0503020204020204" pitchFamily="34" charset="-122"/>
              </a:rPr>
              <a:t>地球上的全部海洋</a:t>
            </a:r>
          </a:p>
        </p:txBody>
      </p:sp>
      <p:sp>
        <p:nvSpPr>
          <p:cNvPr id="90117" name="Text Box 5">
            <a:extLst>
              <a:ext uri="{FF2B5EF4-FFF2-40B4-BE49-F238E27FC236}">
                <a16:creationId xmlns:a16="http://schemas.microsoft.com/office/drawing/2014/main" id="{8AD0E09D-97A8-49A7-9AF5-A18DC2D82D7D}"/>
              </a:ext>
            </a:extLst>
          </p:cNvPr>
          <p:cNvSpPr txBox="1">
            <a:spLocks noChangeArrowheads="1"/>
          </p:cNvSpPr>
          <p:nvPr/>
        </p:nvSpPr>
        <p:spPr bwMode="auto">
          <a:xfrm>
            <a:off x="1187450" y="2673350"/>
            <a:ext cx="70580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海洋生物主要受阳光、温度和盐度等非生物因素的影响</a:t>
            </a:r>
          </a:p>
        </p:txBody>
      </p:sp>
      <p:sp>
        <p:nvSpPr>
          <p:cNvPr id="90118" name="Text Box 6">
            <a:extLst>
              <a:ext uri="{FF2B5EF4-FFF2-40B4-BE49-F238E27FC236}">
                <a16:creationId xmlns:a16="http://schemas.microsoft.com/office/drawing/2014/main" id="{DCBAE4D3-F0AF-4E4C-80A5-D74A34638BF2}"/>
              </a:ext>
            </a:extLst>
          </p:cNvPr>
          <p:cNvSpPr txBox="1">
            <a:spLocks noChangeArrowheads="1"/>
          </p:cNvSpPr>
          <p:nvPr/>
        </p:nvSpPr>
        <p:spPr bwMode="auto">
          <a:xfrm>
            <a:off x="1187450" y="4494213"/>
            <a:ext cx="72009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浮游生物多，浅海中有大型的藻类，如海带、裙带菜等。在</a:t>
            </a:r>
            <a:r>
              <a:rPr kumimoji="1" lang="en-US" altLang="zh-CN" sz="2800" b="1" dirty="0">
                <a:solidFill>
                  <a:srgbClr val="333399"/>
                </a:solidFill>
                <a:latin typeface="微软雅黑" panose="020B0503020204020204" pitchFamily="34" charset="-122"/>
                <a:ea typeface="微软雅黑" panose="020B0503020204020204" pitchFamily="34" charset="-122"/>
              </a:rPr>
              <a:t>200</a:t>
            </a:r>
            <a:r>
              <a:rPr kumimoji="1" lang="zh-CN" altLang="en-US" sz="2800" b="1" dirty="0">
                <a:solidFill>
                  <a:srgbClr val="333399"/>
                </a:solidFill>
                <a:latin typeface="微软雅黑" panose="020B0503020204020204" pitchFamily="34" charset="-122"/>
                <a:ea typeface="微软雅黑" panose="020B0503020204020204" pitchFamily="34" charset="-122"/>
              </a:rPr>
              <a:t>米以内的水层中有丰富的海洋生物。</a:t>
            </a:r>
          </a:p>
        </p:txBody>
      </p:sp>
      <p:sp>
        <p:nvSpPr>
          <p:cNvPr id="7" name="标题 1">
            <a:extLst>
              <a:ext uri="{FF2B5EF4-FFF2-40B4-BE49-F238E27FC236}">
                <a16:creationId xmlns:a16="http://schemas.microsoft.com/office/drawing/2014/main" id="{3B0DC4C2-7EEC-4AE4-8B43-1B4F51E87EA2}"/>
              </a:ext>
            </a:extLst>
          </p:cNvPr>
          <p:cNvSpPr>
            <a:spLocks noGrp="1" noChangeArrowheads="1"/>
          </p:cNvSpPr>
          <p:nvPr>
            <p:ph type="title"/>
          </p:nvPr>
        </p:nvSpPr>
        <p:spPr>
          <a:xfrm>
            <a:off x="315913" y="188913"/>
            <a:ext cx="8534400" cy="646112"/>
          </a:xfrm>
        </p:spPr>
        <p:txBody>
          <a:bodyPr/>
          <a:lstStyle/>
          <a:p>
            <a:r>
              <a:rPr lang="en-US" altLang="zh-CN" sz="4000" b="1" dirty="0">
                <a:latin typeface="微软雅黑" panose="020B0503020204020204" pitchFamily="34" charset="-122"/>
                <a:ea typeface="微软雅黑" panose="020B0503020204020204" pitchFamily="34" charset="-122"/>
              </a:rPr>
              <a:t>4</a:t>
            </a:r>
            <a:r>
              <a:rPr lang="zh-CN" altLang="en-US" sz="4000" b="1" dirty="0">
                <a:latin typeface="微软雅黑" panose="020B0503020204020204" pitchFamily="34" charset="-122"/>
                <a:ea typeface="微软雅黑" panose="020B0503020204020204" pitchFamily="34" charset="-122"/>
              </a:rPr>
              <a:t>、海洋生态系统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checkerboard(across)">
                                      <p:cBhvr>
                                        <p:cTn id="7" dur="500"/>
                                        <p:tgtEl>
                                          <p:spTgt spid="901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0117"/>
                                        </p:tgtEl>
                                        <p:attrNameLst>
                                          <p:attrName>style.visibility</p:attrName>
                                        </p:attrNameLst>
                                      </p:cBhvr>
                                      <p:to>
                                        <p:strVal val="visible"/>
                                      </p:to>
                                    </p:set>
                                    <p:animEffect transition="in" filter="checkerboard(across)">
                                      <p:cBhvr>
                                        <p:cTn id="12" dur="500"/>
                                        <p:tgtEl>
                                          <p:spTgt spid="901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0118"/>
                                        </p:tgtEl>
                                        <p:attrNameLst>
                                          <p:attrName>style.visibility</p:attrName>
                                        </p:attrNameLst>
                                      </p:cBhvr>
                                      <p:to>
                                        <p:strVal val="visible"/>
                                      </p:to>
                                    </p:set>
                                    <p:animEffect transition="in" filter="checkerboard(across)">
                                      <p:cBhvr>
                                        <p:cTn id="17" dur="5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p:bldP spid="90117" grpId="0"/>
      <p:bldP spid="901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Text Box 4">
            <a:extLst>
              <a:ext uri="{FF2B5EF4-FFF2-40B4-BE49-F238E27FC236}">
                <a16:creationId xmlns:a16="http://schemas.microsoft.com/office/drawing/2014/main" id="{C1E5608F-4AB1-4ACF-8E74-B6ECE2F9CA0E}"/>
              </a:ext>
            </a:extLst>
          </p:cNvPr>
          <p:cNvSpPr txBox="1">
            <a:spLocks noChangeArrowheads="1"/>
          </p:cNvSpPr>
          <p:nvPr/>
        </p:nvSpPr>
        <p:spPr bwMode="auto">
          <a:xfrm>
            <a:off x="395536" y="2276872"/>
            <a:ext cx="8847294" cy="830997"/>
          </a:xfrm>
          <a:prstGeom prst="rect">
            <a:avLst/>
          </a:prstGeom>
          <a:noFill/>
          <a:ln w="9525">
            <a:noFill/>
            <a:miter lim="800000"/>
            <a:headEnd/>
            <a:tailEnd/>
          </a:ln>
          <a:effectLst/>
        </p:spPr>
        <p:txBody>
          <a:bodyPr wrap="none">
            <a:spAutoFit/>
          </a:bodyPr>
          <a:lstStyle/>
          <a:p>
            <a:pPr eaLnBrk="1" hangingPunct="1">
              <a:defRPr/>
            </a:pPr>
            <a:r>
              <a:rPr lang="zh-CN" altLang="en-US" sz="4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有没有不需要阳光的生态系统？</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5" descr="201210262116440272987372">
            <a:extLst>
              <a:ext uri="{FF2B5EF4-FFF2-40B4-BE49-F238E27FC236}">
                <a16:creationId xmlns:a16="http://schemas.microsoft.com/office/drawing/2014/main" id="{112D74D4-2242-480D-BA84-3EB3F7DC8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1052513"/>
            <a:ext cx="597535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Rectangle 6">
            <a:extLst>
              <a:ext uri="{FF2B5EF4-FFF2-40B4-BE49-F238E27FC236}">
                <a16:creationId xmlns:a16="http://schemas.microsoft.com/office/drawing/2014/main" id="{2508B7A7-30DD-44AE-B574-0A132D87C26A}"/>
              </a:ext>
            </a:extLst>
          </p:cNvPr>
          <p:cNvSpPr>
            <a:spLocks noChangeArrowheads="1"/>
          </p:cNvSpPr>
          <p:nvPr/>
        </p:nvSpPr>
        <p:spPr bwMode="auto">
          <a:xfrm>
            <a:off x="250825" y="5630863"/>
            <a:ext cx="8821738" cy="923925"/>
          </a:xfrm>
          <a:prstGeom prst="rect">
            <a:avLst/>
          </a:prstGeom>
          <a:noFill/>
          <a:ln>
            <a:noFill/>
          </a:ln>
          <a:effectLst/>
        </p:spPr>
        <p:txBody>
          <a:bodyPr>
            <a:spAutoFit/>
          </a:bodyPr>
          <a:lstStyle/>
          <a:p>
            <a:pPr marL="53975" indent="1588" eaLnBrk="1" hangingPunct="1">
              <a:lnSpc>
                <a:spcPct val="90000"/>
              </a:lnSpc>
              <a:defRPr/>
            </a:pPr>
            <a:r>
              <a:rPr lang="en-US" altLang="zh-CN" sz="2000" b="1" dirty="0">
                <a:latin typeface="微软雅黑" panose="020B0503020204020204" pitchFamily="34" charset="-122"/>
                <a:ea typeface="微软雅黑" panose="020B0503020204020204" pitchFamily="34" charset="-122"/>
                <a:cs typeface="+mj-cs"/>
              </a:rPr>
              <a:t>20</a:t>
            </a:r>
            <a:r>
              <a:rPr lang="zh-CN" altLang="en-US" sz="2000" b="1" dirty="0">
                <a:latin typeface="微软雅黑" panose="020B0503020204020204" pitchFamily="34" charset="-122"/>
                <a:ea typeface="微软雅黑" panose="020B0503020204020204" pitchFamily="34" charset="-122"/>
                <a:cs typeface="+mj-cs"/>
              </a:rPr>
              <a:t>世纪</a:t>
            </a:r>
            <a:r>
              <a:rPr lang="en-US" altLang="zh-CN" sz="2000" b="1" dirty="0">
                <a:latin typeface="微软雅黑" panose="020B0503020204020204" pitchFamily="34" charset="-122"/>
                <a:ea typeface="微软雅黑" panose="020B0503020204020204" pitchFamily="34" charset="-122"/>
                <a:cs typeface="+mj-cs"/>
              </a:rPr>
              <a:t>70</a:t>
            </a:r>
            <a:r>
              <a:rPr lang="zh-CN" altLang="en-US" sz="2000" b="1" dirty="0">
                <a:latin typeface="微软雅黑" panose="020B0503020204020204" pitchFamily="34" charset="-122"/>
                <a:ea typeface="微软雅黑" panose="020B0503020204020204" pitchFamily="34" charset="-122"/>
                <a:cs typeface="+mj-cs"/>
              </a:rPr>
              <a:t>年代末，科学家在东太平洋的加拉帕戈斯群岛附近发现了几处深海热泉，在这些热泉里生活着众多的生物。这些生物群落生活在一个高温（热泉喷口附近的温度达到</a:t>
            </a:r>
            <a:r>
              <a:rPr lang="en-US" altLang="zh-CN" sz="2000" b="1" dirty="0">
                <a:latin typeface="微软雅黑" panose="020B0503020204020204" pitchFamily="34" charset="-122"/>
                <a:ea typeface="微软雅黑" panose="020B0503020204020204" pitchFamily="34" charset="-122"/>
                <a:cs typeface="+mj-cs"/>
              </a:rPr>
              <a:t>300 ℃</a:t>
            </a:r>
            <a:r>
              <a:rPr lang="zh-CN" altLang="en-US" sz="2000" b="1" dirty="0">
                <a:latin typeface="微软雅黑" panose="020B0503020204020204" pitchFamily="34" charset="-122"/>
                <a:ea typeface="微软雅黑" panose="020B0503020204020204" pitchFamily="34" charset="-122"/>
                <a:cs typeface="+mj-cs"/>
              </a:rPr>
              <a:t>以上）、高压、缺氧、偏酸和无光的环境中。 </a:t>
            </a:r>
          </a:p>
        </p:txBody>
      </p:sp>
      <p:sp>
        <p:nvSpPr>
          <p:cNvPr id="5" name="矩形 4">
            <a:extLst>
              <a:ext uri="{FF2B5EF4-FFF2-40B4-BE49-F238E27FC236}">
                <a16:creationId xmlns:a16="http://schemas.microsoft.com/office/drawing/2014/main" id="{D49043F8-3078-46CB-AE86-D3EA4A050518}"/>
              </a:ext>
            </a:extLst>
          </p:cNvPr>
          <p:cNvSpPr/>
          <p:nvPr/>
        </p:nvSpPr>
        <p:spPr>
          <a:xfrm>
            <a:off x="1763713" y="298450"/>
            <a:ext cx="5976937" cy="646113"/>
          </a:xfrm>
          <a:prstGeom prst="rect">
            <a:avLst/>
          </a:prstGeom>
          <a:noFill/>
          <a:ln>
            <a:noFill/>
          </a:ln>
          <a:effectLst/>
        </p:spPr>
        <p:txBody>
          <a:bodyPr>
            <a:spAutoFit/>
          </a:bodyPr>
          <a:lstStyle/>
          <a:p>
            <a:pPr marL="53975" indent="1588" eaLnBrk="1" hangingPunct="1">
              <a:lnSpc>
                <a:spcPct val="90000"/>
              </a:lnSpc>
              <a:defRPr/>
            </a:pPr>
            <a:r>
              <a:rPr lang="en-US" altLang="zh-CN" sz="4000" b="1" dirty="0">
                <a:latin typeface="微软雅黑" panose="020B0503020204020204" pitchFamily="34" charset="-122"/>
                <a:ea typeface="微软雅黑" panose="020B0503020204020204" pitchFamily="34" charset="-122"/>
                <a:cs typeface="+mj-cs"/>
              </a:rPr>
              <a:t>5</a:t>
            </a:r>
            <a:r>
              <a:rPr lang="zh-CN" altLang="en-US" sz="4000" b="1" dirty="0">
                <a:latin typeface="微软雅黑" panose="020B0503020204020204" pitchFamily="34" charset="-122"/>
                <a:ea typeface="微软雅黑" panose="020B0503020204020204" pitchFamily="34" charset="-122"/>
                <a:cs typeface="+mj-cs"/>
              </a:rPr>
              <a:t>、深海热泉生态系统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53250"/>
                                        </p:tgtEl>
                                        <p:attrNameLst>
                                          <p:attrName>style.visibility</p:attrName>
                                        </p:attrNameLst>
                                      </p:cBhvr>
                                      <p:to>
                                        <p:strVal val="visible"/>
                                      </p:to>
                                    </p:set>
                                    <p:animEffect transition="in" filter="wipe(left)">
                                      <p:cBhvr>
                                        <p:cTn id="10" dur="500"/>
                                        <p:tgtEl>
                                          <p:spTgt spid="5325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CCDDC92-AE32-4547-9389-8A1AF4F184AD}"/>
              </a:ext>
            </a:extLst>
          </p:cNvPr>
          <p:cNvSpPr/>
          <p:nvPr/>
        </p:nvSpPr>
        <p:spPr>
          <a:xfrm>
            <a:off x="323850" y="188913"/>
            <a:ext cx="4940300" cy="646112"/>
          </a:xfrm>
          <a:prstGeom prst="rect">
            <a:avLst/>
          </a:prstGeom>
          <a:noFill/>
          <a:ln>
            <a:noFill/>
          </a:ln>
          <a:effectLst/>
        </p:spPr>
        <p:txBody>
          <a:bodyPr>
            <a:spAutoFit/>
          </a:bodyPr>
          <a:lstStyle/>
          <a:p>
            <a:pPr marL="53975" indent="1588" eaLnBrk="1" hangingPunct="1">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热泉地貌</a:t>
            </a:r>
            <a:r>
              <a:rPr lang="en-US" altLang="zh-CN" sz="4000" b="1" dirty="0">
                <a:solidFill>
                  <a:schemeClr val="bg2"/>
                </a:solidFill>
                <a:latin typeface="微软雅黑" panose="020B0503020204020204" pitchFamily="34" charset="-122"/>
                <a:ea typeface="微软雅黑" panose="020B0503020204020204" pitchFamily="34" charset="-122"/>
                <a:cs typeface="+mj-cs"/>
              </a:rPr>
              <a:t>——“</a:t>
            </a:r>
            <a:r>
              <a:rPr lang="zh-CN" altLang="en-US" sz="4000" b="1" dirty="0">
                <a:solidFill>
                  <a:schemeClr val="bg2"/>
                </a:solidFill>
                <a:latin typeface="微软雅黑" panose="020B0503020204020204" pitchFamily="34" charset="-122"/>
                <a:ea typeface="微软雅黑" panose="020B0503020204020204" pitchFamily="34" charset="-122"/>
                <a:cs typeface="+mj-cs"/>
              </a:rPr>
              <a:t>烟”</a:t>
            </a:r>
          </a:p>
        </p:txBody>
      </p:sp>
      <p:pic>
        <p:nvPicPr>
          <p:cNvPr id="5" name="Picture 4" descr="407px-Blacksmoker_in_Atlantic_Ocean">
            <a:extLst>
              <a:ext uri="{FF2B5EF4-FFF2-40B4-BE49-F238E27FC236}">
                <a16:creationId xmlns:a16="http://schemas.microsoft.com/office/drawing/2014/main" id="{BD2412A2-8C01-4F2A-A4B8-916F45FAC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04864"/>
            <a:ext cx="3078386" cy="42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A2734CD0-91F0-4313-839B-50A1ADFE5620}"/>
              </a:ext>
            </a:extLst>
          </p:cNvPr>
          <p:cNvSpPr txBox="1">
            <a:spLocks noChangeArrowheads="1"/>
          </p:cNvSpPr>
          <p:nvPr/>
        </p:nvSpPr>
        <p:spPr>
          <a:xfrm>
            <a:off x="4427984" y="3504220"/>
            <a:ext cx="3960440" cy="1664779"/>
          </a:xfrm>
          <a:prstGeom prst="rect">
            <a:avLst/>
          </a:prstGeom>
        </p:spPr>
        <p:txBody>
          <a:bodyPr/>
          <a:lstStyle>
            <a:lvl1pPr marL="350838" indent="-350838" algn="l" rtl="0" eaLnBrk="0" fontAlgn="base" hangingPunct="0">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ClrTx/>
              <a:buFont typeface="Arial" panose="020B0604020202020204" pitchFamily="34" charset="0"/>
              <a:buChar char="•"/>
            </a:pPr>
            <a:r>
              <a:rPr lang="zh-CN" altLang="en-US" sz="2600" dirty="0"/>
              <a:t>黑色喷发物富含硫元素和铁元素，形成金属硫化物而显黑色。</a:t>
            </a:r>
          </a:p>
        </p:txBody>
      </p:sp>
      <p:sp>
        <p:nvSpPr>
          <p:cNvPr id="7" name="Rectangle 3">
            <a:extLst>
              <a:ext uri="{FF2B5EF4-FFF2-40B4-BE49-F238E27FC236}">
                <a16:creationId xmlns:a16="http://schemas.microsoft.com/office/drawing/2014/main" id="{1EE5D19C-137C-403C-A237-06104DD89E17}"/>
              </a:ext>
            </a:extLst>
          </p:cNvPr>
          <p:cNvSpPr txBox="1">
            <a:spLocks noChangeArrowheads="1"/>
          </p:cNvSpPr>
          <p:nvPr/>
        </p:nvSpPr>
        <p:spPr bwMode="auto">
          <a:xfrm>
            <a:off x="591307" y="1124744"/>
            <a:ext cx="8569325" cy="66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50838" indent="-350838" algn="l" rtl="0" eaLnBrk="0" fontAlgn="base" hangingPunct="0">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Tx/>
              <a:buFont typeface="Wingdings" panose="05000000000000000000" pitchFamily="2" charset="2"/>
              <a:buChar char="Ø"/>
            </a:pPr>
            <a:r>
              <a:rPr lang="zh-CN" altLang="en-US" sz="2800" dirty="0"/>
              <a:t>热泉喷发物大致有两种颜色</a:t>
            </a:r>
            <a:r>
              <a:rPr lang="en-US" altLang="zh-CN" sz="2800" dirty="0"/>
              <a:t>——</a:t>
            </a:r>
            <a:r>
              <a:rPr lang="zh-CN" altLang="en-US" sz="2800" dirty="0"/>
              <a:t>黑色与白色</a:t>
            </a:r>
          </a:p>
        </p:txBody>
      </p:sp>
    </p:spTree>
    <p:extLst>
      <p:ext uri="{BB962C8B-B14F-4D97-AF65-F5344CB8AC3E}">
        <p14:creationId xmlns:p14="http://schemas.microsoft.com/office/powerpoint/2010/main" val="39496354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CCDDC92-AE32-4547-9389-8A1AF4F184AD}"/>
              </a:ext>
            </a:extLst>
          </p:cNvPr>
          <p:cNvSpPr/>
          <p:nvPr/>
        </p:nvSpPr>
        <p:spPr>
          <a:xfrm>
            <a:off x="323850" y="188913"/>
            <a:ext cx="4940300" cy="646112"/>
          </a:xfrm>
          <a:prstGeom prst="rect">
            <a:avLst/>
          </a:prstGeom>
          <a:noFill/>
          <a:ln>
            <a:noFill/>
          </a:ln>
          <a:effectLst/>
        </p:spPr>
        <p:txBody>
          <a:bodyPr>
            <a:spAutoFit/>
          </a:bodyPr>
          <a:lstStyle/>
          <a:p>
            <a:pPr marL="53975" indent="1588" eaLnBrk="1" hangingPunct="1">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热泉地貌</a:t>
            </a:r>
            <a:r>
              <a:rPr lang="en-US" altLang="zh-CN" sz="4000" b="1" dirty="0">
                <a:solidFill>
                  <a:schemeClr val="bg2"/>
                </a:solidFill>
                <a:latin typeface="微软雅黑" panose="020B0503020204020204" pitchFamily="34" charset="-122"/>
                <a:ea typeface="微软雅黑" panose="020B0503020204020204" pitchFamily="34" charset="-122"/>
                <a:cs typeface="+mj-cs"/>
              </a:rPr>
              <a:t>——“</a:t>
            </a:r>
            <a:r>
              <a:rPr lang="zh-CN" altLang="en-US" sz="4000" b="1" dirty="0">
                <a:solidFill>
                  <a:schemeClr val="bg2"/>
                </a:solidFill>
                <a:latin typeface="微软雅黑" panose="020B0503020204020204" pitchFamily="34" charset="-122"/>
                <a:ea typeface="微软雅黑" panose="020B0503020204020204" pitchFamily="34" charset="-122"/>
                <a:cs typeface="+mj-cs"/>
              </a:rPr>
              <a:t>烟”</a:t>
            </a:r>
          </a:p>
        </p:txBody>
      </p:sp>
      <p:sp>
        <p:nvSpPr>
          <p:cNvPr id="7" name="Rectangle 3">
            <a:extLst>
              <a:ext uri="{FF2B5EF4-FFF2-40B4-BE49-F238E27FC236}">
                <a16:creationId xmlns:a16="http://schemas.microsoft.com/office/drawing/2014/main" id="{1EE5D19C-137C-403C-A237-06104DD89E17}"/>
              </a:ext>
            </a:extLst>
          </p:cNvPr>
          <p:cNvSpPr txBox="1">
            <a:spLocks noChangeArrowheads="1"/>
          </p:cNvSpPr>
          <p:nvPr/>
        </p:nvSpPr>
        <p:spPr bwMode="auto">
          <a:xfrm>
            <a:off x="591307" y="1124744"/>
            <a:ext cx="8569325" cy="66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50838" indent="-350838" algn="l" rtl="0" eaLnBrk="0" fontAlgn="base" hangingPunct="0">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Tx/>
              <a:buFont typeface="Wingdings" panose="05000000000000000000" pitchFamily="2" charset="2"/>
              <a:buChar char="Ø"/>
            </a:pPr>
            <a:r>
              <a:rPr lang="zh-CN" altLang="en-US" sz="2800" dirty="0"/>
              <a:t>热泉喷发物大致有两种颜色</a:t>
            </a:r>
            <a:r>
              <a:rPr lang="en-US" altLang="zh-CN" sz="2800" dirty="0"/>
              <a:t>——</a:t>
            </a:r>
            <a:r>
              <a:rPr lang="zh-CN" altLang="en-US" sz="2800" dirty="0"/>
              <a:t>黑色与白色</a:t>
            </a:r>
          </a:p>
        </p:txBody>
      </p:sp>
      <p:sp>
        <p:nvSpPr>
          <p:cNvPr id="8" name="Rectangle 2">
            <a:extLst>
              <a:ext uri="{FF2B5EF4-FFF2-40B4-BE49-F238E27FC236}">
                <a16:creationId xmlns:a16="http://schemas.microsoft.com/office/drawing/2014/main" id="{1E852326-DF1B-47B1-886D-930899237819}"/>
              </a:ext>
            </a:extLst>
          </p:cNvPr>
          <p:cNvSpPr txBox="1">
            <a:spLocks noChangeArrowheads="1"/>
          </p:cNvSpPr>
          <p:nvPr/>
        </p:nvSpPr>
        <p:spPr>
          <a:xfrm>
            <a:off x="755576" y="5749524"/>
            <a:ext cx="7776542" cy="558457"/>
          </a:xfrm>
          <a:prstGeom prst="rect">
            <a:avLst/>
          </a:prstGeom>
        </p:spPr>
        <p:txBody>
          <a:bodyPr/>
          <a:lstStyle>
            <a:defPPr>
              <a:defRPr lang="en-US"/>
            </a:defPPr>
            <a:lvl1pPr marL="350838" indent="-350838">
              <a:lnSpc>
                <a:spcPct val="120000"/>
              </a:lnSpc>
              <a:spcAft>
                <a:spcPct val="20000"/>
              </a:spcAft>
              <a:buClrTx/>
              <a:buFont typeface="Arial" panose="020B0604020202020204" pitchFamily="34" charset="0"/>
              <a:buChar char="•"/>
              <a:defRPr sz="2600" b="1">
                <a:latin typeface="微软雅黑" panose="020B0503020204020204" pitchFamily="34" charset="-122"/>
                <a:ea typeface="微软雅黑" panose="020B0503020204020204" pitchFamily="34" charset="-122"/>
              </a:defRPr>
            </a:lvl1pPr>
            <a:lvl2pPr marL="914400" indent="-449263">
              <a:spcBef>
                <a:spcPct val="45000"/>
              </a:spcBef>
              <a:spcAft>
                <a:spcPct val="20000"/>
              </a:spcAft>
              <a:buClr>
                <a:schemeClr val="tx2"/>
              </a:buClr>
              <a:buFont typeface="Times New Roman" panose="02020603050405020304" pitchFamily="18" charset="0"/>
              <a:buChar char="–"/>
              <a:defRPr sz="2800" b="1">
                <a:latin typeface="微软雅黑" panose="020B0503020204020204" pitchFamily="34" charset="-122"/>
                <a:ea typeface="微软雅黑" panose="020B0503020204020204" pitchFamily="34" charset="-122"/>
              </a:defRPr>
            </a:lvl2pPr>
            <a:lvl3pPr marL="1371600" indent="-342900">
              <a:spcBef>
                <a:spcPct val="45000"/>
              </a:spcBef>
              <a:spcAft>
                <a:spcPct val="20000"/>
              </a:spcAft>
              <a:buClr>
                <a:schemeClr val="tx2"/>
              </a:buClr>
              <a:buFont typeface="Times New Roman" panose="02020603050405020304" pitchFamily="18" charset="0"/>
              <a:buChar char="•"/>
              <a:defRPr sz="2800" b="1">
                <a:latin typeface="微软雅黑" panose="020B0503020204020204" pitchFamily="34" charset="-122"/>
                <a:ea typeface="微软雅黑" panose="020B0503020204020204" pitchFamily="34" charset="-122"/>
              </a:defRPr>
            </a:lvl3pPr>
            <a:lvl4pPr marL="1828800" indent="-342900">
              <a:spcBef>
                <a:spcPct val="45000"/>
              </a:spcBef>
              <a:spcAft>
                <a:spcPct val="20000"/>
              </a:spcAft>
              <a:buClr>
                <a:schemeClr val="tx2"/>
              </a:buClr>
              <a:buFont typeface="Times New Roman" panose="02020603050405020304" pitchFamily="18" charset="0"/>
              <a:buChar char="–"/>
              <a:defRPr sz="2800" b="1">
                <a:latin typeface="微软雅黑" panose="020B0503020204020204" pitchFamily="34" charset="-122"/>
                <a:ea typeface="微软雅黑" panose="020B0503020204020204" pitchFamily="34" charset="-122"/>
              </a:defRPr>
            </a:lvl4pPr>
            <a:lvl5pPr marL="2286000" indent="-334963">
              <a:spcBef>
                <a:spcPct val="45000"/>
              </a:spcBef>
              <a:spcAft>
                <a:spcPct val="20000"/>
              </a:spcAft>
              <a:buClr>
                <a:schemeClr val="tx2"/>
              </a:buClr>
              <a:buFont typeface="Times New Roman" panose="02020603050405020304" pitchFamily="18" charset="0"/>
              <a:buChar char="•"/>
              <a:defRPr sz="2800" b="1">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白色的喷发物中主要含碳酸钙和碳酸镁而显白色</a:t>
            </a:r>
          </a:p>
        </p:txBody>
      </p:sp>
      <p:pic>
        <p:nvPicPr>
          <p:cNvPr id="9" name="Picture 3" descr="800px-Champagne_vent_white_smokers">
            <a:extLst>
              <a:ext uri="{FF2B5EF4-FFF2-40B4-BE49-F238E27FC236}">
                <a16:creationId xmlns:a16="http://schemas.microsoft.com/office/drawing/2014/main" id="{A1871CB9-C458-40FA-8FCA-03F2AAC94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077017"/>
            <a:ext cx="4680520" cy="3510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4157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AA7FCEFA-07F0-40D5-8E69-4CA5A7C2B56C}"/>
              </a:ext>
            </a:extLst>
          </p:cNvPr>
          <p:cNvSpPr>
            <a:spLocks noGrp="1" noChangeArrowheads="1"/>
          </p:cNvSpPr>
          <p:nvPr>
            <p:ph type="body" idx="4294967295"/>
          </p:nvPr>
        </p:nvSpPr>
        <p:spPr>
          <a:xfrm>
            <a:off x="574675" y="1124744"/>
            <a:ext cx="8569325" cy="3162300"/>
          </a:xfrm>
          <a:extLst>
            <a:ext uri="{91240B29-F687-4F45-9708-019B960494DF}">
              <a14:hiddenLine xmlns:a14="http://schemas.microsoft.com/office/drawing/2010/main" w="9525">
                <a:solidFill>
                  <a:srgbClr val="00FF00"/>
                </a:solidFill>
                <a:miter lim="800000"/>
                <a:headEnd/>
                <a:tailEnd/>
              </a14:hiddenLine>
            </a:ext>
          </a:extLst>
        </p:spPr>
        <p:txBody>
          <a:bodyPr/>
          <a:lstStyle/>
          <a:p>
            <a:pPr>
              <a:lnSpc>
                <a:spcPct val="150000"/>
              </a:lnSpc>
              <a:buClrTx/>
              <a:buFont typeface="Wingdings" panose="05000000000000000000" pitchFamily="2" charset="2"/>
              <a:buChar char="Ø"/>
            </a:pPr>
            <a:r>
              <a:rPr lang="zh-CN" altLang="en-US" sz="2800" dirty="0"/>
              <a:t>热泉喷发物大致有两种颜色</a:t>
            </a:r>
            <a:r>
              <a:rPr lang="en-US" altLang="zh-CN" sz="2800" dirty="0"/>
              <a:t>——</a:t>
            </a:r>
            <a:r>
              <a:rPr lang="zh-CN" altLang="en-US" sz="2800" dirty="0"/>
              <a:t>黑色与白色</a:t>
            </a:r>
          </a:p>
          <a:p>
            <a:pPr>
              <a:lnSpc>
                <a:spcPct val="150000"/>
              </a:lnSpc>
              <a:buClrTx/>
              <a:buFont typeface="Wingdings" panose="05000000000000000000" pitchFamily="2" charset="2"/>
              <a:buChar char="Ø"/>
            </a:pPr>
            <a:r>
              <a:rPr lang="zh-CN" altLang="en-US" sz="2800" dirty="0"/>
              <a:t>喷发物温度在</a:t>
            </a:r>
            <a:r>
              <a:rPr lang="en-US" altLang="zh-CN" sz="2800" dirty="0"/>
              <a:t>300℃~400℃</a:t>
            </a:r>
            <a:r>
              <a:rPr lang="zh-CN" altLang="en-US" sz="2800" dirty="0"/>
              <a:t>之间，遇海水（</a:t>
            </a:r>
            <a:r>
              <a:rPr lang="en-US" altLang="zh-CN" sz="2800" dirty="0"/>
              <a:t>2℃</a:t>
            </a:r>
            <a:r>
              <a:rPr lang="zh-CN" altLang="en-US" sz="2800" dirty="0"/>
              <a:t>）后急速冷却，其中矿物质沉积下来</a:t>
            </a:r>
          </a:p>
          <a:p>
            <a:pPr>
              <a:lnSpc>
                <a:spcPct val="150000"/>
              </a:lnSpc>
              <a:buClrTx/>
              <a:buFont typeface="Wingdings" panose="05000000000000000000" pitchFamily="2" charset="2"/>
              <a:buChar char="Ø"/>
            </a:pPr>
            <a:r>
              <a:rPr lang="zh-CN" altLang="en-US" sz="2800" dirty="0"/>
              <a:t>喷发物中含有硫化物，对多数生物是剧毒的</a:t>
            </a:r>
          </a:p>
        </p:txBody>
      </p:sp>
      <p:sp>
        <p:nvSpPr>
          <p:cNvPr id="4" name="矩形 3">
            <a:extLst>
              <a:ext uri="{FF2B5EF4-FFF2-40B4-BE49-F238E27FC236}">
                <a16:creationId xmlns:a16="http://schemas.microsoft.com/office/drawing/2014/main" id="{9CCDDC92-AE32-4547-9389-8A1AF4F184AD}"/>
              </a:ext>
            </a:extLst>
          </p:cNvPr>
          <p:cNvSpPr/>
          <p:nvPr/>
        </p:nvSpPr>
        <p:spPr>
          <a:xfrm>
            <a:off x="323850" y="188913"/>
            <a:ext cx="4940300" cy="646112"/>
          </a:xfrm>
          <a:prstGeom prst="rect">
            <a:avLst/>
          </a:prstGeom>
          <a:noFill/>
          <a:ln>
            <a:noFill/>
          </a:ln>
          <a:effectLst/>
        </p:spPr>
        <p:txBody>
          <a:bodyPr>
            <a:spAutoFit/>
          </a:bodyPr>
          <a:lstStyle/>
          <a:p>
            <a:pPr marL="53975" indent="1588" eaLnBrk="1" hangingPunct="1">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热泉地貌</a:t>
            </a:r>
            <a:r>
              <a:rPr lang="en-US" altLang="zh-CN" sz="4000" b="1" dirty="0">
                <a:solidFill>
                  <a:schemeClr val="bg2"/>
                </a:solidFill>
                <a:latin typeface="微软雅黑" panose="020B0503020204020204" pitchFamily="34" charset="-122"/>
                <a:ea typeface="微软雅黑" panose="020B0503020204020204" pitchFamily="34" charset="-122"/>
                <a:cs typeface="+mj-cs"/>
              </a:rPr>
              <a:t>——“</a:t>
            </a:r>
            <a:r>
              <a:rPr lang="zh-CN" altLang="en-US" sz="4000" b="1" dirty="0">
                <a:solidFill>
                  <a:schemeClr val="bg2"/>
                </a:solidFill>
                <a:latin typeface="微软雅黑" panose="020B0503020204020204" pitchFamily="34" charset="-122"/>
                <a:ea typeface="微软雅黑" panose="020B0503020204020204" pitchFamily="34" charset="-122"/>
                <a:cs typeface="+mj-cs"/>
              </a:rPr>
              <a:t>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509B5F9A-4D3E-4B77-9F45-8CE261E61940}"/>
              </a:ext>
            </a:extLst>
          </p:cNvPr>
          <p:cNvSpPr>
            <a:spLocks noGrp="1" noChangeArrowheads="1"/>
          </p:cNvSpPr>
          <p:nvPr>
            <p:ph type="title"/>
          </p:nvPr>
        </p:nvSpPr>
        <p:spPr>
          <a:xfrm>
            <a:off x="468313" y="188913"/>
            <a:ext cx="7391400" cy="646112"/>
          </a:xfrm>
        </p:spPr>
        <p:txBody>
          <a:bodyPr/>
          <a:lstStyle/>
          <a:p>
            <a:r>
              <a:rPr lang="zh-CN" altLang="en-US"/>
              <a:t>热泉地貌</a:t>
            </a:r>
            <a:r>
              <a:rPr lang="en-US" altLang="zh-CN"/>
              <a:t>——</a:t>
            </a:r>
            <a:r>
              <a:rPr lang="zh-CN" altLang="en-US"/>
              <a:t>烟囱</a:t>
            </a:r>
          </a:p>
        </p:txBody>
      </p:sp>
      <p:sp>
        <p:nvSpPr>
          <p:cNvPr id="99331" name="Rectangle 3">
            <a:extLst>
              <a:ext uri="{FF2B5EF4-FFF2-40B4-BE49-F238E27FC236}">
                <a16:creationId xmlns:a16="http://schemas.microsoft.com/office/drawing/2014/main" id="{94C045B3-B509-423E-A053-73F15831A0EC}"/>
              </a:ext>
            </a:extLst>
          </p:cNvPr>
          <p:cNvSpPr>
            <a:spLocks noGrp="1" noChangeArrowheads="1"/>
          </p:cNvSpPr>
          <p:nvPr>
            <p:ph idx="1"/>
          </p:nvPr>
        </p:nvSpPr>
        <p:spPr>
          <a:xfrm>
            <a:off x="442913" y="1449388"/>
            <a:ext cx="8534400" cy="3959225"/>
          </a:xfrm>
          <a:extLst>
            <a:ext uri="{91240B29-F687-4F45-9708-019B960494DF}">
              <a14:hiddenLine xmlns:a14="http://schemas.microsoft.com/office/drawing/2010/main" w="9525">
                <a:solidFill>
                  <a:srgbClr val="00FF00"/>
                </a:solidFill>
                <a:miter lim="800000"/>
                <a:headEnd/>
                <a:tailEnd/>
              </a14:hiddenLine>
            </a:ext>
          </a:extLst>
        </p:spPr>
        <p:txBody>
          <a:bodyPr/>
          <a:lstStyle/>
          <a:p>
            <a:pPr>
              <a:lnSpc>
                <a:spcPct val="130000"/>
              </a:lnSpc>
              <a:buClrTx/>
              <a:buFont typeface="Wingdings" panose="05000000000000000000" pitchFamily="2" charset="2"/>
              <a:buChar char="Ø"/>
            </a:pPr>
            <a:r>
              <a:rPr lang="zh-CN" altLang="en-US" sz="2800" dirty="0"/>
              <a:t>热泉喷发物遇海水急速冷却，其中矿物质沉淀下来堆积在热泉周围形成烟囱状堆积。</a:t>
            </a:r>
          </a:p>
          <a:p>
            <a:pPr>
              <a:lnSpc>
                <a:spcPct val="130000"/>
              </a:lnSpc>
              <a:buClrTx/>
              <a:buFont typeface="Wingdings" panose="05000000000000000000" pitchFamily="2" charset="2"/>
              <a:buChar char="Ø"/>
            </a:pPr>
            <a:r>
              <a:rPr lang="zh-CN" altLang="en-US" sz="2800" dirty="0"/>
              <a:t>烟囱的颜色与喷发物所含矿物质密切相关。</a:t>
            </a:r>
          </a:p>
          <a:p>
            <a:pPr>
              <a:lnSpc>
                <a:spcPct val="130000"/>
              </a:lnSpc>
              <a:buClrTx/>
              <a:buFont typeface="Wingdings" panose="05000000000000000000" pitchFamily="2" charset="2"/>
              <a:buChar char="Ø"/>
            </a:pPr>
            <a:r>
              <a:rPr lang="zh-CN" altLang="en-US" sz="2800" dirty="0"/>
              <a:t>沉积物中含有大量金属元素。除了较多的铜、锌、锰、钴、镍外，还有金、银、铂等贵重金属，形成了有巨大开发价值的“热液矿床”。</a:t>
            </a: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blinds(horizontal)">
                                      <p:cBhvr>
                                        <p:cTn id="7" dur="500"/>
                                        <p:tgtEl>
                                          <p:spTgt spid="993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331">
                                            <p:txEl>
                                              <p:pRg st="1" end="1"/>
                                            </p:txEl>
                                          </p:spTgt>
                                        </p:tgtEl>
                                        <p:attrNameLst>
                                          <p:attrName>style.visibility</p:attrName>
                                        </p:attrNameLst>
                                      </p:cBhvr>
                                      <p:to>
                                        <p:strVal val="visible"/>
                                      </p:to>
                                    </p:set>
                                    <p:animEffect transition="in" filter="blinds(horizontal)">
                                      <p:cBhvr>
                                        <p:cTn id="12" dur="500"/>
                                        <p:tgtEl>
                                          <p:spTgt spid="993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1">
                                            <p:txEl>
                                              <p:pRg st="2" end="2"/>
                                            </p:txEl>
                                          </p:spTgt>
                                        </p:tgtEl>
                                        <p:attrNameLst>
                                          <p:attrName>style.visibility</p:attrName>
                                        </p:attrNameLst>
                                      </p:cBhvr>
                                      <p:to>
                                        <p:strVal val="visible"/>
                                      </p:to>
                                    </p:set>
                                    <p:animEffect transition="in" filter="blinds(horizontal)">
                                      <p:cBhvr>
                                        <p:cTn id="17" dur="500"/>
                                        <p:tgtEl>
                                          <p:spTgt spid="993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a:extLst>
              <a:ext uri="{FF2B5EF4-FFF2-40B4-BE49-F238E27FC236}">
                <a16:creationId xmlns:a16="http://schemas.microsoft.com/office/drawing/2014/main" id="{8650D468-531C-498E-AB7E-0343F3B6C6DD}"/>
              </a:ext>
            </a:extLst>
          </p:cNvPr>
          <p:cNvSpPr>
            <a:spLocks noGrp="1" noChangeArrowheads="1"/>
          </p:cNvSpPr>
          <p:nvPr>
            <p:ph idx="4294967295"/>
          </p:nvPr>
        </p:nvSpPr>
        <p:spPr>
          <a:xfrm>
            <a:off x="5076825" y="2133600"/>
            <a:ext cx="3887788" cy="2116138"/>
          </a:xfrm>
          <a:extLst>
            <a:ext uri="{91240B29-F687-4F45-9708-019B960494DF}">
              <a14:hiddenLine xmlns:a14="http://schemas.microsoft.com/office/drawing/2010/main" w="9525">
                <a:solidFill>
                  <a:srgbClr val="00FF00"/>
                </a:solidFill>
                <a:miter lim="800000"/>
                <a:headEnd/>
                <a:tailEnd/>
              </a14:hiddenLine>
            </a:ext>
          </a:extLst>
        </p:spPr>
        <p:txBody>
          <a:bodyPr/>
          <a:lstStyle/>
          <a:p>
            <a:pPr>
              <a:lnSpc>
                <a:spcPct val="120000"/>
              </a:lnSpc>
              <a:spcBef>
                <a:spcPct val="0"/>
              </a:spcBef>
              <a:buClrTx/>
            </a:pPr>
            <a:r>
              <a:rPr lang="zh-CN" altLang="en-US" sz="2800"/>
              <a:t>黄褐色的烟囱，是多数黑色热液沉积物的颜色。顶部为新近形成的黑色沉积物。</a:t>
            </a:r>
          </a:p>
        </p:txBody>
      </p:sp>
      <p:pic>
        <p:nvPicPr>
          <p:cNvPr id="58371" name="Picture 4" descr="Brothers_blacksmoker_hires">
            <a:extLst>
              <a:ext uri="{FF2B5EF4-FFF2-40B4-BE49-F238E27FC236}">
                <a16:creationId xmlns:a16="http://schemas.microsoft.com/office/drawing/2014/main" id="{229B6489-E41E-4673-8296-3F19049F5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50" y="260350"/>
            <a:ext cx="4176713"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a:extLst>
              <a:ext uri="{FF2B5EF4-FFF2-40B4-BE49-F238E27FC236}">
                <a16:creationId xmlns:a16="http://schemas.microsoft.com/office/drawing/2014/main" id="{9474E224-29E0-4949-AB94-3049D8E07E18}"/>
              </a:ext>
            </a:extLst>
          </p:cNvPr>
          <p:cNvGrpSpPr>
            <a:grpSpLocks/>
          </p:cNvGrpSpPr>
          <p:nvPr/>
        </p:nvGrpSpPr>
        <p:grpSpPr bwMode="auto">
          <a:xfrm>
            <a:off x="3995738" y="3716338"/>
            <a:ext cx="1582737" cy="1079500"/>
            <a:chOff x="2562" y="2069"/>
            <a:chExt cx="997" cy="680"/>
          </a:xfrm>
        </p:grpSpPr>
        <p:sp>
          <p:nvSpPr>
            <p:cNvPr id="13356" name="AutoShape 36">
              <a:extLst>
                <a:ext uri="{FF2B5EF4-FFF2-40B4-BE49-F238E27FC236}">
                  <a16:creationId xmlns:a16="http://schemas.microsoft.com/office/drawing/2014/main" id="{D6342F67-2514-4D37-A4E2-A6E7006B569E}"/>
                </a:ext>
              </a:extLst>
            </p:cNvPr>
            <p:cNvSpPr>
              <a:spLocks noChangeArrowheads="1"/>
            </p:cNvSpPr>
            <p:nvPr/>
          </p:nvSpPr>
          <p:spPr bwMode="auto">
            <a:xfrm>
              <a:off x="2562" y="2069"/>
              <a:ext cx="997" cy="680"/>
            </a:xfrm>
            <a:prstGeom prst="cloudCallout">
              <a:avLst>
                <a:gd name="adj1" fmla="val -43750"/>
                <a:gd name="adj2" fmla="val 70000"/>
              </a:avLst>
            </a:prstGeom>
            <a:solidFill>
              <a:schemeClr val="bg1"/>
            </a:solidFill>
            <a:ln w="12700" cap="sq">
              <a:solidFill>
                <a:schemeClr val="tx1"/>
              </a:solidFill>
              <a:round/>
              <a:headEnd type="none" w="sm" len="sm"/>
              <a:tailEnd type="none" w="sm" len="sm"/>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3357" name="Text Box 45">
              <a:extLst>
                <a:ext uri="{FF2B5EF4-FFF2-40B4-BE49-F238E27FC236}">
                  <a16:creationId xmlns:a16="http://schemas.microsoft.com/office/drawing/2014/main" id="{A962C3C3-ABD8-436D-8CE5-E80F3F50D0BC}"/>
                </a:ext>
              </a:extLst>
            </p:cNvPr>
            <p:cNvSpPr txBox="1">
              <a:spLocks noChangeArrowheads="1"/>
            </p:cNvSpPr>
            <p:nvPr/>
          </p:nvSpPr>
          <p:spPr bwMode="auto">
            <a:xfrm>
              <a:off x="2844" y="2296"/>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b="1" dirty="0">
                  <a:latin typeface="微软雅黑" panose="020B0503020204020204" pitchFamily="34" charset="-122"/>
                  <a:ea typeface="微软雅黑" panose="020B0503020204020204" pitchFamily="34" charset="-122"/>
                </a:rPr>
                <a:t>空气</a:t>
              </a:r>
            </a:p>
          </p:txBody>
        </p:sp>
      </p:grpSp>
      <p:grpSp>
        <p:nvGrpSpPr>
          <p:cNvPr id="3" name="Group 3">
            <a:extLst>
              <a:ext uri="{FF2B5EF4-FFF2-40B4-BE49-F238E27FC236}">
                <a16:creationId xmlns:a16="http://schemas.microsoft.com/office/drawing/2014/main" id="{466C10A7-FAAD-405C-A34E-175F7B7EC428}"/>
              </a:ext>
            </a:extLst>
          </p:cNvPr>
          <p:cNvGrpSpPr>
            <a:grpSpLocks/>
          </p:cNvGrpSpPr>
          <p:nvPr/>
        </p:nvGrpSpPr>
        <p:grpSpPr bwMode="auto">
          <a:xfrm>
            <a:off x="827088" y="620713"/>
            <a:ext cx="2305050" cy="2174875"/>
            <a:chOff x="385" y="210"/>
            <a:chExt cx="1452" cy="1370"/>
          </a:xfrm>
        </p:grpSpPr>
        <p:grpSp>
          <p:nvGrpSpPr>
            <p:cNvPr id="13352" name="Group 4">
              <a:extLst>
                <a:ext uri="{FF2B5EF4-FFF2-40B4-BE49-F238E27FC236}">
                  <a16:creationId xmlns:a16="http://schemas.microsoft.com/office/drawing/2014/main" id="{22A029CE-223A-485A-8DC6-7DC9F6E8B3B7}"/>
                </a:ext>
              </a:extLst>
            </p:cNvPr>
            <p:cNvGrpSpPr>
              <a:grpSpLocks/>
            </p:cNvGrpSpPr>
            <p:nvPr/>
          </p:nvGrpSpPr>
          <p:grpSpPr bwMode="auto">
            <a:xfrm>
              <a:off x="385" y="210"/>
              <a:ext cx="1452" cy="998"/>
              <a:chOff x="204" y="255"/>
              <a:chExt cx="1452" cy="998"/>
            </a:xfrm>
          </p:grpSpPr>
          <p:sp>
            <p:nvSpPr>
              <p:cNvPr id="13354" name="Oval 5">
                <a:extLst>
                  <a:ext uri="{FF2B5EF4-FFF2-40B4-BE49-F238E27FC236}">
                    <a16:creationId xmlns:a16="http://schemas.microsoft.com/office/drawing/2014/main" id="{4627CFDF-FB7D-4899-B8A7-4DADBDB226C3}"/>
                  </a:ext>
                </a:extLst>
              </p:cNvPr>
              <p:cNvSpPr>
                <a:spLocks noChangeArrowheads="1"/>
              </p:cNvSpPr>
              <p:nvPr/>
            </p:nvSpPr>
            <p:spPr bwMode="auto">
              <a:xfrm>
                <a:off x="204" y="255"/>
                <a:ext cx="1452" cy="998"/>
              </a:xfrm>
              <a:prstGeom prst="ellipse">
                <a:avLst/>
              </a:prstGeom>
              <a:solidFill>
                <a:schemeClr val="bg1"/>
              </a:solidFill>
              <a:ln w="3175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pic>
            <p:nvPicPr>
              <p:cNvPr id="13355" name="Picture 6" descr="图片4">
                <a:extLst>
                  <a:ext uri="{FF2B5EF4-FFF2-40B4-BE49-F238E27FC236}">
                    <a16:creationId xmlns:a16="http://schemas.microsoft.com/office/drawing/2014/main" id="{EF73B4E7-7CAC-4255-A759-A4DCF3D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91268">
                <a:off x="431" y="527"/>
                <a:ext cx="99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519" name="Text Box 7">
              <a:extLst>
                <a:ext uri="{FF2B5EF4-FFF2-40B4-BE49-F238E27FC236}">
                  <a16:creationId xmlns:a16="http://schemas.microsoft.com/office/drawing/2014/main" id="{564691ED-DC3D-4F6B-B0A5-AB01E63395CA}"/>
                </a:ext>
              </a:extLst>
            </p:cNvPr>
            <p:cNvSpPr txBox="1">
              <a:spLocks noChangeArrowheads="1"/>
            </p:cNvSpPr>
            <p:nvPr/>
          </p:nvSpPr>
          <p:spPr bwMode="auto">
            <a:xfrm>
              <a:off x="703" y="1253"/>
              <a:ext cx="862" cy="327"/>
            </a:xfrm>
            <a:prstGeom prst="rect">
              <a:avLst/>
            </a:prstGeom>
            <a:noFill/>
            <a:ln w="12700" cap="sq">
              <a:noFill/>
              <a:miter lim="800000"/>
              <a:headEnd type="none" w="sm" len="sm"/>
              <a:tailEnd type="none" w="sm" len="sm"/>
            </a:ln>
            <a:effectLst/>
          </p:spPr>
          <p:txBody>
            <a:bodyPr>
              <a:spAutoFit/>
            </a:bodyPr>
            <a:lstStyle/>
            <a:p>
              <a:pPr algn="ctr" eaLnBrk="1" hangingPunct="1">
                <a:spcBef>
                  <a:spcPct val="50000"/>
                </a:spcBef>
                <a:defRPr/>
              </a:pPr>
              <a:r>
                <a:rPr kumimoji="1"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rPr>
                <a:t>个体</a:t>
              </a:r>
            </a:p>
          </p:txBody>
        </p:sp>
      </p:grpSp>
      <p:grpSp>
        <p:nvGrpSpPr>
          <p:cNvPr id="5" name="Group 8">
            <a:extLst>
              <a:ext uri="{FF2B5EF4-FFF2-40B4-BE49-F238E27FC236}">
                <a16:creationId xmlns:a16="http://schemas.microsoft.com/office/drawing/2014/main" id="{B9E51642-5132-456E-AF7C-B0BD418B645C}"/>
              </a:ext>
            </a:extLst>
          </p:cNvPr>
          <p:cNvGrpSpPr>
            <a:grpSpLocks/>
          </p:cNvGrpSpPr>
          <p:nvPr/>
        </p:nvGrpSpPr>
        <p:grpSpPr bwMode="auto">
          <a:xfrm>
            <a:off x="4016276" y="392774"/>
            <a:ext cx="4176713" cy="2319338"/>
            <a:chOff x="2472" y="119"/>
            <a:chExt cx="2631" cy="1461"/>
          </a:xfrm>
        </p:grpSpPr>
        <p:grpSp>
          <p:nvGrpSpPr>
            <p:cNvPr id="13342" name="Group 9">
              <a:extLst>
                <a:ext uri="{FF2B5EF4-FFF2-40B4-BE49-F238E27FC236}">
                  <a16:creationId xmlns:a16="http://schemas.microsoft.com/office/drawing/2014/main" id="{1FA94A07-EB83-4DA6-8C12-F251467B1799}"/>
                </a:ext>
              </a:extLst>
            </p:cNvPr>
            <p:cNvGrpSpPr>
              <a:grpSpLocks/>
            </p:cNvGrpSpPr>
            <p:nvPr/>
          </p:nvGrpSpPr>
          <p:grpSpPr bwMode="auto">
            <a:xfrm rot="-307283">
              <a:off x="2472" y="119"/>
              <a:ext cx="2449" cy="1360"/>
              <a:chOff x="2064" y="119"/>
              <a:chExt cx="3175" cy="1587"/>
            </a:xfrm>
          </p:grpSpPr>
          <p:sp>
            <p:nvSpPr>
              <p:cNvPr id="13344" name="Oval 10">
                <a:extLst>
                  <a:ext uri="{FF2B5EF4-FFF2-40B4-BE49-F238E27FC236}">
                    <a16:creationId xmlns:a16="http://schemas.microsoft.com/office/drawing/2014/main" id="{2037B622-0FEA-421E-8389-D4EE5E3B584A}"/>
                  </a:ext>
                </a:extLst>
              </p:cNvPr>
              <p:cNvSpPr>
                <a:spLocks noChangeArrowheads="1"/>
              </p:cNvSpPr>
              <p:nvPr/>
            </p:nvSpPr>
            <p:spPr bwMode="auto">
              <a:xfrm>
                <a:off x="2064" y="119"/>
                <a:ext cx="3175" cy="1587"/>
              </a:xfrm>
              <a:prstGeom prst="ellipse">
                <a:avLst/>
              </a:prstGeom>
              <a:solidFill>
                <a:schemeClr val="bg1"/>
              </a:solidFill>
              <a:ln w="3175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pic>
            <p:nvPicPr>
              <p:cNvPr id="13345" name="Picture 11" descr="图片4">
                <a:extLst>
                  <a:ext uri="{FF2B5EF4-FFF2-40B4-BE49-F238E27FC236}">
                    <a16:creationId xmlns:a16="http://schemas.microsoft.com/office/drawing/2014/main" id="{822208D3-346E-4240-B86B-00A8D8554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6921">
                <a:off x="3116" y="1230"/>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6" name="Picture 12" descr="图片4">
                <a:extLst>
                  <a:ext uri="{FF2B5EF4-FFF2-40B4-BE49-F238E27FC236}">
                    <a16:creationId xmlns:a16="http://schemas.microsoft.com/office/drawing/2014/main" id="{8E4779A4-25A3-4BA0-B292-327967091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42020">
                <a:off x="2358" y="952"/>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7" name="Picture 13" descr="图片4">
                <a:extLst>
                  <a:ext uri="{FF2B5EF4-FFF2-40B4-BE49-F238E27FC236}">
                    <a16:creationId xmlns:a16="http://schemas.microsoft.com/office/drawing/2014/main" id="{5416B495-DB5C-4D09-9BCE-6D5F68B33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50172">
                <a:off x="3242" y="714"/>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8" name="Picture 14" descr="图片4">
                <a:extLst>
                  <a:ext uri="{FF2B5EF4-FFF2-40B4-BE49-F238E27FC236}">
                    <a16:creationId xmlns:a16="http://schemas.microsoft.com/office/drawing/2014/main" id="{54FC2812-FBA7-41C7-A5D6-5368256F5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94551">
                <a:off x="2147" y="556"/>
                <a:ext cx="926"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9" name="Picture 15" descr="图片4">
                <a:extLst>
                  <a:ext uri="{FF2B5EF4-FFF2-40B4-BE49-F238E27FC236}">
                    <a16:creationId xmlns:a16="http://schemas.microsoft.com/office/drawing/2014/main" id="{C5B3E333-BE22-4A90-8E9D-7117CA14E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10275">
                <a:off x="3915" y="357"/>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0" name="Picture 16" descr="图片4">
                <a:extLst>
                  <a:ext uri="{FF2B5EF4-FFF2-40B4-BE49-F238E27FC236}">
                    <a16:creationId xmlns:a16="http://schemas.microsoft.com/office/drawing/2014/main" id="{535E876F-0E1C-4766-AF28-87045493C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1964">
                <a:off x="2905" y="238"/>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1" name="Picture 17" descr="图片4">
                <a:extLst>
                  <a:ext uri="{FF2B5EF4-FFF2-40B4-BE49-F238E27FC236}">
                    <a16:creationId xmlns:a16="http://schemas.microsoft.com/office/drawing/2014/main" id="{ABCF5F16-C005-4BFB-A0DB-B56C15C02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30598">
                <a:off x="4124" y="952"/>
                <a:ext cx="92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530" name="Text Box 18">
              <a:extLst>
                <a:ext uri="{FF2B5EF4-FFF2-40B4-BE49-F238E27FC236}">
                  <a16:creationId xmlns:a16="http://schemas.microsoft.com/office/drawing/2014/main" id="{55413E6D-43A2-4008-9514-9F9FF2458F78}"/>
                </a:ext>
              </a:extLst>
            </p:cNvPr>
            <p:cNvSpPr txBox="1">
              <a:spLocks noChangeArrowheads="1"/>
            </p:cNvSpPr>
            <p:nvPr/>
          </p:nvSpPr>
          <p:spPr bwMode="auto">
            <a:xfrm>
              <a:off x="4241" y="1253"/>
              <a:ext cx="862" cy="327"/>
            </a:xfrm>
            <a:prstGeom prst="rect">
              <a:avLst/>
            </a:prstGeom>
            <a:noFill/>
            <a:ln w="12700" cap="sq" algn="ctr">
              <a:noFill/>
              <a:miter lim="800000"/>
              <a:headEnd type="none" w="sm" len="sm"/>
              <a:tailEnd type="none" w="sm" len="sm"/>
            </a:ln>
            <a:effectLst/>
          </p:spPr>
          <p:txBody>
            <a:bodyPr>
              <a:spAutoFit/>
            </a:bodyPr>
            <a:lstStyle/>
            <a:p>
              <a:pPr algn="ctr" eaLnBrk="1" hangingPunct="1">
                <a:spcBef>
                  <a:spcPct val="50000"/>
                </a:spcBef>
                <a:defRPr/>
              </a:pPr>
              <a:r>
                <a:rPr kumimoji="1"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rPr>
                <a:t>种群</a:t>
              </a:r>
            </a:p>
          </p:txBody>
        </p:sp>
      </p:grpSp>
      <p:grpSp>
        <p:nvGrpSpPr>
          <p:cNvPr id="7" name="Group 48">
            <a:extLst>
              <a:ext uri="{FF2B5EF4-FFF2-40B4-BE49-F238E27FC236}">
                <a16:creationId xmlns:a16="http://schemas.microsoft.com/office/drawing/2014/main" id="{283F6B0B-CFEF-4A7A-87AB-1F4DD044FAE0}"/>
              </a:ext>
            </a:extLst>
          </p:cNvPr>
          <p:cNvGrpSpPr>
            <a:grpSpLocks/>
          </p:cNvGrpSpPr>
          <p:nvPr/>
        </p:nvGrpSpPr>
        <p:grpSpPr bwMode="auto">
          <a:xfrm>
            <a:off x="250825" y="3068638"/>
            <a:ext cx="3851275" cy="3240087"/>
            <a:chOff x="158" y="1933"/>
            <a:chExt cx="2426" cy="2041"/>
          </a:xfrm>
        </p:grpSpPr>
        <p:grpSp>
          <p:nvGrpSpPr>
            <p:cNvPr id="13327" name="Group 21">
              <a:extLst>
                <a:ext uri="{FF2B5EF4-FFF2-40B4-BE49-F238E27FC236}">
                  <a16:creationId xmlns:a16="http://schemas.microsoft.com/office/drawing/2014/main" id="{404F03FD-47A4-4273-BF9A-25837B9CC777}"/>
                </a:ext>
              </a:extLst>
            </p:cNvPr>
            <p:cNvGrpSpPr>
              <a:grpSpLocks/>
            </p:cNvGrpSpPr>
            <p:nvPr/>
          </p:nvGrpSpPr>
          <p:grpSpPr bwMode="auto">
            <a:xfrm>
              <a:off x="158" y="2024"/>
              <a:ext cx="2426" cy="1950"/>
              <a:chOff x="0" y="1752"/>
              <a:chExt cx="2699" cy="2086"/>
            </a:xfrm>
          </p:grpSpPr>
          <p:grpSp>
            <p:nvGrpSpPr>
              <p:cNvPr id="13331" name="Group 22">
                <a:extLst>
                  <a:ext uri="{FF2B5EF4-FFF2-40B4-BE49-F238E27FC236}">
                    <a16:creationId xmlns:a16="http://schemas.microsoft.com/office/drawing/2014/main" id="{B1D1DF3C-FFAA-4015-98BD-A2E07744DB53}"/>
                  </a:ext>
                </a:extLst>
              </p:cNvPr>
              <p:cNvGrpSpPr>
                <a:grpSpLocks/>
              </p:cNvGrpSpPr>
              <p:nvPr/>
            </p:nvGrpSpPr>
            <p:grpSpPr bwMode="auto">
              <a:xfrm rot="-522727">
                <a:off x="0" y="1752"/>
                <a:ext cx="2313" cy="2086"/>
                <a:chOff x="-23" y="1797"/>
                <a:chExt cx="3039" cy="2313"/>
              </a:xfrm>
            </p:grpSpPr>
            <p:sp>
              <p:nvSpPr>
                <p:cNvPr id="13333" name="Oval 23">
                  <a:extLst>
                    <a:ext uri="{FF2B5EF4-FFF2-40B4-BE49-F238E27FC236}">
                      <a16:creationId xmlns:a16="http://schemas.microsoft.com/office/drawing/2014/main" id="{0DFA9E5F-F47C-4DDC-81AD-9666B9BF8673}"/>
                    </a:ext>
                  </a:extLst>
                </p:cNvPr>
                <p:cNvSpPr>
                  <a:spLocks noChangeArrowheads="1"/>
                </p:cNvSpPr>
                <p:nvPr/>
              </p:nvSpPr>
              <p:spPr bwMode="auto">
                <a:xfrm>
                  <a:off x="0" y="1797"/>
                  <a:ext cx="3016" cy="2313"/>
                </a:xfrm>
                <a:prstGeom prst="ellipse">
                  <a:avLst/>
                </a:prstGeom>
                <a:solidFill>
                  <a:schemeClr val="tx1"/>
                </a:solidFill>
                <a:ln w="3175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3334" name="Freeform 24">
                  <a:extLst>
                    <a:ext uri="{FF2B5EF4-FFF2-40B4-BE49-F238E27FC236}">
                      <a16:creationId xmlns:a16="http://schemas.microsoft.com/office/drawing/2014/main" id="{0BA67CF2-A133-4901-8959-4990B526EDF3}"/>
                    </a:ext>
                  </a:extLst>
                </p:cNvPr>
                <p:cNvSpPr>
                  <a:spLocks/>
                </p:cNvSpPr>
                <p:nvPr/>
              </p:nvSpPr>
              <p:spPr bwMode="auto">
                <a:xfrm>
                  <a:off x="-23" y="2115"/>
                  <a:ext cx="2994" cy="1995"/>
                </a:xfrm>
                <a:custGeom>
                  <a:avLst/>
                  <a:gdLst>
                    <a:gd name="T0" fmla="*/ 227 w 2994"/>
                    <a:gd name="T1" fmla="*/ 363 h 1995"/>
                    <a:gd name="T2" fmla="*/ 408 w 2994"/>
                    <a:gd name="T3" fmla="*/ 272 h 1995"/>
                    <a:gd name="T4" fmla="*/ 590 w 2994"/>
                    <a:gd name="T5" fmla="*/ 226 h 1995"/>
                    <a:gd name="T6" fmla="*/ 907 w 2994"/>
                    <a:gd name="T7" fmla="*/ 90 h 1995"/>
                    <a:gd name="T8" fmla="*/ 1225 w 2994"/>
                    <a:gd name="T9" fmla="*/ 0 h 1995"/>
                    <a:gd name="T10" fmla="*/ 1588 w 2994"/>
                    <a:gd name="T11" fmla="*/ 45 h 1995"/>
                    <a:gd name="T12" fmla="*/ 1950 w 2994"/>
                    <a:gd name="T13" fmla="*/ 136 h 1995"/>
                    <a:gd name="T14" fmla="*/ 2132 w 2994"/>
                    <a:gd name="T15" fmla="*/ 45 h 1995"/>
                    <a:gd name="T16" fmla="*/ 2404 w 2994"/>
                    <a:gd name="T17" fmla="*/ 90 h 1995"/>
                    <a:gd name="T18" fmla="*/ 2676 w 2994"/>
                    <a:gd name="T19" fmla="*/ 272 h 1995"/>
                    <a:gd name="T20" fmla="*/ 2858 w 2994"/>
                    <a:gd name="T21" fmla="*/ 408 h 1995"/>
                    <a:gd name="T22" fmla="*/ 2994 w 2994"/>
                    <a:gd name="T23" fmla="*/ 635 h 1995"/>
                    <a:gd name="T24" fmla="*/ 2994 w 2994"/>
                    <a:gd name="T25" fmla="*/ 816 h 1995"/>
                    <a:gd name="T26" fmla="*/ 2994 w 2994"/>
                    <a:gd name="T27" fmla="*/ 998 h 1995"/>
                    <a:gd name="T28" fmla="*/ 2948 w 2994"/>
                    <a:gd name="T29" fmla="*/ 1224 h 1995"/>
                    <a:gd name="T30" fmla="*/ 2767 w 2994"/>
                    <a:gd name="T31" fmla="*/ 1497 h 1995"/>
                    <a:gd name="T32" fmla="*/ 2540 w 2994"/>
                    <a:gd name="T33" fmla="*/ 1678 h 1995"/>
                    <a:gd name="T34" fmla="*/ 2404 w 2994"/>
                    <a:gd name="T35" fmla="*/ 1769 h 1995"/>
                    <a:gd name="T36" fmla="*/ 2223 w 2994"/>
                    <a:gd name="T37" fmla="*/ 1859 h 1995"/>
                    <a:gd name="T38" fmla="*/ 2041 w 2994"/>
                    <a:gd name="T39" fmla="*/ 1905 h 1995"/>
                    <a:gd name="T40" fmla="*/ 1769 w 2994"/>
                    <a:gd name="T41" fmla="*/ 1995 h 1995"/>
                    <a:gd name="T42" fmla="*/ 1452 w 2994"/>
                    <a:gd name="T43" fmla="*/ 1995 h 1995"/>
                    <a:gd name="T44" fmla="*/ 1043 w 2994"/>
                    <a:gd name="T45" fmla="*/ 1859 h 1995"/>
                    <a:gd name="T46" fmla="*/ 907 w 2994"/>
                    <a:gd name="T47" fmla="*/ 1859 h 1995"/>
                    <a:gd name="T48" fmla="*/ 680 w 2994"/>
                    <a:gd name="T49" fmla="*/ 1678 h 1995"/>
                    <a:gd name="T50" fmla="*/ 454 w 2994"/>
                    <a:gd name="T51" fmla="*/ 1542 h 1995"/>
                    <a:gd name="T52" fmla="*/ 318 w 2994"/>
                    <a:gd name="T53" fmla="*/ 1451 h 1995"/>
                    <a:gd name="T54" fmla="*/ 181 w 2994"/>
                    <a:gd name="T55" fmla="*/ 1270 h 1995"/>
                    <a:gd name="T56" fmla="*/ 91 w 2994"/>
                    <a:gd name="T57" fmla="*/ 1134 h 1995"/>
                    <a:gd name="T58" fmla="*/ 45 w 2994"/>
                    <a:gd name="T59" fmla="*/ 952 h 1995"/>
                    <a:gd name="T60" fmla="*/ 45 w 2994"/>
                    <a:gd name="T61" fmla="*/ 771 h 1995"/>
                    <a:gd name="T62" fmla="*/ 91 w 2994"/>
                    <a:gd name="T63" fmla="*/ 635 h 1995"/>
                    <a:gd name="T64" fmla="*/ 91 w 2994"/>
                    <a:gd name="T65" fmla="*/ 453 h 19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94"/>
                    <a:gd name="T100" fmla="*/ 0 h 1995"/>
                    <a:gd name="T101" fmla="*/ 2994 w 2994"/>
                    <a:gd name="T102" fmla="*/ 1995 h 19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94" h="1995">
                      <a:moveTo>
                        <a:pt x="136" y="408"/>
                      </a:moveTo>
                      <a:lnTo>
                        <a:pt x="227" y="363"/>
                      </a:lnTo>
                      <a:lnTo>
                        <a:pt x="318" y="408"/>
                      </a:lnTo>
                      <a:lnTo>
                        <a:pt x="408" y="272"/>
                      </a:lnTo>
                      <a:lnTo>
                        <a:pt x="499" y="408"/>
                      </a:lnTo>
                      <a:lnTo>
                        <a:pt x="590" y="226"/>
                      </a:lnTo>
                      <a:lnTo>
                        <a:pt x="771" y="363"/>
                      </a:lnTo>
                      <a:lnTo>
                        <a:pt x="907" y="90"/>
                      </a:lnTo>
                      <a:lnTo>
                        <a:pt x="1043" y="226"/>
                      </a:lnTo>
                      <a:lnTo>
                        <a:pt x="1225" y="0"/>
                      </a:lnTo>
                      <a:lnTo>
                        <a:pt x="1315" y="181"/>
                      </a:lnTo>
                      <a:lnTo>
                        <a:pt x="1588" y="45"/>
                      </a:lnTo>
                      <a:lnTo>
                        <a:pt x="1633" y="272"/>
                      </a:lnTo>
                      <a:lnTo>
                        <a:pt x="1950" y="136"/>
                      </a:lnTo>
                      <a:lnTo>
                        <a:pt x="2041" y="226"/>
                      </a:lnTo>
                      <a:lnTo>
                        <a:pt x="2132" y="45"/>
                      </a:lnTo>
                      <a:lnTo>
                        <a:pt x="2223" y="226"/>
                      </a:lnTo>
                      <a:lnTo>
                        <a:pt x="2404" y="90"/>
                      </a:lnTo>
                      <a:lnTo>
                        <a:pt x="2495" y="363"/>
                      </a:lnTo>
                      <a:lnTo>
                        <a:pt x="2676" y="272"/>
                      </a:lnTo>
                      <a:lnTo>
                        <a:pt x="2722" y="499"/>
                      </a:lnTo>
                      <a:lnTo>
                        <a:pt x="2858" y="408"/>
                      </a:lnTo>
                      <a:lnTo>
                        <a:pt x="2858" y="589"/>
                      </a:lnTo>
                      <a:lnTo>
                        <a:pt x="2994" y="635"/>
                      </a:lnTo>
                      <a:lnTo>
                        <a:pt x="2903" y="771"/>
                      </a:lnTo>
                      <a:lnTo>
                        <a:pt x="2994" y="816"/>
                      </a:lnTo>
                      <a:lnTo>
                        <a:pt x="2948" y="952"/>
                      </a:lnTo>
                      <a:lnTo>
                        <a:pt x="2994" y="998"/>
                      </a:lnTo>
                      <a:lnTo>
                        <a:pt x="2994" y="1134"/>
                      </a:lnTo>
                      <a:lnTo>
                        <a:pt x="2948" y="1224"/>
                      </a:lnTo>
                      <a:lnTo>
                        <a:pt x="2858" y="1406"/>
                      </a:lnTo>
                      <a:lnTo>
                        <a:pt x="2767" y="1497"/>
                      </a:lnTo>
                      <a:lnTo>
                        <a:pt x="2676" y="1587"/>
                      </a:lnTo>
                      <a:lnTo>
                        <a:pt x="2540" y="1678"/>
                      </a:lnTo>
                      <a:lnTo>
                        <a:pt x="2359" y="1678"/>
                      </a:lnTo>
                      <a:lnTo>
                        <a:pt x="2404" y="1769"/>
                      </a:lnTo>
                      <a:lnTo>
                        <a:pt x="2268" y="1814"/>
                      </a:lnTo>
                      <a:lnTo>
                        <a:pt x="2223" y="1859"/>
                      </a:lnTo>
                      <a:lnTo>
                        <a:pt x="2041" y="1814"/>
                      </a:lnTo>
                      <a:lnTo>
                        <a:pt x="2041" y="1905"/>
                      </a:lnTo>
                      <a:lnTo>
                        <a:pt x="1814" y="1859"/>
                      </a:lnTo>
                      <a:lnTo>
                        <a:pt x="1769" y="1995"/>
                      </a:lnTo>
                      <a:lnTo>
                        <a:pt x="1542" y="1905"/>
                      </a:lnTo>
                      <a:lnTo>
                        <a:pt x="1452" y="1995"/>
                      </a:lnTo>
                      <a:lnTo>
                        <a:pt x="1270" y="1950"/>
                      </a:lnTo>
                      <a:lnTo>
                        <a:pt x="1043" y="1859"/>
                      </a:lnTo>
                      <a:lnTo>
                        <a:pt x="907" y="1769"/>
                      </a:lnTo>
                      <a:lnTo>
                        <a:pt x="907" y="1859"/>
                      </a:lnTo>
                      <a:lnTo>
                        <a:pt x="771" y="1859"/>
                      </a:lnTo>
                      <a:lnTo>
                        <a:pt x="680" y="1678"/>
                      </a:lnTo>
                      <a:lnTo>
                        <a:pt x="544" y="1678"/>
                      </a:lnTo>
                      <a:lnTo>
                        <a:pt x="454" y="1542"/>
                      </a:lnTo>
                      <a:lnTo>
                        <a:pt x="408" y="1587"/>
                      </a:lnTo>
                      <a:lnTo>
                        <a:pt x="318" y="1451"/>
                      </a:lnTo>
                      <a:lnTo>
                        <a:pt x="227" y="1406"/>
                      </a:lnTo>
                      <a:lnTo>
                        <a:pt x="181" y="1270"/>
                      </a:lnTo>
                      <a:lnTo>
                        <a:pt x="91" y="1224"/>
                      </a:lnTo>
                      <a:lnTo>
                        <a:pt x="91" y="1134"/>
                      </a:lnTo>
                      <a:lnTo>
                        <a:pt x="45" y="1043"/>
                      </a:lnTo>
                      <a:lnTo>
                        <a:pt x="45" y="952"/>
                      </a:lnTo>
                      <a:lnTo>
                        <a:pt x="0" y="907"/>
                      </a:lnTo>
                      <a:lnTo>
                        <a:pt x="45" y="771"/>
                      </a:lnTo>
                      <a:lnTo>
                        <a:pt x="0" y="680"/>
                      </a:lnTo>
                      <a:lnTo>
                        <a:pt x="91" y="635"/>
                      </a:lnTo>
                      <a:lnTo>
                        <a:pt x="181" y="544"/>
                      </a:lnTo>
                      <a:lnTo>
                        <a:pt x="91" y="453"/>
                      </a:lnTo>
                      <a:lnTo>
                        <a:pt x="136" y="408"/>
                      </a:lnTo>
                      <a:close/>
                    </a:path>
                  </a:pathLst>
                </a:custGeom>
                <a:solidFill>
                  <a:srgbClr val="00FF00"/>
                </a:solidFill>
                <a:ln w="12700" cap="sq">
                  <a:solidFill>
                    <a:schemeClr val="tx1"/>
                  </a:solidFill>
                  <a:round/>
                  <a:headEnd type="none" w="sm" len="sm"/>
                  <a:tailEnd type="none" w="sm" len="sm"/>
                </a:ln>
              </p:spPr>
              <p:txBody>
                <a:bodyPr wrap="none"/>
                <a:lstStyle/>
                <a:p>
                  <a:endParaRPr lang="zh-CN" altLang="en-US"/>
                </a:p>
              </p:txBody>
            </p:sp>
            <p:pic>
              <p:nvPicPr>
                <p:cNvPr id="13335" name="Picture 25" descr="图片4">
                  <a:extLst>
                    <a:ext uri="{FF2B5EF4-FFF2-40B4-BE49-F238E27FC236}">
                      <a16:creationId xmlns:a16="http://schemas.microsoft.com/office/drawing/2014/main" id="{027DF41E-00E5-4D88-A1FD-D374615DF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6921">
                  <a:off x="1020" y="3430"/>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6" name="Picture 26" descr="图片4">
                  <a:extLst>
                    <a:ext uri="{FF2B5EF4-FFF2-40B4-BE49-F238E27FC236}">
                      <a16:creationId xmlns:a16="http://schemas.microsoft.com/office/drawing/2014/main" id="{125934F8-4DB0-4512-910D-7A5390AFE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42020">
                  <a:off x="262" y="3152"/>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7" name="Picture 27" descr="图片4">
                  <a:extLst>
                    <a:ext uri="{FF2B5EF4-FFF2-40B4-BE49-F238E27FC236}">
                      <a16:creationId xmlns:a16="http://schemas.microsoft.com/office/drawing/2014/main" id="{1E84744D-CA56-4539-94B0-57D1D90FE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50172">
                  <a:off x="1146" y="2914"/>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8" name="Picture 28" descr="图片4">
                  <a:extLst>
                    <a:ext uri="{FF2B5EF4-FFF2-40B4-BE49-F238E27FC236}">
                      <a16:creationId xmlns:a16="http://schemas.microsoft.com/office/drawing/2014/main" id="{C030DCD0-06EC-4E18-8EBF-2EDC665F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94551">
                  <a:off x="51" y="2756"/>
                  <a:ext cx="926"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9" name="Picture 29" descr="图片4">
                  <a:extLst>
                    <a:ext uri="{FF2B5EF4-FFF2-40B4-BE49-F238E27FC236}">
                      <a16:creationId xmlns:a16="http://schemas.microsoft.com/office/drawing/2014/main" id="{76090116-97FB-4201-9770-A105CE97C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10275">
                  <a:off x="1819" y="2557"/>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0" name="Picture 30" descr="图片4">
                  <a:extLst>
                    <a:ext uri="{FF2B5EF4-FFF2-40B4-BE49-F238E27FC236}">
                      <a16:creationId xmlns:a16="http://schemas.microsoft.com/office/drawing/2014/main" id="{D7B39C1C-F99C-4AA5-A71F-E2C6C1F79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1964">
                  <a:off x="809" y="2438"/>
                  <a:ext cx="92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1" name="Picture 31" descr="图片4">
                  <a:extLst>
                    <a:ext uri="{FF2B5EF4-FFF2-40B4-BE49-F238E27FC236}">
                      <a16:creationId xmlns:a16="http://schemas.microsoft.com/office/drawing/2014/main" id="{EBFE274C-3854-406A-9FD0-80D28ADD7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30598">
                  <a:off x="2028" y="3152"/>
                  <a:ext cx="92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544" name="Text Box 32">
                <a:extLst>
                  <a:ext uri="{FF2B5EF4-FFF2-40B4-BE49-F238E27FC236}">
                    <a16:creationId xmlns:a16="http://schemas.microsoft.com/office/drawing/2014/main" id="{FAF95E4C-7B63-4745-A61D-A78942A01860}"/>
                  </a:ext>
                </a:extLst>
              </p:cNvPr>
              <p:cNvSpPr txBox="1">
                <a:spLocks noChangeArrowheads="1"/>
              </p:cNvSpPr>
              <p:nvPr/>
            </p:nvSpPr>
            <p:spPr bwMode="auto">
              <a:xfrm>
                <a:off x="1837" y="3475"/>
                <a:ext cx="862" cy="350"/>
              </a:xfrm>
              <a:prstGeom prst="rect">
                <a:avLst/>
              </a:prstGeom>
              <a:noFill/>
              <a:ln w="12700" cap="sq" algn="ctr">
                <a:noFill/>
                <a:miter lim="800000"/>
                <a:headEnd type="none" w="sm" len="sm"/>
                <a:tailEnd type="none" w="sm" len="sm"/>
              </a:ln>
              <a:effectLst/>
            </p:spPr>
            <p:txBody>
              <a:bodyPr>
                <a:spAutoFit/>
              </a:bodyPr>
              <a:lstStyle/>
              <a:p>
                <a:pPr algn="ctr" eaLnBrk="1" hangingPunct="1">
                  <a:spcBef>
                    <a:spcPct val="50000"/>
                  </a:spcBef>
                  <a:defRPr/>
                </a:pPr>
                <a:r>
                  <a:rPr kumimoji="1"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rPr>
                  <a:t>群落</a:t>
                </a:r>
              </a:p>
            </p:txBody>
          </p:sp>
        </p:grpSp>
        <p:pic>
          <p:nvPicPr>
            <p:cNvPr id="13328" name="Picture 33" descr="u=2510520964,1466490663&amp;gp=2">
              <a:hlinkClick r:id="rId4"/>
              <a:extLst>
                <a:ext uri="{FF2B5EF4-FFF2-40B4-BE49-F238E27FC236}">
                  <a16:creationId xmlns:a16="http://schemas.microsoft.com/office/drawing/2014/main" id="{BAE609DB-44FC-470C-877C-7CDBB57E2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 y="2251"/>
              <a:ext cx="624"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0" name="Picture 35" descr="u=1834694372,2440541808&amp;gp=1">
              <a:hlinkClick r:id="rId6"/>
              <a:extLst>
                <a:ext uri="{FF2B5EF4-FFF2-40B4-BE49-F238E27FC236}">
                  <a16:creationId xmlns:a16="http://schemas.microsoft.com/office/drawing/2014/main" id="{E6C91F55-43D0-4559-99A7-DD47F8B617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 y="1933"/>
              <a:ext cx="726"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553" name="Text Box 41">
            <a:extLst>
              <a:ext uri="{FF2B5EF4-FFF2-40B4-BE49-F238E27FC236}">
                <a16:creationId xmlns:a16="http://schemas.microsoft.com/office/drawing/2014/main" id="{CF243983-E4CF-4921-BDD4-38680845B9D4}"/>
              </a:ext>
            </a:extLst>
          </p:cNvPr>
          <p:cNvSpPr txBox="1">
            <a:spLocks noChangeArrowheads="1"/>
          </p:cNvSpPr>
          <p:nvPr/>
        </p:nvSpPr>
        <p:spPr bwMode="auto">
          <a:xfrm>
            <a:off x="6516688" y="5589588"/>
            <a:ext cx="2233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无机环境</a:t>
            </a:r>
          </a:p>
        </p:txBody>
      </p:sp>
      <p:sp>
        <p:nvSpPr>
          <p:cNvPr id="64554" name="Rectangle 42">
            <a:extLst>
              <a:ext uri="{FF2B5EF4-FFF2-40B4-BE49-F238E27FC236}">
                <a16:creationId xmlns:a16="http://schemas.microsoft.com/office/drawing/2014/main" id="{34E09DBA-7F4D-4ED4-8850-30C15AADDD15}"/>
              </a:ext>
            </a:extLst>
          </p:cNvPr>
          <p:cNvSpPr>
            <a:spLocks noChangeArrowheads="1"/>
          </p:cNvSpPr>
          <p:nvPr/>
        </p:nvSpPr>
        <p:spPr bwMode="auto">
          <a:xfrm>
            <a:off x="179388" y="2781300"/>
            <a:ext cx="8713787" cy="396006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64555" name="Text Box 43">
            <a:extLst>
              <a:ext uri="{FF2B5EF4-FFF2-40B4-BE49-F238E27FC236}">
                <a16:creationId xmlns:a16="http://schemas.microsoft.com/office/drawing/2014/main" id="{5AE5C277-EE4E-4002-B5E0-AA5ED249FA8E}"/>
              </a:ext>
            </a:extLst>
          </p:cNvPr>
          <p:cNvSpPr txBox="1">
            <a:spLocks noChangeArrowheads="1"/>
          </p:cNvSpPr>
          <p:nvPr/>
        </p:nvSpPr>
        <p:spPr bwMode="auto">
          <a:xfrm>
            <a:off x="2925763" y="2774950"/>
            <a:ext cx="43211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6000" b="1">
                <a:solidFill>
                  <a:srgbClr val="FF0000"/>
                </a:solidFill>
                <a:latin typeface="微软雅黑" panose="020B0503020204020204" pitchFamily="34" charset="-122"/>
                <a:ea typeface="微软雅黑" panose="020B0503020204020204" pitchFamily="34" charset="-122"/>
              </a:rPr>
              <a:t>生态系统</a:t>
            </a:r>
          </a:p>
        </p:txBody>
      </p:sp>
      <p:grpSp>
        <p:nvGrpSpPr>
          <p:cNvPr id="11" name="Group 47">
            <a:extLst>
              <a:ext uri="{FF2B5EF4-FFF2-40B4-BE49-F238E27FC236}">
                <a16:creationId xmlns:a16="http://schemas.microsoft.com/office/drawing/2014/main" id="{09C794A9-CD29-4223-8AF5-EDF3C77D92BD}"/>
              </a:ext>
            </a:extLst>
          </p:cNvPr>
          <p:cNvGrpSpPr>
            <a:grpSpLocks/>
          </p:cNvGrpSpPr>
          <p:nvPr/>
        </p:nvGrpSpPr>
        <p:grpSpPr bwMode="auto">
          <a:xfrm>
            <a:off x="4644008" y="4864668"/>
            <a:ext cx="2449512" cy="1770063"/>
            <a:chOff x="2971" y="2976"/>
            <a:chExt cx="1543" cy="1115"/>
          </a:xfrm>
        </p:grpSpPr>
        <p:pic>
          <p:nvPicPr>
            <p:cNvPr id="13323" name="Picture 40" descr="3lian072">
              <a:extLst>
                <a:ext uri="{FF2B5EF4-FFF2-40B4-BE49-F238E27FC236}">
                  <a16:creationId xmlns:a16="http://schemas.microsoft.com/office/drawing/2014/main" id="{9521417D-6BB1-4E10-B994-94A3C1EA07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6001"/>
            <a:stretch/>
          </p:blipFill>
          <p:spPr bwMode="auto">
            <a:xfrm>
              <a:off x="2971" y="2976"/>
              <a:ext cx="1543" cy="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Text Box 44">
              <a:extLst>
                <a:ext uri="{FF2B5EF4-FFF2-40B4-BE49-F238E27FC236}">
                  <a16:creationId xmlns:a16="http://schemas.microsoft.com/office/drawing/2014/main" id="{B3B57454-3D55-4AB4-A8A8-7679638D5EBD}"/>
                </a:ext>
              </a:extLst>
            </p:cNvPr>
            <p:cNvSpPr txBox="1">
              <a:spLocks noChangeArrowheads="1"/>
            </p:cNvSpPr>
            <p:nvPr/>
          </p:nvSpPr>
          <p:spPr bwMode="auto">
            <a:xfrm>
              <a:off x="2996" y="3815"/>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b="1" dirty="0">
                  <a:solidFill>
                    <a:srgbClr val="FFFF00"/>
                  </a:solidFill>
                  <a:latin typeface="微软雅黑" panose="020B0503020204020204" pitchFamily="34" charset="-122"/>
                  <a:ea typeface="微软雅黑" panose="020B0503020204020204" pitchFamily="34" charset="-122"/>
                </a:rPr>
                <a:t>水</a:t>
              </a:r>
            </a:p>
          </p:txBody>
        </p:sp>
      </p:grpSp>
      <p:grpSp>
        <p:nvGrpSpPr>
          <p:cNvPr id="4" name="组合 3">
            <a:extLst>
              <a:ext uri="{FF2B5EF4-FFF2-40B4-BE49-F238E27FC236}">
                <a16:creationId xmlns:a16="http://schemas.microsoft.com/office/drawing/2014/main" id="{15E4641C-4BC7-43C0-8699-9E40DBFF26FC}"/>
              </a:ext>
            </a:extLst>
          </p:cNvPr>
          <p:cNvGrpSpPr/>
          <p:nvPr/>
        </p:nvGrpSpPr>
        <p:grpSpPr>
          <a:xfrm>
            <a:off x="6227763" y="2852738"/>
            <a:ext cx="2665412" cy="1944687"/>
            <a:chOff x="6227763" y="2852738"/>
            <a:chExt cx="2665412" cy="1944687"/>
          </a:xfrm>
        </p:grpSpPr>
        <p:grpSp>
          <p:nvGrpSpPr>
            <p:cNvPr id="10" name="Group 37">
              <a:extLst>
                <a:ext uri="{FF2B5EF4-FFF2-40B4-BE49-F238E27FC236}">
                  <a16:creationId xmlns:a16="http://schemas.microsoft.com/office/drawing/2014/main" id="{A777C4EF-C09C-499D-973E-E15C1A78C587}"/>
                </a:ext>
              </a:extLst>
            </p:cNvPr>
            <p:cNvGrpSpPr>
              <a:grpSpLocks/>
            </p:cNvGrpSpPr>
            <p:nvPr/>
          </p:nvGrpSpPr>
          <p:grpSpPr bwMode="auto">
            <a:xfrm>
              <a:off x="6227763" y="2852738"/>
              <a:ext cx="2087562" cy="1944687"/>
              <a:chOff x="3560" y="1797"/>
              <a:chExt cx="1497" cy="1406"/>
            </a:xfrm>
          </p:grpSpPr>
          <p:sp>
            <p:nvSpPr>
              <p:cNvPr id="13325" name="AutoShape 38">
                <a:extLst>
                  <a:ext uri="{FF2B5EF4-FFF2-40B4-BE49-F238E27FC236}">
                    <a16:creationId xmlns:a16="http://schemas.microsoft.com/office/drawing/2014/main" id="{56307E19-9099-4918-A55A-FBED2A128DBC}"/>
                  </a:ext>
                </a:extLst>
              </p:cNvPr>
              <p:cNvSpPr>
                <a:spLocks noChangeArrowheads="1"/>
              </p:cNvSpPr>
              <p:nvPr/>
            </p:nvSpPr>
            <p:spPr bwMode="auto">
              <a:xfrm>
                <a:off x="3560" y="1797"/>
                <a:ext cx="1497" cy="1406"/>
              </a:xfrm>
              <a:prstGeom prst="star32">
                <a:avLst>
                  <a:gd name="adj" fmla="val 37500"/>
                </a:avLst>
              </a:prstGeom>
              <a:solidFill>
                <a:srgbClr val="FF0000"/>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FF0000"/>
                  </a:solidFill>
                  <a:latin typeface="微软雅黑" panose="020B0503020204020204" pitchFamily="34" charset="-122"/>
                  <a:ea typeface="微软雅黑" panose="020B0503020204020204" pitchFamily="34" charset="-122"/>
                </a:endParaRPr>
              </a:p>
            </p:txBody>
          </p:sp>
          <p:sp>
            <p:nvSpPr>
              <p:cNvPr id="13326" name="AutoShape 39">
                <a:extLst>
                  <a:ext uri="{FF2B5EF4-FFF2-40B4-BE49-F238E27FC236}">
                    <a16:creationId xmlns:a16="http://schemas.microsoft.com/office/drawing/2014/main" id="{9ACEEEAB-36BB-4880-A34E-9A97787EF348}"/>
                  </a:ext>
                </a:extLst>
              </p:cNvPr>
              <p:cNvSpPr>
                <a:spLocks noChangeArrowheads="1"/>
              </p:cNvSpPr>
              <p:nvPr/>
            </p:nvSpPr>
            <p:spPr bwMode="auto">
              <a:xfrm>
                <a:off x="3787" y="1979"/>
                <a:ext cx="1043" cy="997"/>
              </a:xfrm>
              <a:prstGeom prst="smileyFace">
                <a:avLst>
                  <a:gd name="adj" fmla="val 4653"/>
                </a:avLst>
              </a:prstGeom>
              <a:solidFill>
                <a:srgbClr val="FF0000"/>
              </a:solidFill>
              <a:ln w="12700" cap="sq">
                <a:solidFill>
                  <a:schemeClr val="tx1"/>
                </a:solidFill>
                <a:round/>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grpSp>
        <p:sp>
          <p:nvSpPr>
            <p:cNvPr id="46" name="Text Box 45">
              <a:extLst>
                <a:ext uri="{FF2B5EF4-FFF2-40B4-BE49-F238E27FC236}">
                  <a16:creationId xmlns:a16="http://schemas.microsoft.com/office/drawing/2014/main" id="{6B7EBF6F-BA18-468D-A40F-56004D66A8B0}"/>
                </a:ext>
              </a:extLst>
            </p:cNvPr>
            <p:cNvSpPr txBox="1">
              <a:spLocks noChangeArrowheads="1"/>
            </p:cNvSpPr>
            <p:nvPr/>
          </p:nvSpPr>
          <p:spPr bwMode="auto">
            <a:xfrm>
              <a:off x="8174038" y="2980996"/>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b="1" dirty="0">
                  <a:latin typeface="微软雅黑" panose="020B0503020204020204" pitchFamily="34" charset="-122"/>
                  <a:ea typeface="微软雅黑" panose="020B0503020204020204" pitchFamily="34" charset="-122"/>
                </a:rPr>
                <a:t>阳光</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4553"/>
                                        </p:tgtEl>
                                        <p:attrNameLst>
                                          <p:attrName>style.visibility</p:attrName>
                                        </p:attrNameLst>
                                      </p:cBhvr>
                                      <p:to>
                                        <p:strVal val="visible"/>
                                      </p:to>
                                    </p:set>
                                    <p:anim calcmode="lin" valueType="num">
                                      <p:cBhvr additive="base">
                                        <p:cTn id="36" dur="500" fill="hold"/>
                                        <p:tgtEl>
                                          <p:spTgt spid="64553"/>
                                        </p:tgtEl>
                                        <p:attrNameLst>
                                          <p:attrName>ppt_x</p:attrName>
                                        </p:attrNameLst>
                                      </p:cBhvr>
                                      <p:tavLst>
                                        <p:tav tm="0">
                                          <p:val>
                                            <p:strVal val="#ppt_x"/>
                                          </p:val>
                                        </p:tav>
                                        <p:tav tm="100000">
                                          <p:val>
                                            <p:strVal val="#ppt_x"/>
                                          </p:val>
                                        </p:tav>
                                      </p:tavLst>
                                    </p:anim>
                                    <p:anim calcmode="lin" valueType="num">
                                      <p:cBhvr additive="base">
                                        <p:cTn id="37" dur="500" fill="hold"/>
                                        <p:tgtEl>
                                          <p:spTgt spid="64553"/>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4554"/>
                                        </p:tgtEl>
                                        <p:attrNameLst>
                                          <p:attrName>style.visibility</p:attrName>
                                        </p:attrNameLst>
                                      </p:cBhvr>
                                      <p:to>
                                        <p:strVal val="visible"/>
                                      </p:to>
                                    </p:set>
                                    <p:anim calcmode="lin" valueType="num">
                                      <p:cBhvr additive="base">
                                        <p:cTn id="42" dur="500" fill="hold"/>
                                        <p:tgtEl>
                                          <p:spTgt spid="64554"/>
                                        </p:tgtEl>
                                        <p:attrNameLst>
                                          <p:attrName>ppt_x</p:attrName>
                                        </p:attrNameLst>
                                      </p:cBhvr>
                                      <p:tavLst>
                                        <p:tav tm="0">
                                          <p:val>
                                            <p:strVal val="#ppt_x"/>
                                          </p:val>
                                        </p:tav>
                                        <p:tav tm="100000">
                                          <p:val>
                                            <p:strVal val="#ppt_x"/>
                                          </p:val>
                                        </p:tav>
                                      </p:tavLst>
                                    </p:anim>
                                    <p:anim calcmode="lin" valueType="num">
                                      <p:cBhvr additive="base">
                                        <p:cTn id="43" dur="500" fill="hold"/>
                                        <p:tgtEl>
                                          <p:spTgt spid="64554"/>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64555"/>
                                        </p:tgtEl>
                                        <p:attrNameLst>
                                          <p:attrName>style.visibility</p:attrName>
                                        </p:attrNameLst>
                                      </p:cBhvr>
                                      <p:to>
                                        <p:strVal val="visible"/>
                                      </p:to>
                                    </p:set>
                                    <p:animEffect transition="in" filter="blinds(horizontal)">
                                      <p:cBhvr>
                                        <p:cTn id="48" dur="500"/>
                                        <p:tgtEl>
                                          <p:spTgt spid="64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53" grpId="0"/>
      <p:bldP spid="64554" grpId="0" animBg="1"/>
      <p:bldP spid="6455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90DEA200-4C98-4DC4-9924-1ACD855DB1BC}"/>
              </a:ext>
            </a:extLst>
          </p:cNvPr>
          <p:cNvSpPr>
            <a:spLocks noGrp="1" noChangeArrowheads="1"/>
          </p:cNvSpPr>
          <p:nvPr>
            <p:ph type="title" idx="4294967295"/>
          </p:nvPr>
        </p:nvSpPr>
        <p:spPr>
          <a:xfrm>
            <a:off x="684213" y="5729288"/>
            <a:ext cx="7343775" cy="868362"/>
          </a:xfrm>
        </p:spPr>
        <p:txBody>
          <a:bodyPr/>
          <a:lstStyle/>
          <a:p>
            <a:pPr marL="511175" indent="-457200" algn="just">
              <a:buFontTx/>
              <a:buChar char="•"/>
            </a:pPr>
            <a:r>
              <a:rPr lang="zh-CN" altLang="en-US" sz="2800"/>
              <a:t>白色喷发物沉积物多为白色，主要成分是碳酸钙和碳酸镁</a:t>
            </a:r>
          </a:p>
        </p:txBody>
      </p:sp>
      <p:pic>
        <p:nvPicPr>
          <p:cNvPr id="59395" name="Picture 4" descr="未命名r">
            <a:extLst>
              <a:ext uri="{FF2B5EF4-FFF2-40B4-BE49-F238E27FC236}">
                <a16:creationId xmlns:a16="http://schemas.microsoft.com/office/drawing/2014/main" id="{0D2910DE-BAA1-4EEC-9D24-CE684B17B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57175"/>
            <a:ext cx="8675688"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D5023FC1-58DD-4189-8EE4-0FFA1E81F490}"/>
              </a:ext>
            </a:extLst>
          </p:cNvPr>
          <p:cNvSpPr>
            <a:spLocks noGrp="1" noChangeArrowheads="1"/>
          </p:cNvSpPr>
          <p:nvPr>
            <p:ph type="title" idx="4294967295"/>
          </p:nvPr>
        </p:nvSpPr>
        <p:spPr>
          <a:xfrm>
            <a:off x="512762" y="5829300"/>
            <a:ext cx="8229600" cy="479425"/>
          </a:xfrm>
        </p:spPr>
        <p:txBody>
          <a:bodyPr/>
          <a:lstStyle/>
          <a:p>
            <a:pPr marL="511175" indent="-457200" algn="ctr">
              <a:buFontTx/>
              <a:buChar char="•"/>
            </a:pPr>
            <a:r>
              <a:rPr lang="zh-CN" altLang="en-US" sz="2800"/>
              <a:t>已经停止喷发的白色石灰质热泉沉积</a:t>
            </a:r>
          </a:p>
        </p:txBody>
      </p:sp>
      <p:pic>
        <p:nvPicPr>
          <p:cNvPr id="60419" name="Picture 3" descr="Lost_City_%28hydrothermal_field%2902">
            <a:extLst>
              <a:ext uri="{FF2B5EF4-FFF2-40B4-BE49-F238E27FC236}">
                <a16:creationId xmlns:a16="http://schemas.microsoft.com/office/drawing/2014/main" id="{77D15233-47C5-47FE-894A-253902D5F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49275"/>
            <a:ext cx="8607425"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03A59BD-E816-484F-92DB-89C7DCEB7467}"/>
              </a:ext>
            </a:extLst>
          </p:cNvPr>
          <p:cNvSpPr>
            <a:spLocks noGrp="1" noChangeArrowheads="1"/>
          </p:cNvSpPr>
          <p:nvPr>
            <p:ph type="title"/>
          </p:nvPr>
        </p:nvSpPr>
        <p:spPr>
          <a:xfrm>
            <a:off x="611188" y="5661025"/>
            <a:ext cx="8229600" cy="1143000"/>
          </a:xfrm>
        </p:spPr>
        <p:txBody>
          <a:bodyPr/>
          <a:lstStyle/>
          <a:p>
            <a:pPr marL="457200" indent="-457200" algn="l">
              <a:buFontTx/>
              <a:buChar char="•"/>
            </a:pPr>
            <a:r>
              <a:rPr lang="zh-CN" altLang="en-US" sz="2800" b="1">
                <a:solidFill>
                  <a:schemeClr val="tx1"/>
                </a:solidFill>
                <a:latin typeface="微软雅黑" panose="020B0503020204020204" pitchFamily="34" charset="-122"/>
                <a:ea typeface="微软雅黑" panose="020B0503020204020204" pitchFamily="34" charset="-122"/>
              </a:rPr>
              <a:t>没有形成烟囱堆积的热液口，附近有黑色的金属软泥，构成了“热液矿床</a:t>
            </a:r>
            <a:r>
              <a:rPr lang="zh-CN" altLang="en-US" sz="2800">
                <a:solidFill>
                  <a:schemeClr val="tx1"/>
                </a:solidFill>
                <a:latin typeface="微软雅黑" panose="020B0503020204020204" pitchFamily="34" charset="-122"/>
                <a:ea typeface="微软雅黑" panose="020B0503020204020204" pitchFamily="34" charset="-122"/>
              </a:rPr>
              <a:t>”</a:t>
            </a:r>
          </a:p>
        </p:txBody>
      </p:sp>
      <p:pic>
        <p:nvPicPr>
          <p:cNvPr id="61443" name="Picture 3" descr="800px-Daikoku_cauldron">
            <a:extLst>
              <a:ext uri="{FF2B5EF4-FFF2-40B4-BE49-F238E27FC236}">
                <a16:creationId xmlns:a16="http://schemas.microsoft.com/office/drawing/2014/main" id="{D3B129AB-0327-4E8E-A72F-C99B6596D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161925"/>
            <a:ext cx="7416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af20091027101541031">
            <a:extLst>
              <a:ext uri="{FF2B5EF4-FFF2-40B4-BE49-F238E27FC236}">
                <a16:creationId xmlns:a16="http://schemas.microsoft.com/office/drawing/2014/main" id="{618F97CE-B464-4E24-87DB-17AD4B499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636838"/>
            <a:ext cx="4899025"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5" descr="133-1">
            <a:extLst>
              <a:ext uri="{FF2B5EF4-FFF2-40B4-BE49-F238E27FC236}">
                <a16:creationId xmlns:a16="http://schemas.microsoft.com/office/drawing/2014/main" id="{EC80C73D-29D1-4C28-9E00-187C9B372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2030413"/>
            <a:ext cx="32639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26E99E7F-63F6-4968-B824-B2D8922E6AAE}"/>
              </a:ext>
            </a:extLst>
          </p:cNvPr>
          <p:cNvSpPr/>
          <p:nvPr/>
        </p:nvSpPr>
        <p:spPr>
          <a:xfrm>
            <a:off x="2014538" y="268288"/>
            <a:ext cx="4344987" cy="646112"/>
          </a:xfrm>
          <a:prstGeom prst="rect">
            <a:avLst/>
          </a:prstGeom>
          <a:noFill/>
          <a:ln>
            <a:noFill/>
          </a:ln>
          <a:effectLst/>
        </p:spPr>
        <p:txBody>
          <a:bodyPr>
            <a:spAutoFit/>
          </a:bodyPr>
          <a:lstStyle/>
          <a:p>
            <a:pPr marL="53975" indent="1588">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海底世界的生产者</a:t>
            </a:r>
          </a:p>
        </p:txBody>
      </p:sp>
      <p:sp>
        <p:nvSpPr>
          <p:cNvPr id="7" name="矩形 6">
            <a:extLst>
              <a:ext uri="{FF2B5EF4-FFF2-40B4-BE49-F238E27FC236}">
                <a16:creationId xmlns:a16="http://schemas.microsoft.com/office/drawing/2014/main" id="{186E4C39-7B8B-47C2-B191-57E7D089FDE1}"/>
              </a:ext>
            </a:extLst>
          </p:cNvPr>
          <p:cNvSpPr/>
          <p:nvPr/>
        </p:nvSpPr>
        <p:spPr>
          <a:xfrm>
            <a:off x="5076825" y="1041400"/>
            <a:ext cx="2889250" cy="590550"/>
          </a:xfrm>
          <a:prstGeom prst="rect">
            <a:avLst/>
          </a:prstGeom>
          <a:noFill/>
          <a:ln>
            <a:noFill/>
          </a:ln>
          <a:effectLst/>
        </p:spPr>
        <p:txBody>
          <a:bodyPr>
            <a:spAutoFit/>
          </a:bodyPr>
          <a:lstStyle/>
          <a:p>
            <a:pPr marL="53975" indent="1588">
              <a:lnSpc>
                <a:spcPct val="90000"/>
              </a:lnSpc>
              <a:defRPr/>
            </a:pPr>
            <a:r>
              <a:rPr lang="en-US" altLang="zh-CN" sz="3600" b="1" dirty="0">
                <a:solidFill>
                  <a:schemeClr val="bg2"/>
                </a:solidFill>
                <a:latin typeface="微软雅黑" panose="020B0503020204020204" pitchFamily="34" charset="-122"/>
                <a:ea typeface="微软雅黑" panose="020B0503020204020204" pitchFamily="34" charset="-122"/>
                <a:cs typeface="+mj-cs"/>
              </a:rPr>
              <a:t>——</a:t>
            </a:r>
            <a:r>
              <a:rPr lang="zh-CN" altLang="en-US" sz="3600" b="1" dirty="0">
                <a:solidFill>
                  <a:schemeClr val="bg2"/>
                </a:solidFill>
                <a:latin typeface="微软雅黑" panose="020B0503020204020204" pitchFamily="34" charset="-122"/>
                <a:ea typeface="微软雅黑" panose="020B0503020204020204" pitchFamily="34" charset="-122"/>
                <a:cs typeface="+mj-cs"/>
              </a:rPr>
              <a:t>硫细菌</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randombar(horizontal)">
                                      <p:cBhvr>
                                        <p:cTn id="7" dur="500"/>
                                        <p:tgtEl>
                                          <p:spTgt spid="104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104453"/>
                                        </p:tgtEl>
                                        <p:attrNameLst>
                                          <p:attrName>style.visibility</p:attrName>
                                        </p:attrNameLst>
                                      </p:cBhvr>
                                      <p:to>
                                        <p:strVal val="visible"/>
                                      </p:to>
                                    </p:set>
                                    <p:animEffect transition="in" filter="randombar(horizontal)">
                                      <p:cBhvr>
                                        <p:cTn id="12" dur="5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a:extLst>
              <a:ext uri="{FF2B5EF4-FFF2-40B4-BE49-F238E27FC236}">
                <a16:creationId xmlns:a16="http://schemas.microsoft.com/office/drawing/2014/main" id="{42D89B6B-8116-4614-AE55-349FF3B108E6}"/>
              </a:ext>
            </a:extLst>
          </p:cNvPr>
          <p:cNvSpPr>
            <a:spLocks noGrp="1" noChangeArrowheads="1"/>
          </p:cNvSpPr>
          <p:nvPr>
            <p:ph type="body" idx="4294967295"/>
          </p:nvPr>
        </p:nvSpPr>
        <p:spPr>
          <a:xfrm>
            <a:off x="250825" y="1268413"/>
            <a:ext cx="4235450" cy="3598862"/>
          </a:xfrm>
          <a:extLst>
            <a:ext uri="{91240B29-F687-4F45-9708-019B960494DF}">
              <a14:hiddenLine xmlns:a14="http://schemas.microsoft.com/office/drawing/2010/main" w="9525">
                <a:solidFill>
                  <a:srgbClr val="00FF00"/>
                </a:solidFill>
                <a:miter lim="800000"/>
                <a:headEnd/>
                <a:tailEnd/>
              </a14:hiddenLine>
            </a:ext>
          </a:extLst>
        </p:spPr>
        <p:txBody>
          <a:bodyPr/>
          <a:lstStyle/>
          <a:p>
            <a:pPr>
              <a:spcBef>
                <a:spcPts val="180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硫细菌并非一个特定的物种，而是一类能够通过氧化硫化物获取能量的原核生物的总称。</a:t>
            </a:r>
          </a:p>
          <a:p>
            <a:pPr>
              <a:spcBef>
                <a:spcPts val="180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硫细菌是热泉生态系统的主要生产者，不仅附着于热泉周围的岩石上，还与热泉周围的生物形成共生体。</a:t>
            </a:r>
          </a:p>
        </p:txBody>
      </p:sp>
      <p:pic>
        <p:nvPicPr>
          <p:cNvPr id="105476" name="Picture 4" descr="b13fd4804ee124eb9023d932">
            <a:extLst>
              <a:ext uri="{FF2B5EF4-FFF2-40B4-BE49-F238E27FC236}">
                <a16:creationId xmlns:a16="http://schemas.microsoft.com/office/drawing/2014/main" id="{34AB761A-E98D-4274-A5F8-96F6E42FF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5650" y="1196975"/>
            <a:ext cx="41910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a:extLst>
              <a:ext uri="{FF2B5EF4-FFF2-40B4-BE49-F238E27FC236}">
                <a16:creationId xmlns:a16="http://schemas.microsoft.com/office/drawing/2014/main" id="{DA40562F-3C47-46C3-B4C6-4EB2E12337C1}"/>
              </a:ext>
            </a:extLst>
          </p:cNvPr>
          <p:cNvSpPr>
            <a:spLocks noGrp="1" noChangeArrowheads="1"/>
          </p:cNvSpPr>
          <p:nvPr>
            <p:ph idx="4294967295"/>
          </p:nvPr>
        </p:nvSpPr>
        <p:spPr>
          <a:xfrm>
            <a:off x="468313" y="1622425"/>
            <a:ext cx="8424862" cy="3613150"/>
          </a:xfrm>
          <a:extLst>
            <a:ext uri="{91240B29-F687-4F45-9708-019B960494DF}">
              <a14:hiddenLine xmlns:a14="http://schemas.microsoft.com/office/drawing/2010/main" w="9525">
                <a:solidFill>
                  <a:srgbClr val="00FF00"/>
                </a:solidFill>
                <a:miter lim="800000"/>
                <a:headEnd/>
                <a:tailEnd/>
              </a14:hiddenLine>
            </a:ext>
          </a:extLst>
        </p:spPr>
        <p:txBody>
          <a:bodyPr/>
          <a:lstStyle/>
          <a:p>
            <a:pPr>
              <a:lnSpc>
                <a:spcPct val="120000"/>
              </a:lnSpc>
              <a:spcBef>
                <a:spcPts val="1200"/>
              </a:spcBef>
              <a:spcAft>
                <a:spcPts val="1200"/>
              </a:spcAft>
              <a:buClrTx/>
              <a:buFont typeface="Wingdings" panose="05000000000000000000" pitchFamily="2" charset="2"/>
              <a:buChar char="Ø"/>
            </a:pPr>
            <a:r>
              <a:rPr lang="zh-CN" altLang="en-US" dirty="0"/>
              <a:t>由于深海环境漆黑无光，热泉附近的动物多数眼睛退化</a:t>
            </a:r>
          </a:p>
          <a:p>
            <a:pPr>
              <a:lnSpc>
                <a:spcPct val="120000"/>
              </a:lnSpc>
              <a:spcBef>
                <a:spcPts val="1200"/>
              </a:spcBef>
              <a:spcAft>
                <a:spcPts val="1200"/>
              </a:spcAft>
              <a:buClrTx/>
              <a:buFont typeface="Wingdings" panose="05000000000000000000" pitchFamily="2" charset="2"/>
              <a:buChar char="Ø"/>
            </a:pPr>
            <a:r>
              <a:rPr lang="zh-CN" altLang="en-US" dirty="0"/>
              <a:t>几乎全部热泉动物直接地或间接地以硫细菌为食</a:t>
            </a:r>
          </a:p>
          <a:p>
            <a:pPr>
              <a:lnSpc>
                <a:spcPct val="120000"/>
              </a:lnSpc>
              <a:spcBef>
                <a:spcPts val="1200"/>
              </a:spcBef>
              <a:spcAft>
                <a:spcPts val="1200"/>
              </a:spcAft>
              <a:buClrTx/>
              <a:buFont typeface="Wingdings" panose="05000000000000000000" pitchFamily="2" charset="2"/>
              <a:buChar char="Ø"/>
            </a:pPr>
            <a:r>
              <a:rPr lang="zh-CN" altLang="en-US" dirty="0"/>
              <a:t>部分热泉动物有特化的与硫细菌的共生结构</a:t>
            </a:r>
          </a:p>
        </p:txBody>
      </p:sp>
      <p:sp>
        <p:nvSpPr>
          <p:cNvPr id="4" name="矩形 3">
            <a:extLst>
              <a:ext uri="{FF2B5EF4-FFF2-40B4-BE49-F238E27FC236}">
                <a16:creationId xmlns:a16="http://schemas.microsoft.com/office/drawing/2014/main" id="{0FA649DA-440D-4A7A-B969-7F684FBFDCA7}"/>
              </a:ext>
            </a:extLst>
          </p:cNvPr>
          <p:cNvSpPr/>
          <p:nvPr/>
        </p:nvSpPr>
        <p:spPr>
          <a:xfrm>
            <a:off x="323850" y="188913"/>
            <a:ext cx="4857750" cy="646112"/>
          </a:xfrm>
          <a:prstGeom prst="rect">
            <a:avLst/>
          </a:prstGeom>
          <a:noFill/>
          <a:ln>
            <a:noFill/>
          </a:ln>
          <a:effectLst/>
        </p:spPr>
        <p:txBody>
          <a:bodyPr>
            <a:spAutoFit/>
          </a:bodyPr>
          <a:lstStyle/>
          <a:p>
            <a:pPr marL="53975" indent="1588">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千奇百怪的热泉动物</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4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92CF9D17-95E2-4345-A172-3CB02046ECA6}"/>
              </a:ext>
            </a:extLst>
          </p:cNvPr>
          <p:cNvSpPr>
            <a:spLocks noGrp="1" noChangeArrowheads="1"/>
          </p:cNvSpPr>
          <p:nvPr>
            <p:ph type="body" idx="4294967295"/>
          </p:nvPr>
        </p:nvSpPr>
        <p:spPr>
          <a:xfrm>
            <a:off x="250825" y="1700213"/>
            <a:ext cx="4608513" cy="3773487"/>
          </a:xfrm>
          <a:extLst>
            <a:ext uri="{91240B29-F687-4F45-9708-019B960494DF}">
              <a14:hiddenLine xmlns:a14="http://schemas.microsoft.com/office/drawing/2010/main" w="9525">
                <a:solidFill>
                  <a:srgbClr val="00FF00"/>
                </a:solidFill>
                <a:miter lim="800000"/>
                <a:headEnd/>
                <a:tailEnd/>
              </a14:hiddenLine>
            </a:ext>
          </a:extLst>
        </p:spPr>
        <p:txBody>
          <a:bodyPr/>
          <a:lstStyle/>
          <a:p>
            <a:pPr>
              <a:lnSpc>
                <a:spcPct val="120000"/>
              </a:lnSpc>
              <a:spcBef>
                <a:spcPct val="0"/>
              </a:spcBef>
            </a:pP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巨型管虫直径</a:t>
            </a:r>
            <a:r>
              <a:rPr lang="en-US" altLang="zh-CN" sz="2800" b="1">
                <a:latin typeface="微软雅黑" panose="020B0503020204020204" pitchFamily="34" charset="-122"/>
                <a:ea typeface="微软雅黑" panose="020B0503020204020204" pitchFamily="34" charset="-122"/>
                <a:cs typeface="Times New Roman" panose="02020603050405020304" pitchFamily="18" charset="0"/>
              </a:rPr>
              <a:t>5-8</a:t>
            </a: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厘米，身长达</a:t>
            </a:r>
            <a:r>
              <a:rPr lang="en-US" altLang="zh-CN" sz="2800" b="1">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米。生活在巨大的白色管状结构内，前端部暴露在水中，环绕生长着血红色的触手。血红色来自于</a:t>
            </a:r>
            <a:r>
              <a:rPr lang="zh-CN" altLang="en-US" sz="2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血红素</a:t>
            </a:r>
            <a:endParaRPr lang="zh-CN" altLang="en-US" sz="2800" b="1">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7524" name="Picture 4" descr="zhenqi_06_01_01_02">
            <a:extLst>
              <a:ext uri="{FF2B5EF4-FFF2-40B4-BE49-F238E27FC236}">
                <a16:creationId xmlns:a16="http://schemas.microsoft.com/office/drawing/2014/main" id="{061DFC22-06E6-4CA6-9BAB-1046F6713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617538"/>
            <a:ext cx="3694112"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CD61C66-E959-457F-B018-A5ECCAB438FB}"/>
              </a:ext>
            </a:extLst>
          </p:cNvPr>
          <p:cNvSpPr/>
          <p:nvPr/>
        </p:nvSpPr>
        <p:spPr>
          <a:xfrm>
            <a:off x="323850" y="290513"/>
            <a:ext cx="2486025" cy="647700"/>
          </a:xfrm>
          <a:prstGeom prst="rect">
            <a:avLst/>
          </a:prstGeom>
          <a:noFill/>
          <a:ln>
            <a:noFill/>
          </a:ln>
          <a:effectLst/>
        </p:spPr>
        <p:txBody>
          <a:bodyPr>
            <a:spAutoFit/>
          </a:bodyPr>
          <a:lstStyle/>
          <a:p>
            <a:pPr marL="53975" indent="1588">
              <a:lnSpc>
                <a:spcPct val="90000"/>
              </a:lnSpc>
              <a:defRPr/>
            </a:pPr>
            <a:r>
              <a:rPr lang="zh-CN" altLang="en-US" sz="4000" b="1" dirty="0">
                <a:latin typeface="微软雅黑" panose="020B0503020204020204" pitchFamily="34" charset="-122"/>
                <a:ea typeface="微软雅黑" panose="020B0503020204020204" pitchFamily="34" charset="-122"/>
                <a:cs typeface="+mj-cs"/>
              </a:rPr>
              <a:t>巨型管虫</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BEE07CA7-2814-4459-9EA8-6817C7B1280F}"/>
              </a:ext>
            </a:extLst>
          </p:cNvPr>
          <p:cNvSpPr>
            <a:spLocks noGrp="1" noChangeArrowheads="1"/>
          </p:cNvSpPr>
          <p:nvPr>
            <p:ph type="title"/>
          </p:nvPr>
        </p:nvSpPr>
        <p:spPr>
          <a:xfrm>
            <a:off x="250825" y="4986338"/>
            <a:ext cx="4876800" cy="914400"/>
          </a:xfrm>
        </p:spPr>
        <p:txBody>
          <a:bodyPr/>
          <a:lstStyle/>
          <a:p>
            <a:r>
              <a:rPr lang="zh-CN" altLang="en-US" sz="2800" b="1">
                <a:latin typeface="微软雅黑" panose="020B0503020204020204" pitchFamily="34" charset="-122"/>
                <a:ea typeface="微软雅黑" panose="020B0503020204020204" pitchFamily="34" charset="-122"/>
              </a:rPr>
              <a:t>群集的巨型管虫 </a:t>
            </a:r>
          </a:p>
        </p:txBody>
      </p:sp>
      <p:sp>
        <p:nvSpPr>
          <p:cNvPr id="108547" name="Rectangle 3">
            <a:extLst>
              <a:ext uri="{FF2B5EF4-FFF2-40B4-BE49-F238E27FC236}">
                <a16:creationId xmlns:a16="http://schemas.microsoft.com/office/drawing/2014/main" id="{AD82449F-5FDD-45E1-9193-14AF5ED40114}"/>
              </a:ext>
            </a:extLst>
          </p:cNvPr>
          <p:cNvSpPr>
            <a:spLocks noGrp="1" noChangeArrowheads="1"/>
          </p:cNvSpPr>
          <p:nvPr>
            <p:ph type="body" idx="1"/>
          </p:nvPr>
        </p:nvSpPr>
        <p:spPr>
          <a:xfrm>
            <a:off x="5381625" y="1631950"/>
            <a:ext cx="3600450" cy="3459163"/>
          </a:xfrm>
        </p:spPr>
        <p:txBody>
          <a:bodyPr/>
          <a:lstStyle/>
          <a:p>
            <a:pPr algn="just"/>
            <a:r>
              <a:rPr lang="zh-CN" altLang="en-US" sz="2800" b="1">
                <a:latin typeface="微软雅黑" panose="020B0503020204020204" pitchFamily="34" charset="-122"/>
                <a:ea typeface="微软雅黑" panose="020B0503020204020204" pitchFamily="34" charset="-122"/>
              </a:rPr>
              <a:t>巨型管虫以体内共生的硫细菌为食。因此，管虫的体内进化出了专门供共生细菌生活的结构，叫做营养体。</a:t>
            </a:r>
          </a:p>
        </p:txBody>
      </p:sp>
      <p:pic>
        <p:nvPicPr>
          <p:cNvPr id="66564" name="图片 2">
            <a:extLst>
              <a:ext uri="{FF2B5EF4-FFF2-40B4-BE49-F238E27FC236}">
                <a16:creationId xmlns:a16="http://schemas.microsoft.com/office/drawing/2014/main" id="{1DDEDB9B-14C2-404E-9D55-61D534934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862" t="7475" r="19289" b="18098"/>
          <a:stretch>
            <a:fillRect/>
          </a:stretch>
        </p:blipFill>
        <p:spPr bwMode="auto">
          <a:xfrm>
            <a:off x="395288" y="957263"/>
            <a:ext cx="4986337"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id="{5E1D4FC1-A554-4A92-AC8D-11E7114CF7FB}"/>
              </a:ext>
            </a:extLst>
          </p:cNvPr>
          <p:cNvSpPr>
            <a:spLocks noGrp="1" noChangeArrowheads="1"/>
          </p:cNvSpPr>
          <p:nvPr>
            <p:ph type="body" idx="4294967295"/>
          </p:nvPr>
        </p:nvSpPr>
        <p:spPr>
          <a:xfrm>
            <a:off x="250825" y="1268413"/>
            <a:ext cx="4478338" cy="2984500"/>
          </a:xfrm>
          <a:extLst>
            <a:ext uri="{91240B29-F687-4F45-9708-019B960494DF}">
              <a14:hiddenLine xmlns:a14="http://schemas.microsoft.com/office/drawing/2010/main" w="9525">
                <a:solidFill>
                  <a:srgbClr val="00FF00"/>
                </a:solidFill>
                <a:miter lim="800000"/>
                <a:headEnd/>
                <a:tailEnd/>
              </a14:hiddenLine>
            </a:ext>
          </a:extLst>
        </p:spPr>
        <p:txBody>
          <a:bodyPr/>
          <a:lstStyle/>
          <a:p>
            <a:pPr>
              <a:spcBef>
                <a:spcPts val="18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又名盲虾，视觉退化</a:t>
            </a:r>
          </a:p>
          <a:p>
            <a:pPr>
              <a:spcBef>
                <a:spcPts val="18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以硫细菌为食</a:t>
            </a:r>
          </a:p>
          <a:p>
            <a:pPr>
              <a:spcBef>
                <a:spcPts val="18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背部有感光组织，可感知红外线</a:t>
            </a:r>
          </a:p>
        </p:txBody>
      </p:sp>
      <p:pic>
        <p:nvPicPr>
          <p:cNvPr id="109572" name="Picture 4" descr="01300000828725126975363658946">
            <a:extLst>
              <a:ext uri="{FF2B5EF4-FFF2-40B4-BE49-F238E27FC236}">
                <a16:creationId xmlns:a16="http://schemas.microsoft.com/office/drawing/2014/main" id="{AB6F26F9-626D-4382-90DE-EFF69E620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3762375"/>
            <a:ext cx="4903787"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5" descr="zhenqi_06_01_03_04">
            <a:extLst>
              <a:ext uri="{FF2B5EF4-FFF2-40B4-BE49-F238E27FC236}">
                <a16:creationId xmlns:a16="http://schemas.microsoft.com/office/drawing/2014/main" id="{33E3FF1E-8E2C-4AC4-984A-A699C1EE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600" y="555625"/>
            <a:ext cx="381635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42D87898-3B1C-48D3-A85F-DEFF49BB1928}"/>
              </a:ext>
            </a:extLst>
          </p:cNvPr>
          <p:cNvSpPr/>
          <p:nvPr/>
        </p:nvSpPr>
        <p:spPr>
          <a:xfrm>
            <a:off x="1403350" y="420688"/>
            <a:ext cx="1779588" cy="646112"/>
          </a:xfrm>
          <a:prstGeom prst="rect">
            <a:avLst/>
          </a:prstGeom>
          <a:noFill/>
          <a:ln>
            <a:noFill/>
          </a:ln>
          <a:effectLst/>
        </p:spPr>
        <p:txBody>
          <a:bodyPr>
            <a:spAutoFit/>
          </a:bodyPr>
          <a:lstStyle/>
          <a:p>
            <a:pPr marL="53975" indent="1588">
              <a:lnSpc>
                <a:spcPct val="90000"/>
              </a:lnSpc>
              <a:defRPr/>
            </a:pPr>
            <a:r>
              <a:rPr lang="zh-CN" altLang="en-US" sz="4000" b="1" dirty="0">
                <a:latin typeface="微软雅黑" panose="020B0503020204020204" pitchFamily="34" charset="-122"/>
                <a:ea typeface="微软雅黑" panose="020B0503020204020204" pitchFamily="34" charset="-122"/>
                <a:cs typeface="+mj-cs"/>
              </a:rPr>
              <a:t>罗希虾</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a:extLst>
              <a:ext uri="{FF2B5EF4-FFF2-40B4-BE49-F238E27FC236}">
                <a16:creationId xmlns:a16="http://schemas.microsoft.com/office/drawing/2014/main" id="{4E57CE96-5F26-4B01-93B6-B648F72187A3}"/>
              </a:ext>
            </a:extLst>
          </p:cNvPr>
          <p:cNvSpPr>
            <a:spLocks noGrp="1" noChangeArrowheads="1"/>
          </p:cNvSpPr>
          <p:nvPr>
            <p:ph type="body" idx="4294967295"/>
          </p:nvPr>
        </p:nvSpPr>
        <p:spPr>
          <a:xfrm>
            <a:off x="430213" y="1052513"/>
            <a:ext cx="8713787" cy="2200275"/>
          </a:xfrm>
          <a:extLst>
            <a:ext uri="{91240B29-F687-4F45-9708-019B960494DF}">
              <a14:hiddenLine xmlns:a14="http://schemas.microsoft.com/office/drawing/2010/main" w="9525">
                <a:solidFill>
                  <a:srgbClr val="00FF00"/>
                </a:solidFill>
                <a:miter lim="800000"/>
                <a:headEnd/>
                <a:tailEnd/>
              </a14:hiddenLine>
            </a:ext>
          </a:extLst>
        </p:spPr>
        <p:txBody>
          <a:bodyPr/>
          <a:lstStyle/>
          <a:p>
            <a:pPr>
              <a:lnSpc>
                <a:spcPct val="120000"/>
              </a:lnSpc>
              <a:spcBef>
                <a:spcPct val="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甲壳类群居动物，常成群结队在热泉附近爬行</a:t>
            </a:r>
          </a:p>
          <a:p>
            <a:pPr>
              <a:lnSpc>
                <a:spcPct val="120000"/>
              </a:lnSpc>
              <a:spcBef>
                <a:spcPct val="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绒毛是重要的感觉器官，方便捕食</a:t>
            </a:r>
          </a:p>
          <a:p>
            <a:pPr>
              <a:lnSpc>
                <a:spcPct val="120000"/>
              </a:lnSpc>
              <a:spcBef>
                <a:spcPct val="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绒毛还是硫细菌的生活场所，雪蟹在饥饿时刮取绒毛上的硫细菌充饥</a:t>
            </a:r>
          </a:p>
          <a:p>
            <a:pPr>
              <a:lnSpc>
                <a:spcPct val="120000"/>
              </a:lnSpc>
              <a:spcBef>
                <a:spcPct val="0"/>
              </a:spcBef>
              <a:buFont typeface="Wingdings" panose="05000000000000000000" pitchFamily="2" charset="2"/>
              <a:buChar char="Ø"/>
            </a:pPr>
            <a:endParaRPr lang="zh-CN" altLang="en-US" sz="2800" b="1">
              <a:latin typeface="微软雅黑" panose="020B0503020204020204" pitchFamily="34" charset="-122"/>
              <a:ea typeface="微软雅黑" panose="020B0503020204020204" pitchFamily="34" charset="-122"/>
            </a:endParaRPr>
          </a:p>
        </p:txBody>
      </p:sp>
      <p:pic>
        <p:nvPicPr>
          <p:cNvPr id="68611" name="Picture 4" descr="1324553738">
            <a:extLst>
              <a:ext uri="{FF2B5EF4-FFF2-40B4-BE49-F238E27FC236}">
                <a16:creationId xmlns:a16="http://schemas.microsoft.com/office/drawing/2014/main" id="{4A72C640-0B2B-4D0A-9E21-EE6EB830F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384550"/>
            <a:ext cx="4679950"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3FB162BD-0ECF-4FBC-905E-B7AF5AB2A17D}"/>
              </a:ext>
            </a:extLst>
          </p:cNvPr>
          <p:cNvSpPr/>
          <p:nvPr/>
        </p:nvSpPr>
        <p:spPr>
          <a:xfrm>
            <a:off x="3203575" y="274638"/>
            <a:ext cx="2293938" cy="646112"/>
          </a:xfrm>
          <a:prstGeom prst="rect">
            <a:avLst/>
          </a:prstGeom>
          <a:noFill/>
          <a:ln>
            <a:noFill/>
          </a:ln>
          <a:effectLst/>
        </p:spPr>
        <p:txBody>
          <a:bodyPr>
            <a:spAutoFit/>
          </a:bodyPr>
          <a:lstStyle/>
          <a:p>
            <a:pPr marL="53975" indent="1588">
              <a:lnSpc>
                <a:spcPct val="90000"/>
              </a:lnSpc>
              <a:defRPr/>
            </a:pPr>
            <a:r>
              <a:rPr lang="zh-CN" altLang="en-US" sz="4000" b="1" dirty="0">
                <a:latin typeface="微软雅黑" panose="020B0503020204020204" pitchFamily="34" charset="-122"/>
                <a:ea typeface="微软雅黑" panose="020B0503020204020204" pitchFamily="34" charset="-122"/>
                <a:cs typeface="+mj-cs"/>
              </a:rPr>
              <a:t>多毛雪蟹</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2" name="Rectangle 10">
            <a:extLst>
              <a:ext uri="{FF2B5EF4-FFF2-40B4-BE49-F238E27FC236}">
                <a16:creationId xmlns:a16="http://schemas.microsoft.com/office/drawing/2014/main" id="{F909C405-AF8C-46F7-A95B-F178DD6CBA3B}"/>
              </a:ext>
            </a:extLst>
          </p:cNvPr>
          <p:cNvSpPr>
            <a:spLocks noChangeArrowheads="1"/>
          </p:cNvSpPr>
          <p:nvPr/>
        </p:nvSpPr>
        <p:spPr bwMode="auto">
          <a:xfrm>
            <a:off x="698500" y="1484313"/>
            <a:ext cx="8121650"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pPr>
            <a:r>
              <a:rPr lang="zh-CN" altLang="en-US" sz="2800" b="1">
                <a:solidFill>
                  <a:srgbClr val="660066"/>
                </a:solidFill>
                <a:latin typeface="微软雅黑" panose="020B0503020204020204" pitchFamily="34" charset="-122"/>
                <a:ea typeface="微软雅黑" panose="020B0503020204020204" pitchFamily="34" charset="-122"/>
              </a:rPr>
              <a:t>        生物群落</a:t>
            </a:r>
            <a:r>
              <a:rPr lang="zh-CN" altLang="en-US" sz="2800" b="1">
                <a:latin typeface="微软雅黑" panose="020B0503020204020204" pitchFamily="34" charset="-122"/>
                <a:ea typeface="微软雅黑" panose="020B0503020204020204" pitchFamily="34" charset="-122"/>
              </a:rPr>
              <a:t>与</a:t>
            </a:r>
            <a:r>
              <a:rPr lang="zh-CN" altLang="en-US" sz="2800" b="1">
                <a:solidFill>
                  <a:srgbClr val="660066"/>
                </a:solidFill>
                <a:latin typeface="微软雅黑" panose="020B0503020204020204" pitchFamily="34" charset="-122"/>
                <a:ea typeface="微软雅黑" panose="020B0503020204020204" pitchFamily="34" charset="-122"/>
              </a:rPr>
              <a:t>无机环境</a:t>
            </a:r>
            <a:r>
              <a:rPr lang="zh-CN" altLang="en-US" sz="2800" b="1">
                <a:latin typeface="微软雅黑" panose="020B0503020204020204" pitchFamily="34" charset="-122"/>
                <a:ea typeface="微软雅黑" panose="020B0503020204020204" pitchFamily="34" charset="-122"/>
              </a:rPr>
              <a:t>相互作用而形成的统一整体，叫做</a:t>
            </a:r>
            <a:r>
              <a:rPr lang="zh-CN" altLang="en-US" sz="2800" b="1">
                <a:solidFill>
                  <a:srgbClr val="FF0000"/>
                </a:solidFill>
                <a:latin typeface="微软雅黑" panose="020B0503020204020204" pitchFamily="34" charset="-122"/>
                <a:ea typeface="微软雅黑" panose="020B0503020204020204" pitchFamily="34" charset="-122"/>
              </a:rPr>
              <a:t>生态系统</a:t>
            </a:r>
            <a:r>
              <a:rPr lang="zh-CN" altLang="en-US" sz="2800" b="1">
                <a:latin typeface="微软雅黑" panose="020B0503020204020204" pitchFamily="34" charset="-122"/>
                <a:ea typeface="微软雅黑" panose="020B0503020204020204" pitchFamily="34" charset="-122"/>
              </a:rPr>
              <a:t>。</a:t>
            </a:r>
          </a:p>
        </p:txBody>
      </p:sp>
      <p:grpSp>
        <p:nvGrpSpPr>
          <p:cNvPr id="2" name="Group 19">
            <a:extLst>
              <a:ext uri="{FF2B5EF4-FFF2-40B4-BE49-F238E27FC236}">
                <a16:creationId xmlns:a16="http://schemas.microsoft.com/office/drawing/2014/main" id="{A3A32510-1FC3-4D15-8BC9-9CA2A088BE12}"/>
              </a:ext>
            </a:extLst>
          </p:cNvPr>
          <p:cNvGrpSpPr>
            <a:grpSpLocks/>
          </p:cNvGrpSpPr>
          <p:nvPr/>
        </p:nvGrpSpPr>
        <p:grpSpPr bwMode="auto">
          <a:xfrm>
            <a:off x="684213" y="1585913"/>
            <a:ext cx="792162" cy="949325"/>
            <a:chOff x="1059" y="1671"/>
            <a:chExt cx="499" cy="598"/>
          </a:xfrm>
        </p:grpSpPr>
        <p:pic>
          <p:nvPicPr>
            <p:cNvPr id="15365" name="Picture 11" descr="1">
              <a:extLst>
                <a:ext uri="{FF2B5EF4-FFF2-40B4-BE49-F238E27FC236}">
                  <a16:creationId xmlns:a16="http://schemas.microsoft.com/office/drawing/2014/main" id="{90F2789E-3FBE-49BA-B6AB-3B10B533A690}"/>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1059" y="1671"/>
              <a:ext cx="499"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 Box 12">
              <a:extLst>
                <a:ext uri="{FF2B5EF4-FFF2-40B4-BE49-F238E27FC236}">
                  <a16:creationId xmlns:a16="http://schemas.microsoft.com/office/drawing/2014/main" id="{9D2978BA-8E15-4F97-8E24-CC41DAA8D269}"/>
                </a:ext>
              </a:extLst>
            </p:cNvPr>
            <p:cNvSpPr txBox="1">
              <a:spLocks noChangeArrowheads="1"/>
            </p:cNvSpPr>
            <p:nvPr/>
          </p:nvSpPr>
          <p:spPr bwMode="gray">
            <a:xfrm>
              <a:off x="1261" y="17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1</a:t>
              </a:r>
            </a:p>
          </p:txBody>
        </p:sp>
      </p:grpSp>
      <p:sp>
        <p:nvSpPr>
          <p:cNvPr id="15364" name="标题 2">
            <a:extLst>
              <a:ext uri="{FF2B5EF4-FFF2-40B4-BE49-F238E27FC236}">
                <a16:creationId xmlns:a16="http://schemas.microsoft.com/office/drawing/2014/main" id="{C69F261D-D985-4B4A-923A-8A8E6CB65166}"/>
              </a:ext>
            </a:extLst>
          </p:cNvPr>
          <p:cNvSpPr>
            <a:spLocks noGrp="1" noChangeArrowheads="1"/>
          </p:cNvSpPr>
          <p:nvPr>
            <p:ph type="title"/>
          </p:nvPr>
        </p:nvSpPr>
        <p:spPr/>
        <p:txBody>
          <a:bodyPr/>
          <a:lstStyle/>
          <a:p>
            <a:pPr eaLnBrk="1" hangingPunct="1"/>
            <a:r>
              <a:rPr lang="zh-CN" altLang="en-US"/>
              <a:t>一、生态系统的范围</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42"/>
                                        </p:tgtEl>
                                        <p:attrNameLst>
                                          <p:attrName>style.visibility</p:attrName>
                                        </p:attrNameLst>
                                      </p:cBhvr>
                                      <p:to>
                                        <p:strVal val="visible"/>
                                      </p:to>
                                    </p:set>
                                    <p:animEffect transition="in" filter="blinds(horizontal)">
                                      <p:cBhvr>
                                        <p:cTn id="7" dur="500"/>
                                        <p:tgtEl>
                                          <p:spTgt spid="6964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ECDE90D9-7CDB-4256-89DC-0751CF336275}"/>
              </a:ext>
            </a:extLst>
          </p:cNvPr>
          <p:cNvSpPr>
            <a:spLocks noGrp="1" noChangeArrowheads="1"/>
          </p:cNvSpPr>
          <p:nvPr>
            <p:ph type="body" idx="4294967295"/>
          </p:nvPr>
        </p:nvSpPr>
        <p:spPr>
          <a:xfrm>
            <a:off x="395288" y="1784350"/>
            <a:ext cx="4427537" cy="3122613"/>
          </a:xfrm>
          <a:extLst>
            <a:ext uri="{91240B29-F687-4F45-9708-019B960494DF}">
              <a14:hiddenLine xmlns:a14="http://schemas.microsoft.com/office/drawing/2010/main" w="9525">
                <a:solidFill>
                  <a:srgbClr val="00FF00"/>
                </a:solidFill>
                <a:miter lim="800000"/>
                <a:headEnd/>
                <a:tailEnd/>
              </a14:hiddenLine>
            </a:ext>
          </a:extLst>
        </p:spPr>
        <p:txBody>
          <a:bodyPr/>
          <a:lstStyle/>
          <a:p>
            <a:pPr marL="0" indent="287338">
              <a:lnSpc>
                <a:spcPct val="150000"/>
              </a:lnSpc>
              <a:spcBef>
                <a:spcPct val="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体长可达</a:t>
            </a:r>
            <a:r>
              <a:rPr lang="en-US" altLang="zh-CN" sz="2800" b="1">
                <a:latin typeface="微软雅黑" panose="020B0503020204020204" pitchFamily="34" charset="-122"/>
                <a:ea typeface="微软雅黑" panose="020B0503020204020204" pitchFamily="34" charset="-122"/>
              </a:rPr>
              <a:t>27cm</a:t>
            </a:r>
            <a:endParaRPr lang="zh-CN" altLang="en-US" sz="2800" b="1">
              <a:latin typeface="微软雅黑" panose="020B0503020204020204" pitchFamily="34" charset="-122"/>
              <a:ea typeface="微软雅黑" panose="020B0503020204020204" pitchFamily="34" charset="-122"/>
            </a:endParaRPr>
          </a:p>
          <a:p>
            <a:pPr marL="0" indent="287338">
              <a:lnSpc>
                <a:spcPct val="150000"/>
              </a:lnSpc>
              <a:spcBef>
                <a:spcPct val="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口和消化系统退化</a:t>
            </a:r>
          </a:p>
          <a:p>
            <a:pPr marL="0" indent="287338">
              <a:lnSpc>
                <a:spcPct val="150000"/>
              </a:lnSpc>
              <a:spcBef>
                <a:spcPct val="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鳃和足异常发达</a:t>
            </a:r>
          </a:p>
          <a:p>
            <a:pPr marL="0" indent="287338">
              <a:lnSpc>
                <a:spcPct val="150000"/>
              </a:lnSpc>
              <a:spcBef>
                <a:spcPct val="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与硫细菌形成共生体</a:t>
            </a:r>
          </a:p>
        </p:txBody>
      </p:sp>
      <p:pic>
        <p:nvPicPr>
          <p:cNvPr id="111620" name="Picture 4" descr="zhenqi_06_01">
            <a:extLst>
              <a:ext uri="{FF2B5EF4-FFF2-40B4-BE49-F238E27FC236}">
                <a16:creationId xmlns:a16="http://schemas.microsoft.com/office/drawing/2014/main" id="{64E6854F-1D0B-4564-8073-2062C7334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28775"/>
            <a:ext cx="4335463"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2913AAA-DE8D-4B0A-9F88-15BA7C1BCB48}"/>
              </a:ext>
            </a:extLst>
          </p:cNvPr>
          <p:cNvSpPr/>
          <p:nvPr/>
        </p:nvSpPr>
        <p:spPr>
          <a:xfrm>
            <a:off x="3563938" y="333375"/>
            <a:ext cx="1781175" cy="646113"/>
          </a:xfrm>
          <a:prstGeom prst="rect">
            <a:avLst/>
          </a:prstGeom>
          <a:noFill/>
          <a:ln>
            <a:noFill/>
          </a:ln>
          <a:effectLst/>
        </p:spPr>
        <p:txBody>
          <a:bodyPr>
            <a:spAutoFit/>
          </a:bodyPr>
          <a:lstStyle/>
          <a:p>
            <a:pPr marL="53975" indent="1588">
              <a:lnSpc>
                <a:spcPct val="90000"/>
              </a:lnSpc>
              <a:defRPr/>
            </a:pPr>
            <a:r>
              <a:rPr lang="zh-CN" altLang="en-US" sz="4000" b="1" dirty="0">
                <a:latin typeface="微软雅黑" panose="020B0503020204020204" pitchFamily="34" charset="-122"/>
                <a:ea typeface="微软雅黑" panose="020B0503020204020204" pitchFamily="34" charset="-122"/>
                <a:cs typeface="+mj-cs"/>
              </a:rPr>
              <a:t>巨型蛤</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DB7991E6-3374-4516-B514-AC4486D83358}"/>
              </a:ext>
            </a:extLst>
          </p:cNvPr>
          <p:cNvSpPr>
            <a:spLocks noGrp="1" noChangeArrowheads="1"/>
          </p:cNvSpPr>
          <p:nvPr>
            <p:ph type="title"/>
          </p:nvPr>
        </p:nvSpPr>
        <p:spPr>
          <a:xfrm>
            <a:off x="187325" y="5632450"/>
            <a:ext cx="6500813" cy="688975"/>
          </a:xfrm>
        </p:spPr>
        <p:txBody>
          <a:bodyPr/>
          <a:lstStyle/>
          <a:p>
            <a:r>
              <a:rPr lang="zh-CN" altLang="en-US" sz="2000" b="1" dirty="0">
                <a:solidFill>
                  <a:schemeClr val="tx1"/>
                </a:solidFill>
                <a:latin typeface="微软雅黑" panose="020B0503020204020204" pitchFamily="34" charset="-122"/>
                <a:ea typeface="微软雅黑" panose="020B0503020204020204" pitchFamily="34" charset="-122"/>
              </a:rPr>
              <a:t>图为一只粉色海蜘蛛和海螃蟹在热泉附近的岩石上爬行</a:t>
            </a:r>
          </a:p>
        </p:txBody>
      </p:sp>
      <p:sp>
        <p:nvSpPr>
          <p:cNvPr id="115715" name="Rectangle 3">
            <a:extLst>
              <a:ext uri="{FF2B5EF4-FFF2-40B4-BE49-F238E27FC236}">
                <a16:creationId xmlns:a16="http://schemas.microsoft.com/office/drawing/2014/main" id="{1C7F4E2E-EC6C-4F89-B145-BBF6F20E21F3}"/>
              </a:ext>
            </a:extLst>
          </p:cNvPr>
          <p:cNvSpPr>
            <a:spLocks noGrp="1" noChangeArrowheads="1"/>
          </p:cNvSpPr>
          <p:nvPr>
            <p:ph type="body" idx="1"/>
          </p:nvPr>
        </p:nvSpPr>
        <p:spPr>
          <a:xfrm>
            <a:off x="6708775" y="1196975"/>
            <a:ext cx="2247900" cy="5024438"/>
          </a:xfrm>
          <a:noFill/>
        </p:spPr>
        <p:txBody>
          <a:bodyPr/>
          <a:lstStyle/>
          <a:p>
            <a:pPr marL="0" indent="342900">
              <a:lnSpc>
                <a:spcPct val="120000"/>
              </a:lnSpc>
              <a:spcBef>
                <a:spcPct val="0"/>
              </a:spcBef>
              <a:buFontTx/>
              <a:buNone/>
            </a:pPr>
            <a:r>
              <a:rPr lang="zh-CN" altLang="en-US" sz="2000" b="1">
                <a:latin typeface="微软雅黑" panose="020B0503020204020204" pitchFamily="34" charset="-122"/>
                <a:ea typeface="微软雅黑" panose="020B0503020204020204" pitchFamily="34" charset="-122"/>
              </a:rPr>
              <a:t>多数热泉动物都有灵敏的红外线感受器和温度感受器。因为热液温度高达数百度，且喷发强度时强时弱，热泉动物必须随时调整与热泉的距离，既要获取食物，又要避免被炽热的泉水灼伤。</a:t>
            </a:r>
          </a:p>
        </p:txBody>
      </p:sp>
      <p:pic>
        <p:nvPicPr>
          <p:cNvPr id="115716" name="Picture 4" descr="Explorer_Ridge_Zooarium_chimney">
            <a:extLst>
              <a:ext uri="{FF2B5EF4-FFF2-40B4-BE49-F238E27FC236}">
                <a16:creationId xmlns:a16="http://schemas.microsoft.com/office/drawing/2014/main" id="{F9204A85-BF98-481C-A9D0-16771FAD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765175"/>
            <a:ext cx="6253163"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a:extLst>
              <a:ext uri="{FF2B5EF4-FFF2-40B4-BE49-F238E27FC236}">
                <a16:creationId xmlns:a16="http://schemas.microsoft.com/office/drawing/2014/main" id="{F8C9B4EC-156D-4B4E-A4C2-7490AB0C74E6}"/>
              </a:ext>
            </a:extLst>
          </p:cNvPr>
          <p:cNvSpPr>
            <a:spLocks noGrp="1" noChangeArrowheads="1"/>
          </p:cNvSpPr>
          <p:nvPr>
            <p:ph idx="1"/>
          </p:nvPr>
        </p:nvSpPr>
        <p:spPr>
          <a:xfrm>
            <a:off x="468313" y="1484313"/>
            <a:ext cx="8569325" cy="3632200"/>
          </a:xfrm>
          <a:extLst>
            <a:ext uri="{91240B29-F687-4F45-9708-019B960494DF}">
              <a14:hiddenLine xmlns:a14="http://schemas.microsoft.com/office/drawing/2010/main" w="9525">
                <a:solidFill>
                  <a:srgbClr val="00FF00"/>
                </a:solidFill>
                <a:miter lim="800000"/>
                <a:headEnd/>
                <a:tailEnd/>
              </a14:hiddenLine>
            </a:ext>
          </a:extLst>
        </p:spPr>
        <p:txBody>
          <a:bodyPr/>
          <a:lstStyle/>
          <a:p>
            <a:pPr>
              <a:lnSpc>
                <a:spcPct val="120000"/>
              </a:lnSpc>
              <a:spcBef>
                <a:spcPts val="1200"/>
              </a:spcBef>
              <a:buClrTx/>
              <a:buFont typeface="Wingdings" panose="05000000000000000000" pitchFamily="2" charset="2"/>
              <a:buChar char="Ø"/>
            </a:pPr>
            <a:r>
              <a:rPr lang="zh-CN" altLang="en-US" sz="2800" dirty="0"/>
              <a:t>热泉喷发物遇海水冷却形成黑烟囱和“热液矿床”，其中含有大量贵金属，有巨大的经济价值。</a:t>
            </a:r>
          </a:p>
          <a:p>
            <a:pPr>
              <a:lnSpc>
                <a:spcPct val="120000"/>
              </a:lnSpc>
              <a:spcBef>
                <a:spcPts val="1200"/>
              </a:spcBef>
              <a:buClrTx/>
              <a:buFont typeface="Wingdings" panose="05000000000000000000" pitchFamily="2" charset="2"/>
              <a:buChar char="Ø"/>
            </a:pPr>
            <a:r>
              <a:rPr lang="zh-CN" altLang="en-US" sz="2800" dirty="0"/>
              <a:t>热泉与地球早期环境非常相似，研究热泉对于生命起源的研究有重大帮助。</a:t>
            </a:r>
          </a:p>
          <a:p>
            <a:pPr>
              <a:lnSpc>
                <a:spcPct val="120000"/>
              </a:lnSpc>
              <a:spcBef>
                <a:spcPts val="1200"/>
              </a:spcBef>
              <a:buClrTx/>
              <a:buFont typeface="Wingdings" panose="05000000000000000000" pitchFamily="2" charset="2"/>
              <a:buChar char="Ø"/>
            </a:pPr>
            <a:r>
              <a:rPr lang="zh-CN" altLang="en-US" sz="2800" dirty="0"/>
              <a:t>热泉向人们展示了生命的另一种可能形式，为寻找地外生命提供了重要参考。</a:t>
            </a:r>
          </a:p>
        </p:txBody>
      </p:sp>
      <p:sp>
        <p:nvSpPr>
          <p:cNvPr id="4" name="矩形 3">
            <a:extLst>
              <a:ext uri="{FF2B5EF4-FFF2-40B4-BE49-F238E27FC236}">
                <a16:creationId xmlns:a16="http://schemas.microsoft.com/office/drawing/2014/main" id="{B7780BB3-6CDF-43AA-BE4A-D7361793F22B}"/>
              </a:ext>
            </a:extLst>
          </p:cNvPr>
          <p:cNvSpPr/>
          <p:nvPr/>
        </p:nvSpPr>
        <p:spPr>
          <a:xfrm>
            <a:off x="323850" y="188913"/>
            <a:ext cx="2292350" cy="646112"/>
          </a:xfrm>
          <a:prstGeom prst="rect">
            <a:avLst/>
          </a:prstGeom>
          <a:noFill/>
          <a:ln>
            <a:noFill/>
          </a:ln>
          <a:effectLst/>
        </p:spPr>
        <p:txBody>
          <a:bodyPr>
            <a:spAutoFit/>
          </a:bodyPr>
          <a:lstStyle/>
          <a:p>
            <a:pPr marL="53975" indent="1588">
              <a:lnSpc>
                <a:spcPct val="90000"/>
              </a:lnSpc>
              <a:defRPr/>
            </a:pPr>
            <a:r>
              <a:rPr lang="zh-CN" altLang="en-US" sz="4000" b="1" dirty="0">
                <a:latin typeface="微软雅黑" panose="020B0503020204020204" pitchFamily="34" charset="-122"/>
                <a:ea typeface="微软雅黑" panose="020B0503020204020204" pitchFamily="34" charset="-122"/>
                <a:cs typeface="+mj-cs"/>
              </a:rPr>
              <a:t>研究价值</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7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8">
            <a:extLst>
              <a:ext uri="{FF2B5EF4-FFF2-40B4-BE49-F238E27FC236}">
                <a16:creationId xmlns:a16="http://schemas.microsoft.com/office/drawing/2014/main" id="{8468DD3C-250C-4816-9EC9-5291F12897AC}"/>
              </a:ext>
            </a:extLst>
          </p:cNvPr>
          <p:cNvSpPr txBox="1">
            <a:spLocks noChangeArrowheads="1"/>
          </p:cNvSpPr>
          <p:nvPr/>
        </p:nvSpPr>
        <p:spPr bwMode="auto">
          <a:xfrm>
            <a:off x="6300788" y="3716338"/>
            <a:ext cx="2592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latin typeface="微软雅黑" panose="020B0503020204020204" pitchFamily="34" charset="-122"/>
              <a:ea typeface="微软雅黑" panose="020B0503020204020204" pitchFamily="34" charset="-122"/>
            </a:endParaRPr>
          </a:p>
        </p:txBody>
      </p:sp>
      <p:sp>
        <p:nvSpPr>
          <p:cNvPr id="92171" name="WordArt 11">
            <a:extLst>
              <a:ext uri="{FF2B5EF4-FFF2-40B4-BE49-F238E27FC236}">
                <a16:creationId xmlns:a16="http://schemas.microsoft.com/office/drawing/2014/main" id="{E37FBC63-2731-492F-8BAC-FC781238C3E9}"/>
              </a:ext>
            </a:extLst>
          </p:cNvPr>
          <p:cNvSpPr>
            <a:spLocks noChangeArrowheads="1" noChangeShapeType="1" noTextEdit="1"/>
          </p:cNvSpPr>
          <p:nvPr/>
        </p:nvSpPr>
        <p:spPr bwMode="auto">
          <a:xfrm>
            <a:off x="2449513" y="309563"/>
            <a:ext cx="4752975" cy="812800"/>
          </a:xfrm>
          <a:prstGeom prst="rect">
            <a:avLst/>
          </a:prstGeom>
          <a:noFill/>
          <a:ln>
            <a:noFill/>
          </a:ln>
          <a:effectLst/>
        </p:spPr>
        <p:txBody>
          <a:bodyPr>
            <a:spAutoFit/>
          </a:bodyPr>
          <a:lstStyle/>
          <a:p>
            <a:pPr marL="53975" indent="1588" eaLnBrk="1" hangingPunct="1">
              <a:lnSpc>
                <a:spcPct val="90000"/>
              </a:lnSpc>
              <a:defRPr/>
            </a:pPr>
            <a:r>
              <a:rPr lang="en-US" altLang="zh-CN" sz="4000" b="1" dirty="0">
                <a:latin typeface="微软雅黑" panose="020B0503020204020204" pitchFamily="34" charset="-122"/>
                <a:ea typeface="微软雅黑" panose="020B0503020204020204" pitchFamily="34" charset="-122"/>
                <a:cs typeface="+mj-cs"/>
              </a:rPr>
              <a:t> </a:t>
            </a:r>
            <a:r>
              <a:rPr lang="zh-CN" altLang="en-US" sz="4000" b="1" dirty="0">
                <a:latin typeface="微软雅黑" panose="020B0503020204020204" pitchFamily="34" charset="-122"/>
                <a:ea typeface="微软雅黑" panose="020B0503020204020204" pitchFamily="34" charset="-122"/>
                <a:cs typeface="+mj-cs"/>
              </a:rPr>
              <a:t>       </a:t>
            </a:r>
          </a:p>
        </p:txBody>
      </p:sp>
      <p:grpSp>
        <p:nvGrpSpPr>
          <p:cNvPr id="72708" name="组合 1">
            <a:extLst>
              <a:ext uri="{FF2B5EF4-FFF2-40B4-BE49-F238E27FC236}">
                <a16:creationId xmlns:a16="http://schemas.microsoft.com/office/drawing/2014/main" id="{CDD9E0B7-36E5-4D6A-B795-D52077C1769B}"/>
              </a:ext>
            </a:extLst>
          </p:cNvPr>
          <p:cNvGrpSpPr>
            <a:grpSpLocks/>
          </p:cNvGrpSpPr>
          <p:nvPr/>
        </p:nvGrpSpPr>
        <p:grpSpPr bwMode="auto">
          <a:xfrm>
            <a:off x="928688" y="1341438"/>
            <a:ext cx="7381875" cy="5281612"/>
            <a:chOff x="899592" y="955355"/>
            <a:chExt cx="7381416" cy="5281958"/>
          </a:xfrm>
        </p:grpSpPr>
        <p:pic>
          <p:nvPicPr>
            <p:cNvPr id="72713" name="Picture 2" descr="红树林">
              <a:extLst>
                <a:ext uri="{FF2B5EF4-FFF2-40B4-BE49-F238E27FC236}">
                  <a16:creationId xmlns:a16="http://schemas.microsoft.com/office/drawing/2014/main" id="{B48AE12A-45A8-4DB2-A44F-BEB7E66AB0B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955355"/>
              <a:ext cx="3486388" cy="254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4" name="Picture 6" descr="1195468473870">
              <a:extLst>
                <a:ext uri="{FF2B5EF4-FFF2-40B4-BE49-F238E27FC236}">
                  <a16:creationId xmlns:a16="http://schemas.microsoft.com/office/drawing/2014/main" id="{14E57EEA-F742-4932-ABC6-9FB34E6589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568" y="955355"/>
              <a:ext cx="3960440"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7" descr="2010081216415935">
              <a:extLst>
                <a:ext uri="{FF2B5EF4-FFF2-40B4-BE49-F238E27FC236}">
                  <a16:creationId xmlns:a16="http://schemas.microsoft.com/office/drawing/2014/main" id="{6908C2BE-000F-41FA-B32F-0DB4F16B1A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07" t="25018" r="2507" b="25018"/>
            <a:stretch>
              <a:fillRect/>
            </a:stretch>
          </p:blipFill>
          <p:spPr bwMode="auto">
            <a:xfrm>
              <a:off x="899592" y="3500439"/>
              <a:ext cx="7381416" cy="273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6" name="Text Box 10">
              <a:extLst>
                <a:ext uri="{FF2B5EF4-FFF2-40B4-BE49-F238E27FC236}">
                  <a16:creationId xmlns:a16="http://schemas.microsoft.com/office/drawing/2014/main" id="{0251F212-F2FD-48B1-ADF8-FF8700F3724D}"/>
                </a:ext>
              </a:extLst>
            </p:cNvPr>
            <p:cNvSpPr txBox="1">
              <a:spLocks noChangeArrowheads="1"/>
            </p:cNvSpPr>
            <p:nvPr/>
          </p:nvSpPr>
          <p:spPr bwMode="auto">
            <a:xfrm>
              <a:off x="5004408" y="5841306"/>
              <a:ext cx="3276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FontTx/>
                <a:buNone/>
              </a:pPr>
              <a:r>
                <a:rPr lang="zh-CN" altLang="en-US" sz="1800" b="1">
                  <a:solidFill>
                    <a:srgbClr val="FFFF00"/>
                  </a:solidFill>
                  <a:latin typeface="微软雅黑" panose="020B0503020204020204" pitchFamily="34" charset="-122"/>
                  <a:ea typeface="微软雅黑" panose="020B0503020204020204" pitchFamily="34" charset="-122"/>
                </a:rPr>
                <a:t>广东茂名水东湾红树林</a:t>
              </a:r>
            </a:p>
          </p:txBody>
        </p:sp>
        <p:sp>
          <p:nvSpPr>
            <p:cNvPr id="72717" name="Text Box 12">
              <a:extLst>
                <a:ext uri="{FF2B5EF4-FFF2-40B4-BE49-F238E27FC236}">
                  <a16:creationId xmlns:a16="http://schemas.microsoft.com/office/drawing/2014/main" id="{CE43FCDF-C033-43F1-AFEA-CCF376F63E59}"/>
                </a:ext>
              </a:extLst>
            </p:cNvPr>
            <p:cNvSpPr txBox="1">
              <a:spLocks noChangeArrowheads="1"/>
            </p:cNvSpPr>
            <p:nvPr/>
          </p:nvSpPr>
          <p:spPr bwMode="auto">
            <a:xfrm>
              <a:off x="6394769" y="3133727"/>
              <a:ext cx="1835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FontTx/>
                <a:buNone/>
              </a:pPr>
              <a:r>
                <a:rPr lang="zh-CN" altLang="en-US" sz="1800" b="1">
                  <a:latin typeface="微软雅黑" panose="020B0503020204020204" pitchFamily="34" charset="-122"/>
                  <a:ea typeface="微软雅黑" panose="020B0503020204020204" pitchFamily="34" charset="-122"/>
                </a:rPr>
                <a:t>台北红树林</a:t>
              </a:r>
            </a:p>
          </p:txBody>
        </p:sp>
      </p:grpSp>
      <p:sp>
        <p:nvSpPr>
          <p:cNvPr id="11" name="矩形 10">
            <a:extLst>
              <a:ext uri="{FF2B5EF4-FFF2-40B4-BE49-F238E27FC236}">
                <a16:creationId xmlns:a16="http://schemas.microsoft.com/office/drawing/2014/main" id="{860F3281-54EE-44A7-95B3-9ED0301057EC}"/>
              </a:ext>
            </a:extLst>
          </p:cNvPr>
          <p:cNvSpPr/>
          <p:nvPr/>
        </p:nvSpPr>
        <p:spPr>
          <a:xfrm>
            <a:off x="395536" y="2922362"/>
            <a:ext cx="8424936" cy="2308324"/>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defRPr/>
            </a:pPr>
            <a:r>
              <a:rPr lang="zh-CN" altLang="en-US" sz="2400" b="1" dirty="0">
                <a:solidFill>
                  <a:schemeClr val="tx1"/>
                </a:solidFill>
                <a:latin typeface="微软雅黑" panose="020B0503020204020204" pitchFamily="34" charset="-122"/>
                <a:ea typeface="微软雅黑" panose="020B0503020204020204" pitchFamily="34" charset="-122"/>
                <a:cs typeface="Times New Roman" pitchFamily="18" charset="0"/>
              </a:rPr>
              <a:t>红树林（</a:t>
            </a:r>
            <a:r>
              <a:rPr lang="en-US" altLang="zh-CN" sz="2400" b="1" dirty="0">
                <a:solidFill>
                  <a:schemeClr val="tx1"/>
                </a:solidFill>
                <a:latin typeface="微软雅黑" panose="020B0503020204020204" pitchFamily="34" charset="-122"/>
                <a:ea typeface="微软雅黑" panose="020B0503020204020204" pitchFamily="34" charset="-122"/>
                <a:cs typeface="Times New Roman" pitchFamily="18" charset="0"/>
              </a:rPr>
              <a:t>Mangrove</a:t>
            </a:r>
            <a:r>
              <a:rPr lang="zh-CN" altLang="en-US" sz="2400" b="1" dirty="0">
                <a:solidFill>
                  <a:schemeClr val="tx1"/>
                </a:solidFill>
                <a:latin typeface="微软雅黑" panose="020B0503020204020204" pitchFamily="34" charset="-122"/>
                <a:ea typeface="微软雅黑" panose="020B0503020204020204" pitchFamily="34" charset="-122"/>
                <a:cs typeface="Times New Roman" pitchFamily="18" charset="0"/>
              </a:rPr>
              <a:t>）指生长在热带、亚热带低能海岸潮间带上部，受周期性潮水浸淹，以红树植物为主体的常绿灌木或乔木组成的潮滩湿地木本生物群落。组成的物种包括草本、藤本红树。它生长于陆地与海洋交界带的滩涂浅滩，是陆地向海洋过度的特殊生态系统。在我国，红树林主要分布在海南岛、广西、广东和福建。 </a:t>
            </a:r>
          </a:p>
        </p:txBody>
      </p:sp>
      <p:sp>
        <p:nvSpPr>
          <p:cNvPr id="12" name="文本框 11">
            <a:extLst>
              <a:ext uri="{FF2B5EF4-FFF2-40B4-BE49-F238E27FC236}">
                <a16:creationId xmlns:a16="http://schemas.microsoft.com/office/drawing/2014/main" id="{1C9DDED4-0A87-4DD2-8D5D-68860EADDCB4}"/>
              </a:ext>
            </a:extLst>
          </p:cNvPr>
          <p:cNvSpPr txBox="1"/>
          <p:nvPr/>
        </p:nvSpPr>
        <p:spPr>
          <a:xfrm>
            <a:off x="2195513" y="350838"/>
            <a:ext cx="4572000" cy="647700"/>
          </a:xfrm>
          <a:prstGeom prst="rect">
            <a:avLst/>
          </a:prstGeom>
          <a:noFill/>
        </p:spPr>
        <p:txBody>
          <a:bodyPr>
            <a:spAutoFit/>
          </a:bodyPr>
          <a:lstStyle/>
          <a:p>
            <a:pPr marL="53975" indent="1588" algn="ctr" eaLnBrk="1" hangingPunct="1">
              <a:lnSpc>
                <a:spcPct val="90000"/>
              </a:lnSpc>
              <a:defRPr/>
            </a:pPr>
            <a:r>
              <a:rPr lang="en-US" altLang="zh-CN" sz="4000" b="1" dirty="0">
                <a:latin typeface="微软雅黑" panose="020B0503020204020204" pitchFamily="34" charset="-122"/>
                <a:ea typeface="微软雅黑" panose="020B0503020204020204" pitchFamily="34" charset="-122"/>
                <a:cs typeface="+mj-cs"/>
              </a:rPr>
              <a:t>6</a:t>
            </a:r>
            <a:r>
              <a:rPr lang="zh-CN" altLang="en-US" sz="4000" b="1" dirty="0">
                <a:latin typeface="微软雅黑" panose="020B0503020204020204" pitchFamily="34" charset="-122"/>
                <a:ea typeface="微软雅黑" panose="020B0503020204020204" pitchFamily="34" charset="-122"/>
                <a:cs typeface="+mj-cs"/>
              </a:rPr>
              <a:t>、湿地生态系统</a:t>
            </a:r>
            <a:r>
              <a:rPr lang="en-US" altLang="zh-CN" sz="4000" b="1" dirty="0">
                <a:latin typeface="微软雅黑" panose="020B0503020204020204" pitchFamily="34" charset="-122"/>
                <a:ea typeface="微软雅黑" panose="020B0503020204020204" pitchFamily="34" charset="-122"/>
                <a:cs typeface="+mj-cs"/>
              </a:rPr>
              <a:t> </a:t>
            </a:r>
            <a:r>
              <a:rPr lang="zh-CN" altLang="en-US" sz="4000" b="1" dirty="0">
                <a:latin typeface="微软雅黑" panose="020B0503020204020204" pitchFamily="34" charset="-122"/>
                <a:ea typeface="微软雅黑" panose="020B0503020204020204" pitchFamily="34" charset="-122"/>
                <a:cs typeface="+mj-cs"/>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71"/>
                                        </p:tgtEl>
                                        <p:attrNameLst>
                                          <p:attrName>style.visibility</p:attrName>
                                        </p:attrNameLst>
                                      </p:cBhvr>
                                      <p:to>
                                        <p:strVal val="visible"/>
                                      </p:to>
                                    </p:set>
                                    <p:animEffect transition="in" filter="blinds(horizontal)">
                                      <p:cBhvr>
                                        <p:cTn id="7" dur="500"/>
                                        <p:tgtEl>
                                          <p:spTgt spid="92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8F889699-43E4-4336-ABFA-C5FEECB1BFC5}"/>
              </a:ext>
            </a:extLst>
          </p:cNvPr>
          <p:cNvSpPr>
            <a:spLocks noGrp="1" noChangeArrowheads="1"/>
          </p:cNvSpPr>
          <p:nvPr>
            <p:ph type="title"/>
          </p:nvPr>
        </p:nvSpPr>
        <p:spPr/>
        <p:txBody>
          <a:bodyPr/>
          <a:lstStyle/>
          <a:p>
            <a:r>
              <a:rPr lang="en-US" altLang="zh-CN" dirty="0"/>
              <a:t>6</a:t>
            </a:r>
            <a:r>
              <a:rPr lang="zh-CN" altLang="en-US" dirty="0"/>
              <a:t>、湿地生态系统</a:t>
            </a:r>
          </a:p>
        </p:txBody>
      </p:sp>
      <p:sp>
        <p:nvSpPr>
          <p:cNvPr id="74755" name="Rectangle 3">
            <a:extLst>
              <a:ext uri="{FF2B5EF4-FFF2-40B4-BE49-F238E27FC236}">
                <a16:creationId xmlns:a16="http://schemas.microsoft.com/office/drawing/2014/main" id="{A994DDF1-B49E-4957-BCEB-DD25A560FCD1}"/>
              </a:ext>
            </a:extLst>
          </p:cNvPr>
          <p:cNvSpPr>
            <a:spLocks noGrp="1" noChangeArrowheads="1"/>
          </p:cNvSpPr>
          <p:nvPr>
            <p:ph idx="4294967295"/>
          </p:nvPr>
        </p:nvSpPr>
        <p:spPr>
          <a:xfrm>
            <a:off x="574675" y="1125538"/>
            <a:ext cx="8569325" cy="3216275"/>
          </a:xfrm>
          <a:extLst>
            <a:ext uri="{91240B29-F687-4F45-9708-019B960494DF}">
              <a14:hiddenLine xmlns:a14="http://schemas.microsoft.com/office/drawing/2010/main" w="9525" cap="flat" algn="ctr">
                <a:solidFill>
                  <a:srgbClr val="00FF00"/>
                </a:solidFill>
                <a:miter lim="800000"/>
                <a:headEnd/>
                <a:tailEnd/>
              </a14:hiddenLine>
            </a:ext>
          </a:extLst>
        </p:spPr>
        <p:txBody>
          <a:bodyPr/>
          <a:lstStyle/>
          <a:p>
            <a:pPr marL="0" indent="0" eaLnBrk="1" hangingPunct="1">
              <a:buFontTx/>
              <a:buNone/>
            </a:pPr>
            <a:r>
              <a:rPr lang="en-US" altLang="zh-CN" sz="2800"/>
              <a:t>1. </a:t>
            </a:r>
            <a:r>
              <a:rPr lang="zh-CN" altLang="en-US" sz="2800"/>
              <a:t>分布：</a:t>
            </a:r>
          </a:p>
          <a:p>
            <a:pPr marL="0" indent="0" eaLnBrk="1" hangingPunct="1">
              <a:buFontTx/>
              <a:buNone/>
            </a:pPr>
            <a:endParaRPr lang="zh-CN" altLang="en-US" sz="2800"/>
          </a:p>
          <a:p>
            <a:pPr marL="0" indent="0" eaLnBrk="1" hangingPunct="1">
              <a:spcAft>
                <a:spcPct val="0"/>
              </a:spcAft>
              <a:buFontTx/>
              <a:buNone/>
            </a:pPr>
            <a:endParaRPr lang="zh-CN" altLang="en-US" sz="2800"/>
          </a:p>
          <a:p>
            <a:pPr marL="0" indent="0" eaLnBrk="1" hangingPunct="1">
              <a:spcBef>
                <a:spcPct val="50000"/>
              </a:spcBef>
              <a:spcAft>
                <a:spcPct val="0"/>
              </a:spcAft>
              <a:buFontTx/>
              <a:buNone/>
            </a:pPr>
            <a:r>
              <a:rPr lang="en-US" altLang="zh-CN" sz="2800"/>
              <a:t>2. </a:t>
            </a:r>
            <a:r>
              <a:rPr lang="zh-CN" altLang="en-US" sz="2800"/>
              <a:t>生物类型：</a:t>
            </a:r>
          </a:p>
          <a:p>
            <a:pPr marL="0" indent="0" eaLnBrk="1" hangingPunct="1">
              <a:spcAft>
                <a:spcPct val="0"/>
              </a:spcAft>
              <a:buFontTx/>
              <a:buNone/>
            </a:pPr>
            <a:r>
              <a:rPr lang="en-US" altLang="zh-CN" sz="2800"/>
              <a:t>3. </a:t>
            </a:r>
            <a:r>
              <a:rPr lang="zh-CN" altLang="en-US" sz="2800"/>
              <a:t>生态价值：</a:t>
            </a:r>
          </a:p>
        </p:txBody>
      </p:sp>
      <p:sp>
        <p:nvSpPr>
          <p:cNvPr id="94212" name="Text Box 4">
            <a:extLst>
              <a:ext uri="{FF2B5EF4-FFF2-40B4-BE49-F238E27FC236}">
                <a16:creationId xmlns:a16="http://schemas.microsoft.com/office/drawing/2014/main" id="{8D77E98B-284D-4AD9-83C5-D53E29D4B5C1}"/>
              </a:ext>
            </a:extLst>
          </p:cNvPr>
          <p:cNvSpPr txBox="1">
            <a:spLocks noChangeArrowheads="1"/>
          </p:cNvSpPr>
          <p:nvPr/>
        </p:nvSpPr>
        <p:spPr bwMode="auto">
          <a:xfrm>
            <a:off x="1006475" y="1701800"/>
            <a:ext cx="7705725"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600" b="1" dirty="0">
                <a:solidFill>
                  <a:srgbClr val="333399"/>
                </a:solidFill>
                <a:latin typeface="微软雅黑" panose="020B0503020204020204" pitchFamily="34" charset="-122"/>
                <a:ea typeface="微软雅黑" panose="020B0503020204020204" pitchFamily="34" charset="-122"/>
              </a:rPr>
              <a:t>沼泽地，泥炭地，河流，湖泊，红树林，沿海滩涂（海涂），水深不超过</a:t>
            </a:r>
            <a:r>
              <a:rPr kumimoji="1" lang="en-US" altLang="zh-CN" sz="2600" b="1" dirty="0">
                <a:solidFill>
                  <a:srgbClr val="333399"/>
                </a:solidFill>
                <a:latin typeface="微软雅黑" panose="020B0503020204020204" pitchFamily="34" charset="-122"/>
                <a:ea typeface="微软雅黑" panose="020B0503020204020204" pitchFamily="34" charset="-122"/>
              </a:rPr>
              <a:t>6</a:t>
            </a:r>
            <a:r>
              <a:rPr kumimoji="1" lang="zh-CN" altLang="en-US" sz="2600" b="1" dirty="0">
                <a:solidFill>
                  <a:srgbClr val="333399"/>
                </a:solidFill>
                <a:latin typeface="微软雅黑" panose="020B0503020204020204" pitchFamily="34" charset="-122"/>
                <a:ea typeface="微软雅黑" panose="020B0503020204020204" pitchFamily="34" charset="-122"/>
              </a:rPr>
              <a:t>米的浅海区；还有许多人工湿地如水库、池塘、水稻田等</a:t>
            </a:r>
          </a:p>
        </p:txBody>
      </p:sp>
      <p:sp>
        <p:nvSpPr>
          <p:cNvPr id="94213" name="Text Box 5">
            <a:extLst>
              <a:ext uri="{FF2B5EF4-FFF2-40B4-BE49-F238E27FC236}">
                <a16:creationId xmlns:a16="http://schemas.microsoft.com/office/drawing/2014/main" id="{F6B8B6BB-0B70-4966-B61E-C510C4F0B4AE}"/>
              </a:ext>
            </a:extLst>
          </p:cNvPr>
          <p:cNvSpPr txBox="1">
            <a:spLocks noChangeArrowheads="1"/>
          </p:cNvSpPr>
          <p:nvPr/>
        </p:nvSpPr>
        <p:spPr bwMode="auto">
          <a:xfrm>
            <a:off x="2771775" y="3159125"/>
            <a:ext cx="5256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solidFill>
                  <a:srgbClr val="333399"/>
                </a:solidFill>
                <a:latin typeface="微软雅黑" panose="020B0503020204020204" pitchFamily="34" charset="-122"/>
                <a:ea typeface="微软雅黑" panose="020B0503020204020204" pitchFamily="34" charset="-122"/>
              </a:rPr>
              <a:t>动植物丰富</a:t>
            </a:r>
          </a:p>
        </p:txBody>
      </p:sp>
      <p:sp>
        <p:nvSpPr>
          <p:cNvPr id="94214" name="Text Box 6">
            <a:extLst>
              <a:ext uri="{FF2B5EF4-FFF2-40B4-BE49-F238E27FC236}">
                <a16:creationId xmlns:a16="http://schemas.microsoft.com/office/drawing/2014/main" id="{E05092CA-3AAF-4118-AAC0-701E8DA3F0CD}"/>
              </a:ext>
            </a:extLst>
          </p:cNvPr>
          <p:cNvSpPr txBox="1">
            <a:spLocks noChangeArrowheads="1"/>
          </p:cNvSpPr>
          <p:nvPr/>
        </p:nvSpPr>
        <p:spPr bwMode="auto">
          <a:xfrm>
            <a:off x="935038" y="4373563"/>
            <a:ext cx="78486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200"/>
              </a:spcBef>
              <a:buFontTx/>
              <a:buAutoNum type="circleNumDbPlain"/>
            </a:pPr>
            <a:r>
              <a:rPr kumimoji="1" lang="zh-CN" altLang="en-US" sz="2400" b="1" dirty="0">
                <a:solidFill>
                  <a:srgbClr val="333399"/>
                </a:solidFill>
                <a:latin typeface="微软雅黑" panose="020B0503020204020204" pitchFamily="34" charset="-122"/>
                <a:ea typeface="微软雅黑" panose="020B0503020204020204" pitchFamily="34" charset="-122"/>
              </a:rPr>
              <a:t>作为生活用水和工农业用水的水源被直接利用；</a:t>
            </a:r>
          </a:p>
          <a:p>
            <a:pPr eaLnBrk="1" hangingPunct="1">
              <a:spcBef>
                <a:spcPts val="1200"/>
              </a:spcBef>
              <a:buFontTx/>
              <a:buAutoNum type="circleNumDbPlain"/>
            </a:pPr>
            <a:r>
              <a:rPr kumimoji="1" lang="zh-CN" altLang="en-US" sz="2400" b="1" dirty="0">
                <a:solidFill>
                  <a:srgbClr val="333399"/>
                </a:solidFill>
                <a:latin typeface="微软雅黑" panose="020B0503020204020204" pitchFamily="34" charset="-122"/>
                <a:ea typeface="微软雅黑" panose="020B0503020204020204" pitchFamily="34" charset="-122"/>
              </a:rPr>
              <a:t>补充地下水，在多雨或者河流涨水的季节，成为蓄水库，起到调节流量和控制洪水的作用；干旱季节又可补充地表径流和地下水，缓解旱情；</a:t>
            </a:r>
          </a:p>
          <a:p>
            <a:pPr eaLnBrk="1" hangingPunct="1">
              <a:spcBef>
                <a:spcPts val="1200"/>
              </a:spcBef>
              <a:buFontTx/>
              <a:buAutoNum type="circleNumDbPlain"/>
            </a:pPr>
            <a:r>
              <a:rPr kumimoji="1" lang="zh-CN" altLang="en-US" sz="2400" b="1" dirty="0">
                <a:solidFill>
                  <a:srgbClr val="333399"/>
                </a:solidFill>
                <a:latin typeface="微软雅黑" panose="020B0503020204020204" pitchFamily="34" charset="-122"/>
                <a:ea typeface="微软雅黑" panose="020B0503020204020204" pitchFamily="34" charset="-122"/>
              </a:rPr>
              <a:t>是许多水禽的栖息地，以及鱼类的繁殖和肥育场所。</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checkerboard(across)">
                                      <p:cBhvr>
                                        <p:cTn id="7" dur="500"/>
                                        <p:tgtEl>
                                          <p:spTgt spid="94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4213"/>
                                        </p:tgtEl>
                                        <p:attrNameLst>
                                          <p:attrName>style.visibility</p:attrName>
                                        </p:attrNameLst>
                                      </p:cBhvr>
                                      <p:to>
                                        <p:strVal val="visible"/>
                                      </p:to>
                                    </p:set>
                                    <p:animEffect transition="in" filter="checkerboard(across)">
                                      <p:cBhvr>
                                        <p:cTn id="12" dur="500"/>
                                        <p:tgtEl>
                                          <p:spTgt spid="942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4214"/>
                                        </p:tgtEl>
                                        <p:attrNameLst>
                                          <p:attrName>style.visibility</p:attrName>
                                        </p:attrNameLst>
                                      </p:cBhvr>
                                      <p:to>
                                        <p:strVal val="visible"/>
                                      </p:to>
                                    </p:set>
                                    <p:animEffect transition="in" filter="checkerboard(across)">
                                      <p:cBhvr>
                                        <p:cTn id="17" dur="500"/>
                                        <p:tgtEl>
                                          <p:spTgt spid="94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p:bldP spid="94213" grpId="0"/>
      <p:bldP spid="942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descr="001e9078ad640e3320c411">
            <a:extLst>
              <a:ext uri="{FF2B5EF4-FFF2-40B4-BE49-F238E27FC236}">
                <a16:creationId xmlns:a16="http://schemas.microsoft.com/office/drawing/2014/main" id="{45BF15A0-8673-4DC7-B6EB-05AC1C432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268413"/>
            <a:ext cx="6264275"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WordArt 5">
            <a:extLst>
              <a:ext uri="{FF2B5EF4-FFF2-40B4-BE49-F238E27FC236}">
                <a16:creationId xmlns:a16="http://schemas.microsoft.com/office/drawing/2014/main" id="{F46F614A-AA07-4745-B875-C6650C8C6E39}"/>
              </a:ext>
            </a:extLst>
          </p:cNvPr>
          <p:cNvSpPr>
            <a:spLocks noChangeArrowheads="1" noChangeShapeType="1" noTextEdit="1"/>
          </p:cNvSpPr>
          <p:nvPr/>
        </p:nvSpPr>
        <p:spPr bwMode="auto">
          <a:xfrm>
            <a:off x="2359025" y="404813"/>
            <a:ext cx="4391025" cy="646112"/>
          </a:xfrm>
          <a:prstGeom prst="rect">
            <a:avLst/>
          </a:prstGeom>
          <a:noFill/>
          <a:ln>
            <a:noFill/>
          </a:ln>
          <a:effectLst/>
        </p:spPr>
        <p:txBody>
          <a:bodyPr>
            <a:spAutoFit/>
          </a:bodyPr>
          <a:lstStyle/>
          <a:p>
            <a:pPr marL="53975" indent="1588" eaLnBrk="1" hangingPunct="1">
              <a:lnSpc>
                <a:spcPct val="90000"/>
              </a:lnSpc>
              <a:defRPr/>
            </a:pPr>
            <a:r>
              <a:rPr lang="en-US" altLang="zh-CN" sz="4000" b="1" dirty="0">
                <a:latin typeface="微软雅黑" panose="020B0503020204020204" pitchFamily="34" charset="-122"/>
                <a:ea typeface="微软雅黑" panose="020B0503020204020204" pitchFamily="34" charset="-122"/>
                <a:cs typeface="+mj-cs"/>
              </a:rPr>
              <a:t> </a:t>
            </a:r>
            <a:r>
              <a:rPr lang="zh-CN" altLang="en-US" sz="4000" b="1" dirty="0">
                <a:latin typeface="微软雅黑" panose="020B0503020204020204" pitchFamily="34" charset="-122"/>
                <a:ea typeface="微软雅黑" panose="020B0503020204020204" pitchFamily="34" charset="-122"/>
                <a:cs typeface="+mj-cs"/>
              </a:rPr>
              <a:t>       </a:t>
            </a:r>
          </a:p>
        </p:txBody>
      </p:sp>
      <p:sp>
        <p:nvSpPr>
          <p:cNvPr id="76804" name="标题 1">
            <a:extLst>
              <a:ext uri="{FF2B5EF4-FFF2-40B4-BE49-F238E27FC236}">
                <a16:creationId xmlns:a16="http://schemas.microsoft.com/office/drawing/2014/main" id="{D80C6A70-82F6-4CD4-BC06-D9589B314391}"/>
              </a:ext>
            </a:extLst>
          </p:cNvPr>
          <p:cNvSpPr>
            <a:spLocks noGrp="1" noChangeArrowheads="1"/>
          </p:cNvSpPr>
          <p:nvPr>
            <p:ph type="title"/>
          </p:nvPr>
        </p:nvSpPr>
        <p:spPr>
          <a:xfrm>
            <a:off x="315913" y="188913"/>
            <a:ext cx="8534400" cy="646112"/>
          </a:xfrm>
        </p:spPr>
        <p:txBody>
          <a:bodyPr/>
          <a:lstStyle/>
          <a:p>
            <a:r>
              <a:rPr lang="en-US" altLang="zh-CN" sz="4000" b="1">
                <a:latin typeface="微软雅黑" panose="020B0503020204020204" pitchFamily="34" charset="-122"/>
                <a:ea typeface="微软雅黑" panose="020B0503020204020204" pitchFamily="34" charset="-122"/>
              </a:rPr>
              <a:t>7</a:t>
            </a:r>
            <a:r>
              <a:rPr lang="zh-CN" altLang="en-US" sz="4000" b="1">
                <a:latin typeface="微软雅黑" panose="020B0503020204020204" pitchFamily="34" charset="-122"/>
                <a:ea typeface="微软雅黑" panose="020B0503020204020204" pitchFamily="34" charset="-122"/>
              </a:rPr>
              <a:t>、城市生态系统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261"/>
                                        </p:tgtEl>
                                        <p:attrNameLst>
                                          <p:attrName>style.visibility</p:attrName>
                                        </p:attrNameLst>
                                      </p:cBhvr>
                                      <p:to>
                                        <p:strVal val="visible"/>
                                      </p:to>
                                    </p:set>
                                    <p:animEffect transition="in" filter="blinds(horizontal)">
                                      <p:cBhvr>
                                        <p:cTn id="7" dur="500"/>
                                        <p:tgtEl>
                                          <p:spTgt spid="9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a:extLst>
              <a:ext uri="{FF2B5EF4-FFF2-40B4-BE49-F238E27FC236}">
                <a16:creationId xmlns:a16="http://schemas.microsoft.com/office/drawing/2014/main" id="{8632AF8F-B1C6-45A0-9865-8E3ACD9B3046}"/>
              </a:ext>
            </a:extLst>
          </p:cNvPr>
          <p:cNvSpPr>
            <a:spLocks noGrp="1" noChangeArrowheads="1"/>
          </p:cNvSpPr>
          <p:nvPr>
            <p:ph idx="1"/>
          </p:nvPr>
        </p:nvSpPr>
        <p:spPr>
          <a:xfrm>
            <a:off x="250825" y="1341438"/>
            <a:ext cx="8569325" cy="1570037"/>
          </a:xfrm>
          <a:extLst>
            <a:ext uri="{91240B29-F687-4F45-9708-019B960494DF}">
              <a14:hiddenLine xmlns:a14="http://schemas.microsoft.com/office/drawing/2010/main" w="9525" cap="flat" algn="ctr">
                <a:solidFill>
                  <a:srgbClr val="00FF00"/>
                </a:solidFill>
                <a:miter lim="800000"/>
                <a:headEnd/>
                <a:tailEnd/>
              </a14:hiddenLine>
            </a:ext>
          </a:extLst>
        </p:spPr>
        <p:txBody>
          <a:bodyPr/>
          <a:lstStyle/>
          <a:p>
            <a:pPr marL="0" indent="0" eaLnBrk="1" hangingPunct="1">
              <a:buFontTx/>
              <a:buNone/>
            </a:pPr>
            <a:r>
              <a:rPr lang="en-US" altLang="zh-CN" sz="3000"/>
              <a:t>1. </a:t>
            </a:r>
            <a:r>
              <a:rPr lang="zh-CN" altLang="en-US" sz="3000"/>
              <a:t>概念：</a:t>
            </a:r>
          </a:p>
          <a:p>
            <a:pPr marL="0" indent="0" eaLnBrk="1" hangingPunct="1">
              <a:spcBef>
                <a:spcPts val="3600"/>
              </a:spcBef>
              <a:spcAft>
                <a:spcPts val="1200"/>
              </a:spcAft>
              <a:buFontTx/>
              <a:buNone/>
            </a:pPr>
            <a:r>
              <a:rPr lang="en-US" altLang="zh-CN" sz="3000"/>
              <a:t>2. </a:t>
            </a:r>
            <a:r>
              <a:rPr lang="zh-CN" altLang="en-US" sz="3000"/>
              <a:t>主要特点：</a:t>
            </a:r>
          </a:p>
        </p:txBody>
      </p:sp>
      <p:sp>
        <p:nvSpPr>
          <p:cNvPr id="100356" name="Text Box 4">
            <a:extLst>
              <a:ext uri="{FF2B5EF4-FFF2-40B4-BE49-F238E27FC236}">
                <a16:creationId xmlns:a16="http://schemas.microsoft.com/office/drawing/2014/main" id="{1A330687-A4AB-4789-99C4-91D00B038CE1}"/>
              </a:ext>
            </a:extLst>
          </p:cNvPr>
          <p:cNvSpPr txBox="1">
            <a:spLocks noChangeArrowheads="1"/>
          </p:cNvSpPr>
          <p:nvPr/>
        </p:nvSpPr>
        <p:spPr bwMode="auto">
          <a:xfrm>
            <a:off x="1763713" y="1384300"/>
            <a:ext cx="7056437"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600" b="1" dirty="0">
                <a:solidFill>
                  <a:srgbClr val="333399"/>
                </a:solidFill>
                <a:latin typeface="微软雅黑" panose="020B0503020204020204" pitchFamily="34" charset="-122"/>
                <a:ea typeface="微软雅黑" panose="020B0503020204020204" pitchFamily="34" charset="-122"/>
              </a:rPr>
              <a:t>城市居民和周围生物以及非生物环境相互作用而形成的一类具有一定功能的网络结构。</a:t>
            </a:r>
          </a:p>
        </p:txBody>
      </p:sp>
      <p:sp>
        <p:nvSpPr>
          <p:cNvPr id="100357" name="Text Box 5">
            <a:extLst>
              <a:ext uri="{FF2B5EF4-FFF2-40B4-BE49-F238E27FC236}">
                <a16:creationId xmlns:a16="http://schemas.microsoft.com/office/drawing/2014/main" id="{D5FA1FCA-3B26-4128-9DA0-32AAC27D0EB4}"/>
              </a:ext>
            </a:extLst>
          </p:cNvPr>
          <p:cNvSpPr txBox="1">
            <a:spLocks noChangeArrowheads="1"/>
          </p:cNvSpPr>
          <p:nvPr/>
        </p:nvSpPr>
        <p:spPr bwMode="auto">
          <a:xfrm>
            <a:off x="719138" y="3033713"/>
            <a:ext cx="8029575"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marL="514350" indent="-5143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Tx/>
              <a:buAutoNum type="circleNumDbPlain"/>
            </a:pPr>
            <a:r>
              <a:rPr kumimoji="1" lang="zh-CN" altLang="en-US" sz="2600" b="1" dirty="0">
                <a:solidFill>
                  <a:srgbClr val="333399"/>
                </a:solidFill>
                <a:latin typeface="微软雅黑" panose="020B0503020204020204" pitchFamily="34" charset="-122"/>
                <a:ea typeface="微软雅黑" panose="020B0503020204020204" pitchFamily="34" charset="-122"/>
              </a:rPr>
              <a:t>是以人为中心的系统；</a:t>
            </a:r>
          </a:p>
          <a:p>
            <a:pPr eaLnBrk="1" hangingPunct="1">
              <a:spcBef>
                <a:spcPct val="50000"/>
              </a:spcBef>
              <a:buFontTx/>
              <a:buAutoNum type="circleNumDbPlain"/>
            </a:pPr>
            <a:r>
              <a:rPr kumimoji="1" lang="zh-CN" altLang="en-US" sz="2600" b="1" dirty="0">
                <a:solidFill>
                  <a:srgbClr val="333399"/>
                </a:solidFill>
                <a:latin typeface="微软雅黑" panose="020B0503020204020204" pitchFamily="34" charset="-122"/>
                <a:ea typeface="微软雅黑" panose="020B0503020204020204" pitchFamily="34" charset="-122"/>
              </a:rPr>
              <a:t>土地、水体、大气都被人类活动所改造，住房、工业、企业、交通都是“人造”的；</a:t>
            </a:r>
          </a:p>
          <a:p>
            <a:pPr eaLnBrk="1" hangingPunct="1">
              <a:spcBef>
                <a:spcPct val="50000"/>
              </a:spcBef>
              <a:buFontTx/>
              <a:buAutoNum type="circleNumDbPlain"/>
            </a:pPr>
            <a:r>
              <a:rPr kumimoji="1" lang="zh-CN" altLang="en-US" sz="2600" b="1" dirty="0">
                <a:solidFill>
                  <a:srgbClr val="333399"/>
                </a:solidFill>
                <a:latin typeface="微软雅黑" panose="020B0503020204020204" pitchFamily="34" charset="-122"/>
                <a:ea typeface="微软雅黑" panose="020B0503020204020204" pitchFamily="34" charset="-122"/>
              </a:rPr>
              <a:t>能量主要来自于化石燃料的燃烧；</a:t>
            </a:r>
          </a:p>
          <a:p>
            <a:pPr eaLnBrk="1" hangingPunct="1">
              <a:spcBef>
                <a:spcPct val="50000"/>
              </a:spcBef>
              <a:buFontTx/>
              <a:buAutoNum type="circleNumDbPlain"/>
            </a:pPr>
            <a:r>
              <a:rPr kumimoji="1" lang="zh-CN" altLang="en-US" sz="2600" b="1" dirty="0">
                <a:solidFill>
                  <a:srgbClr val="333399"/>
                </a:solidFill>
                <a:latin typeface="微软雅黑" panose="020B0503020204020204" pitchFamily="34" charset="-122"/>
                <a:ea typeface="微软雅黑" panose="020B0503020204020204" pitchFamily="34" charset="-122"/>
              </a:rPr>
              <a:t>在物质和能量上是一个高度开放的系统，对其他生态系统既有高度的依赖性又有强烈的干扰性。</a:t>
            </a:r>
          </a:p>
        </p:txBody>
      </p:sp>
      <p:sp>
        <p:nvSpPr>
          <p:cNvPr id="6" name="WordArt 5">
            <a:extLst>
              <a:ext uri="{FF2B5EF4-FFF2-40B4-BE49-F238E27FC236}">
                <a16:creationId xmlns:a16="http://schemas.microsoft.com/office/drawing/2014/main" id="{386EC561-594A-4A8E-8237-BE94B056D55B}"/>
              </a:ext>
            </a:extLst>
          </p:cNvPr>
          <p:cNvSpPr>
            <a:spLocks noChangeArrowheads="1" noChangeShapeType="1" noTextEdit="1"/>
          </p:cNvSpPr>
          <p:nvPr/>
        </p:nvSpPr>
        <p:spPr bwMode="auto">
          <a:xfrm>
            <a:off x="223838" y="260350"/>
            <a:ext cx="4392612" cy="646113"/>
          </a:xfrm>
          <a:prstGeom prst="rect">
            <a:avLst/>
          </a:prstGeom>
          <a:noFill/>
          <a:ln>
            <a:noFill/>
          </a:ln>
          <a:effectLst/>
        </p:spPr>
        <p:txBody>
          <a:bodyPr>
            <a:spAutoFit/>
          </a:bodyPr>
          <a:lstStyle/>
          <a:p>
            <a:pPr marL="53975" indent="1588" eaLnBrk="1" hangingPunct="1">
              <a:lnSpc>
                <a:spcPct val="90000"/>
              </a:lnSpc>
              <a:defRPr/>
            </a:pPr>
            <a:r>
              <a:rPr lang="en-US" altLang="zh-CN" sz="4000" b="1" dirty="0">
                <a:latin typeface="微软雅黑" panose="020B0503020204020204" pitchFamily="34" charset="-122"/>
                <a:ea typeface="微软雅黑" panose="020B0503020204020204" pitchFamily="34" charset="-122"/>
                <a:cs typeface="+mj-cs"/>
              </a:rPr>
              <a:t> </a:t>
            </a:r>
            <a:r>
              <a:rPr lang="zh-CN" altLang="en-US" sz="4000" b="1" dirty="0">
                <a:latin typeface="微软雅黑" panose="020B0503020204020204" pitchFamily="34" charset="-122"/>
                <a:ea typeface="微软雅黑" panose="020B0503020204020204" pitchFamily="34" charset="-122"/>
                <a:cs typeface="+mj-cs"/>
              </a:rPr>
              <a:t>       </a:t>
            </a:r>
          </a:p>
        </p:txBody>
      </p:sp>
      <p:sp>
        <p:nvSpPr>
          <p:cNvPr id="78854" name="标题 1">
            <a:extLst>
              <a:ext uri="{FF2B5EF4-FFF2-40B4-BE49-F238E27FC236}">
                <a16:creationId xmlns:a16="http://schemas.microsoft.com/office/drawing/2014/main" id="{2D68F542-ACBA-4C5F-AAE8-5579691EDA2C}"/>
              </a:ext>
            </a:extLst>
          </p:cNvPr>
          <p:cNvSpPr>
            <a:spLocks noGrp="1" noChangeArrowheads="1"/>
          </p:cNvSpPr>
          <p:nvPr>
            <p:ph type="title"/>
          </p:nvPr>
        </p:nvSpPr>
        <p:spPr>
          <a:xfrm>
            <a:off x="304800" y="188913"/>
            <a:ext cx="8534400" cy="646112"/>
          </a:xfrm>
        </p:spPr>
        <p:txBody>
          <a:bodyPr/>
          <a:lstStyle/>
          <a:p>
            <a:r>
              <a:rPr lang="en-US" altLang="zh-CN"/>
              <a:t>7</a:t>
            </a:r>
            <a:r>
              <a:rPr lang="zh-CN" altLang="en-US"/>
              <a:t>、城市生态系统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checkerboard(across)">
                                      <p:cBhvr>
                                        <p:cTn id="7" dur="500"/>
                                        <p:tgtEl>
                                          <p:spTgt spid="100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0357"/>
                                        </p:tgtEl>
                                        <p:attrNameLst>
                                          <p:attrName>style.visibility</p:attrName>
                                        </p:attrNameLst>
                                      </p:cBhvr>
                                      <p:to>
                                        <p:strVal val="visible"/>
                                      </p:to>
                                    </p:set>
                                    <p:animEffect transition="in" filter="checkerboard(across)">
                                      <p:cBhvr>
                                        <p:cTn id="12" dur="500"/>
                                        <p:tgtEl>
                                          <p:spTgt spid="1003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p:bldP spid="10035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3ACB78DB-D6D7-4313-B0FA-F5509BCE19F8}"/>
              </a:ext>
            </a:extLst>
          </p:cNvPr>
          <p:cNvSpPr txBox="1">
            <a:spLocks noChangeArrowheads="1"/>
          </p:cNvSpPr>
          <p:nvPr/>
        </p:nvSpPr>
        <p:spPr bwMode="auto">
          <a:xfrm>
            <a:off x="323850" y="1844675"/>
            <a:ext cx="8567738"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kumimoji="1" lang="zh-CN" altLang="en-US" sz="3600" b="1" dirty="0">
                <a:solidFill>
                  <a:srgbClr val="000000"/>
                </a:solidFill>
                <a:latin typeface="微软雅黑" panose="020B0503020204020204" pitchFamily="34" charset="-122"/>
                <a:ea typeface="微软雅黑" panose="020B0503020204020204" pitchFamily="34" charset="-122"/>
              </a:rPr>
              <a:t>在一个生态系统中</a:t>
            </a:r>
            <a:r>
              <a:rPr kumimoji="1" lang="zh-CN" altLang="en-US" sz="3600" b="1" dirty="0">
                <a:solidFill>
                  <a:srgbClr val="000099"/>
                </a:solidFill>
                <a:latin typeface="微软雅黑" panose="020B0503020204020204" pitchFamily="34" charset="-122"/>
                <a:ea typeface="微软雅黑" panose="020B0503020204020204" pitchFamily="34" charset="-122"/>
              </a:rPr>
              <a:t>生物群落与无机环境</a:t>
            </a:r>
            <a:r>
              <a:rPr kumimoji="1" lang="zh-CN" altLang="en-US" sz="3600" b="1" dirty="0">
                <a:solidFill>
                  <a:srgbClr val="000000"/>
                </a:solidFill>
                <a:latin typeface="微软雅黑" panose="020B0503020204020204" pitchFamily="34" charset="-122"/>
                <a:ea typeface="微软雅黑" panose="020B0503020204020204" pitchFamily="34" charset="-122"/>
              </a:rPr>
              <a:t>到底是如何相互作用的呢</a:t>
            </a:r>
            <a:r>
              <a:rPr kumimoji="1" lang="en-US" altLang="zh-CN" sz="3600" b="1" dirty="0">
                <a:solidFill>
                  <a:srgbClr val="000000"/>
                </a:solidFill>
                <a:latin typeface="微软雅黑" panose="020B0503020204020204" pitchFamily="34" charset="-122"/>
                <a:ea typeface="微软雅黑" panose="020B0503020204020204" pitchFamily="34" charset="-122"/>
              </a:rPr>
              <a:t>?</a:t>
            </a:r>
          </a:p>
          <a:p>
            <a:pPr eaLnBrk="1" hangingPunct="1">
              <a:lnSpc>
                <a:spcPct val="150000"/>
              </a:lnSpc>
              <a:spcBef>
                <a:spcPct val="0"/>
              </a:spcBef>
            </a:pPr>
            <a:r>
              <a:rPr kumimoji="1" lang="zh-CN" altLang="en-US" sz="3600" b="1" dirty="0">
                <a:solidFill>
                  <a:srgbClr val="000099"/>
                </a:solidFill>
                <a:latin typeface="微软雅黑" panose="020B0503020204020204" pitchFamily="34" charset="-122"/>
                <a:ea typeface="微软雅黑" panose="020B0503020204020204" pitchFamily="34" charset="-122"/>
              </a:rPr>
              <a:t>生物与生物之间的内在联系</a:t>
            </a:r>
            <a:r>
              <a:rPr kumimoji="1" lang="zh-CN" altLang="en-US" sz="3600" b="1" dirty="0">
                <a:solidFill>
                  <a:srgbClr val="000000"/>
                </a:solidFill>
                <a:latin typeface="微软雅黑" panose="020B0503020204020204" pitchFamily="34" charset="-122"/>
                <a:ea typeface="微软雅黑" panose="020B0503020204020204" pitchFamily="34" charset="-122"/>
              </a:rPr>
              <a:t>是什么呢</a:t>
            </a:r>
            <a:r>
              <a:rPr kumimoji="1" lang="en-US" altLang="zh-CN" sz="3600" b="1" dirty="0">
                <a:solidFill>
                  <a:srgbClr val="000000"/>
                </a:solidFill>
                <a:latin typeface="微软雅黑" panose="020B0503020204020204" pitchFamily="34" charset="-122"/>
                <a:ea typeface="微软雅黑" panose="020B0503020204020204" pitchFamily="34" charset="-122"/>
              </a:rPr>
              <a:t>?</a:t>
            </a:r>
            <a:endParaRPr kumimoji="1" lang="zh-CN" altLang="en-US" sz="3600" b="1" dirty="0">
              <a:solidFill>
                <a:srgbClr val="000000"/>
              </a:solidFill>
              <a:latin typeface="微软雅黑" panose="020B0503020204020204" pitchFamily="34" charset="-122"/>
              <a:ea typeface="微软雅黑" panose="020B0503020204020204" pitchFamily="34" charset="-122"/>
            </a:endParaRPr>
          </a:p>
        </p:txBody>
      </p:sp>
      <p:sp>
        <p:nvSpPr>
          <p:cNvPr id="80899" name="文本框 1">
            <a:extLst>
              <a:ext uri="{FF2B5EF4-FFF2-40B4-BE49-F238E27FC236}">
                <a16:creationId xmlns:a16="http://schemas.microsoft.com/office/drawing/2014/main" id="{16686BBB-D64D-4082-8DA5-218A4EAED304}"/>
              </a:ext>
            </a:extLst>
          </p:cNvPr>
          <p:cNvSpPr txBox="1">
            <a:spLocks noChangeArrowheads="1"/>
          </p:cNvSpPr>
          <p:nvPr/>
        </p:nvSpPr>
        <p:spPr bwMode="auto">
          <a:xfrm>
            <a:off x="468313" y="404813"/>
            <a:ext cx="38877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5400" b="1">
                <a:latin typeface="微软雅黑" panose="020B0503020204020204" pitchFamily="34" charset="-122"/>
                <a:ea typeface="微软雅黑" panose="020B0503020204020204" pitchFamily="34" charset="-122"/>
              </a:rPr>
              <a:t>思考：</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WordArt 6">
            <a:extLst>
              <a:ext uri="{FF2B5EF4-FFF2-40B4-BE49-F238E27FC236}">
                <a16:creationId xmlns:a16="http://schemas.microsoft.com/office/drawing/2014/main" id="{2AB835D7-B289-433D-9805-795A7197E5BC}"/>
              </a:ext>
            </a:extLst>
          </p:cNvPr>
          <p:cNvSpPr>
            <a:spLocks noChangeArrowheads="1" noChangeShapeType="1" noTextEdit="1"/>
          </p:cNvSpPr>
          <p:nvPr/>
        </p:nvSpPr>
        <p:spPr bwMode="auto">
          <a:xfrm>
            <a:off x="323850" y="193675"/>
            <a:ext cx="5848350" cy="646113"/>
          </a:xfrm>
          <a:prstGeom prst="rect">
            <a:avLst/>
          </a:prstGeom>
          <a:noFill/>
          <a:ln>
            <a:noFill/>
          </a:ln>
          <a:effectLst/>
        </p:spPr>
        <p:txBody>
          <a:bodyPr>
            <a:spAutoFit/>
          </a:bodyPr>
          <a:lstStyle/>
          <a:p>
            <a:pPr marL="53975" indent="1588" eaLnBrk="1" hangingPunct="1">
              <a:lnSpc>
                <a:spcPct val="90000"/>
              </a:lnSpc>
              <a:defRPr/>
            </a:pPr>
            <a:r>
              <a:rPr lang="zh-CN" altLang="en-US" sz="4000" b="1" dirty="0">
                <a:latin typeface="微软雅黑" panose="020B0503020204020204" pitchFamily="34" charset="-122"/>
                <a:ea typeface="微软雅黑" panose="020B0503020204020204" pitchFamily="34" charset="-122"/>
                <a:cs typeface="+mj-cs"/>
              </a:rPr>
              <a:t>         </a:t>
            </a:r>
          </a:p>
        </p:txBody>
      </p:sp>
      <p:sp>
        <p:nvSpPr>
          <p:cNvPr id="81923" name="Rectangle 33">
            <a:extLst>
              <a:ext uri="{FF2B5EF4-FFF2-40B4-BE49-F238E27FC236}">
                <a16:creationId xmlns:a16="http://schemas.microsoft.com/office/drawing/2014/main" id="{CB5623C8-2623-4508-9F96-22BEA32A7BB6}"/>
              </a:ext>
            </a:extLst>
          </p:cNvPr>
          <p:cNvSpPr>
            <a:spLocks noChangeArrowheads="1"/>
          </p:cNvSpPr>
          <p:nvPr/>
        </p:nvSpPr>
        <p:spPr bwMode="auto">
          <a:xfrm>
            <a:off x="806450" y="2787650"/>
            <a:ext cx="5484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3600" b="1" dirty="0">
                <a:latin typeface="微软雅黑" panose="020B0503020204020204" pitchFamily="34" charset="-122"/>
                <a:ea typeface="微软雅黑" panose="020B0503020204020204" pitchFamily="34" charset="-122"/>
              </a:rPr>
              <a:t>（二）食物链和食物网</a:t>
            </a:r>
          </a:p>
        </p:txBody>
      </p:sp>
      <p:sp>
        <p:nvSpPr>
          <p:cNvPr id="81924" name="Rectangle 29">
            <a:extLst>
              <a:ext uri="{FF2B5EF4-FFF2-40B4-BE49-F238E27FC236}">
                <a16:creationId xmlns:a16="http://schemas.microsoft.com/office/drawing/2014/main" id="{51B55BD9-B406-46FC-8DAC-867B97ED5557}"/>
              </a:ext>
            </a:extLst>
          </p:cNvPr>
          <p:cNvSpPr>
            <a:spLocks noChangeArrowheads="1"/>
          </p:cNvSpPr>
          <p:nvPr/>
        </p:nvSpPr>
        <p:spPr bwMode="auto">
          <a:xfrm>
            <a:off x="827088" y="1700213"/>
            <a:ext cx="5997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3600" b="1">
                <a:latin typeface="微软雅黑" panose="020B0503020204020204" pitchFamily="34" charset="-122"/>
                <a:ea typeface="微软雅黑" panose="020B0503020204020204" pitchFamily="34" charset="-122"/>
              </a:rPr>
              <a:t>（一）生态系统的组成成分</a:t>
            </a:r>
          </a:p>
        </p:txBody>
      </p:sp>
      <p:sp>
        <p:nvSpPr>
          <p:cNvPr id="5" name="WordArt 6">
            <a:extLst>
              <a:ext uri="{FF2B5EF4-FFF2-40B4-BE49-F238E27FC236}">
                <a16:creationId xmlns:a16="http://schemas.microsoft.com/office/drawing/2014/main" id="{6E5BA8A1-30B3-4DB8-A33C-09D942A81160}"/>
              </a:ext>
            </a:extLst>
          </p:cNvPr>
          <p:cNvSpPr>
            <a:spLocks noChangeArrowheads="1" noChangeShapeType="1" noTextEdit="1"/>
          </p:cNvSpPr>
          <p:nvPr/>
        </p:nvSpPr>
        <p:spPr bwMode="auto">
          <a:xfrm>
            <a:off x="323850" y="193675"/>
            <a:ext cx="5848350" cy="646113"/>
          </a:xfrm>
          <a:prstGeom prst="rect">
            <a:avLst/>
          </a:prstGeom>
          <a:noFill/>
          <a:ln>
            <a:noFill/>
          </a:ln>
          <a:effectLst/>
        </p:spPr>
        <p:txBody>
          <a:bodyPr>
            <a:spAutoFit/>
          </a:bodyPr>
          <a:lstStyle/>
          <a:p>
            <a:pPr marL="53975" indent="1588">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         </a:t>
            </a:r>
          </a:p>
        </p:txBody>
      </p:sp>
      <p:sp>
        <p:nvSpPr>
          <p:cNvPr id="6" name="标题 1">
            <a:extLst>
              <a:ext uri="{FF2B5EF4-FFF2-40B4-BE49-F238E27FC236}">
                <a16:creationId xmlns:a16="http://schemas.microsoft.com/office/drawing/2014/main" id="{87025EEC-269B-44A5-B479-3DD21AD33534}"/>
              </a:ext>
            </a:extLst>
          </p:cNvPr>
          <p:cNvSpPr txBox="1">
            <a:spLocks noChangeArrowheads="1"/>
          </p:cNvSpPr>
          <p:nvPr/>
        </p:nvSpPr>
        <p:spPr bwMode="auto">
          <a:xfrm>
            <a:off x="336020" y="193675"/>
            <a:ext cx="691515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gn="l" rtl="0" eaLnBrk="0" fontAlgn="base" hangingPunct="0">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2pPr>
            <a:lvl3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3pPr>
            <a:lvl4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4pPr>
            <a:lvl5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r>
              <a:rPr lang="zh-CN" altLang="en-US" dirty="0"/>
              <a:t>二、生态系统的结构</a:t>
            </a:r>
          </a:p>
        </p:txBody>
      </p:sp>
    </p:spTree>
  </p:cSld>
  <p:clrMapOvr>
    <a:masterClrMapping/>
  </p:clrMapOvr>
  <p:transition>
    <p:zoom dir="in"/>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5474" name="Picture 2" descr="lxh3">
            <a:extLst>
              <a:ext uri="{FF2B5EF4-FFF2-40B4-BE49-F238E27FC236}">
                <a16:creationId xmlns:a16="http://schemas.microsoft.com/office/drawing/2014/main" id="{E5507BFE-4C7F-4EAC-B3BB-6C3A4D505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89"/>
          <a:stretch>
            <a:fillRect/>
          </a:stretch>
        </p:blipFill>
        <p:spPr bwMode="auto">
          <a:xfrm>
            <a:off x="82550" y="1362075"/>
            <a:ext cx="7132638"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2" name="Line 10">
            <a:extLst>
              <a:ext uri="{FF2B5EF4-FFF2-40B4-BE49-F238E27FC236}">
                <a16:creationId xmlns:a16="http://schemas.microsoft.com/office/drawing/2014/main" id="{ACB708C3-AA91-43C4-9ED9-2FB43735DE8A}"/>
              </a:ext>
            </a:extLst>
          </p:cNvPr>
          <p:cNvSpPr>
            <a:spLocks noChangeShapeType="1"/>
          </p:cNvSpPr>
          <p:nvPr/>
        </p:nvSpPr>
        <p:spPr bwMode="gray">
          <a:xfrm>
            <a:off x="7464425" y="1687513"/>
            <a:ext cx="38100" cy="4333875"/>
          </a:xfrm>
          <a:prstGeom prst="line">
            <a:avLst/>
          </a:prstGeom>
          <a:noFill/>
          <a:ln w="12700">
            <a:solidFill>
              <a:srgbClr val="808080">
                <a:alpha val="50195"/>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Rectangle 11">
            <a:extLst>
              <a:ext uri="{FF2B5EF4-FFF2-40B4-BE49-F238E27FC236}">
                <a16:creationId xmlns:a16="http://schemas.microsoft.com/office/drawing/2014/main" id="{625A5E7E-6908-4A87-85C6-4484D2DE09D1}"/>
              </a:ext>
            </a:extLst>
          </p:cNvPr>
          <p:cNvSpPr>
            <a:spLocks noChangeArrowheads="1"/>
          </p:cNvSpPr>
          <p:nvPr/>
        </p:nvSpPr>
        <p:spPr bwMode="auto">
          <a:xfrm>
            <a:off x="7451725" y="1914525"/>
            <a:ext cx="1609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FF0066"/>
              </a:buClr>
              <a:buSzPct val="75000"/>
              <a:buFontTx/>
              <a:buNone/>
            </a:pPr>
            <a:r>
              <a:rPr lang="zh-CN" altLang="en-US" sz="2000">
                <a:solidFill>
                  <a:srgbClr val="FF0000"/>
                </a:solidFill>
                <a:latin typeface="微软雅黑" panose="020B0503020204020204" pitchFamily="34" charset="-122"/>
                <a:ea typeface="微软雅黑" panose="020B0503020204020204" pitchFamily="34" charset="-122"/>
              </a:rPr>
              <a:t> </a:t>
            </a:r>
            <a:r>
              <a:rPr kumimoji="1" lang="en-US" altLang="zh-CN" sz="2000" b="1">
                <a:solidFill>
                  <a:srgbClr val="FF0000"/>
                </a:solidFill>
                <a:latin typeface="微软雅黑" panose="020B0503020204020204" pitchFamily="34" charset="-122"/>
                <a:ea typeface="微软雅黑" panose="020B0503020204020204" pitchFamily="34" charset="-122"/>
              </a:rPr>
              <a:t>Ⅰ </a:t>
            </a:r>
            <a:r>
              <a:rPr kumimoji="1" lang="zh-CN" altLang="en-US" sz="2000" b="1">
                <a:solidFill>
                  <a:srgbClr val="FF0000"/>
                </a:solidFill>
                <a:latin typeface="微软雅黑" panose="020B0503020204020204" pitchFamily="34" charset="-122"/>
                <a:ea typeface="微软雅黑" panose="020B0503020204020204" pitchFamily="34" charset="-122"/>
              </a:rPr>
              <a:t>非生物的</a:t>
            </a:r>
            <a:endParaRPr kumimoji="1" lang="en-US" altLang="zh-CN" sz="2000" b="1">
              <a:solidFill>
                <a:srgbClr val="FF0000"/>
              </a:solidFill>
              <a:latin typeface="微软雅黑" panose="020B0503020204020204" pitchFamily="34" charset="-122"/>
              <a:ea typeface="微软雅黑" panose="020B0503020204020204" pitchFamily="34" charset="-122"/>
            </a:endParaRPr>
          </a:p>
          <a:p>
            <a:pPr algn="ctr" eaLnBrk="1" hangingPunct="1">
              <a:spcBef>
                <a:spcPct val="0"/>
              </a:spcBef>
              <a:buClr>
                <a:srgbClr val="FF0066"/>
              </a:buClr>
              <a:buSzPct val="75000"/>
              <a:buFontTx/>
              <a:buNone/>
            </a:pPr>
            <a:r>
              <a:rPr kumimoji="1" lang="zh-CN" altLang="en-US" sz="2000" b="1">
                <a:solidFill>
                  <a:srgbClr val="FF0000"/>
                </a:solidFill>
                <a:latin typeface="微软雅黑" panose="020B0503020204020204" pitchFamily="34" charset="-122"/>
                <a:ea typeface="微软雅黑" panose="020B0503020204020204" pitchFamily="34" charset="-122"/>
              </a:rPr>
              <a:t>物质和能量</a:t>
            </a:r>
            <a:endParaRPr kumimoji="1" lang="en-US" altLang="zh-CN" sz="2000" b="1">
              <a:solidFill>
                <a:srgbClr val="FF0000"/>
              </a:solidFill>
              <a:latin typeface="微软雅黑" panose="020B0503020204020204" pitchFamily="34" charset="-122"/>
              <a:ea typeface="微软雅黑" panose="020B0503020204020204" pitchFamily="34" charset="-122"/>
            </a:endParaRPr>
          </a:p>
        </p:txBody>
      </p:sp>
      <p:sp>
        <p:nvSpPr>
          <p:cNvPr id="105484" name="Rectangle 12">
            <a:extLst>
              <a:ext uri="{FF2B5EF4-FFF2-40B4-BE49-F238E27FC236}">
                <a16:creationId xmlns:a16="http://schemas.microsoft.com/office/drawing/2014/main" id="{22D427CF-94EE-4BA6-A223-189CAF8E71D6}"/>
              </a:ext>
            </a:extLst>
          </p:cNvPr>
          <p:cNvSpPr>
            <a:spLocks noChangeArrowheads="1"/>
          </p:cNvSpPr>
          <p:nvPr/>
        </p:nvSpPr>
        <p:spPr bwMode="auto">
          <a:xfrm>
            <a:off x="7475081" y="2946096"/>
            <a:ext cx="1335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FF0066"/>
              </a:buClr>
              <a:buSzPct val="75000"/>
              <a:buFontTx/>
              <a:buNone/>
            </a:pPr>
            <a:r>
              <a:rPr kumimoji="1" lang="zh-CN" altLang="en-US" sz="2000" b="1" dirty="0">
                <a:solidFill>
                  <a:srgbClr val="FF0000"/>
                </a:solidFill>
                <a:latin typeface="微软雅黑" panose="020B0503020204020204" pitchFamily="34" charset="-122"/>
                <a:ea typeface="微软雅黑" panose="020B0503020204020204" pitchFamily="34" charset="-122"/>
              </a:rPr>
              <a:t> </a:t>
            </a:r>
            <a:r>
              <a:rPr kumimoji="1" lang="en-US" altLang="zh-CN" sz="2000" b="1" dirty="0">
                <a:solidFill>
                  <a:srgbClr val="FF0000"/>
                </a:solidFill>
                <a:latin typeface="微软雅黑" panose="020B0503020204020204" pitchFamily="34" charset="-122"/>
                <a:ea typeface="微软雅黑" panose="020B0503020204020204" pitchFamily="34" charset="-122"/>
              </a:rPr>
              <a:t>Ⅱ</a:t>
            </a:r>
            <a:r>
              <a:rPr kumimoji="1" lang="zh-CN" altLang="en-US" sz="2000" b="1" dirty="0">
                <a:solidFill>
                  <a:srgbClr val="FF0000"/>
                </a:solidFill>
                <a:latin typeface="微软雅黑" panose="020B0503020204020204" pitchFamily="34" charset="-122"/>
                <a:ea typeface="微软雅黑" panose="020B0503020204020204" pitchFamily="34" charset="-122"/>
              </a:rPr>
              <a:t>生产者</a:t>
            </a:r>
          </a:p>
        </p:txBody>
      </p:sp>
      <p:sp>
        <p:nvSpPr>
          <p:cNvPr id="105485" name="Rectangle 13">
            <a:extLst>
              <a:ext uri="{FF2B5EF4-FFF2-40B4-BE49-F238E27FC236}">
                <a16:creationId xmlns:a16="http://schemas.microsoft.com/office/drawing/2014/main" id="{BC84CB3C-4F89-4803-8EF5-CFB402EF6F53}"/>
              </a:ext>
            </a:extLst>
          </p:cNvPr>
          <p:cNvSpPr>
            <a:spLocks noChangeArrowheads="1"/>
          </p:cNvSpPr>
          <p:nvPr/>
        </p:nvSpPr>
        <p:spPr bwMode="auto">
          <a:xfrm>
            <a:off x="7515225" y="3860800"/>
            <a:ext cx="136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FF0066"/>
              </a:buClr>
              <a:buSzPct val="75000"/>
              <a:buFontTx/>
              <a:buNone/>
            </a:pPr>
            <a:r>
              <a:rPr kumimoji="1" lang="zh-CN" altLang="en-US" sz="2000" b="1">
                <a:solidFill>
                  <a:srgbClr val="FF0000"/>
                </a:solidFill>
                <a:latin typeface="微软雅黑" panose="020B0503020204020204" pitchFamily="34" charset="-122"/>
                <a:ea typeface="微软雅黑" panose="020B0503020204020204" pitchFamily="34" charset="-122"/>
              </a:rPr>
              <a:t> </a:t>
            </a:r>
            <a:r>
              <a:rPr kumimoji="1" lang="en-US" altLang="zh-CN" sz="2000" b="1">
                <a:solidFill>
                  <a:srgbClr val="FF0000"/>
                </a:solidFill>
                <a:latin typeface="微软雅黑" panose="020B0503020204020204" pitchFamily="34" charset="-122"/>
                <a:ea typeface="微软雅黑" panose="020B0503020204020204" pitchFamily="34" charset="-122"/>
              </a:rPr>
              <a:t>Ⅲ </a:t>
            </a:r>
            <a:r>
              <a:rPr kumimoji="1" lang="zh-CN" altLang="en-US" sz="2000" b="1">
                <a:solidFill>
                  <a:srgbClr val="FF0000"/>
                </a:solidFill>
                <a:latin typeface="微软雅黑" panose="020B0503020204020204" pitchFamily="34" charset="-122"/>
                <a:ea typeface="微软雅黑" panose="020B0503020204020204" pitchFamily="34" charset="-122"/>
              </a:rPr>
              <a:t>消费者</a:t>
            </a:r>
            <a:endParaRPr kumimoji="1" lang="en-US" altLang="zh-CN" sz="2000" b="1">
              <a:solidFill>
                <a:srgbClr val="FF0000"/>
              </a:solidFill>
              <a:latin typeface="微软雅黑" panose="020B0503020204020204" pitchFamily="34" charset="-122"/>
              <a:ea typeface="微软雅黑" panose="020B0503020204020204" pitchFamily="34" charset="-122"/>
            </a:endParaRPr>
          </a:p>
        </p:txBody>
      </p:sp>
      <p:grpSp>
        <p:nvGrpSpPr>
          <p:cNvPr id="2" name="Group 17">
            <a:extLst>
              <a:ext uri="{FF2B5EF4-FFF2-40B4-BE49-F238E27FC236}">
                <a16:creationId xmlns:a16="http://schemas.microsoft.com/office/drawing/2014/main" id="{29272481-468E-4D8C-9402-F003E5D9CC3C}"/>
              </a:ext>
            </a:extLst>
          </p:cNvPr>
          <p:cNvGrpSpPr>
            <a:grpSpLocks/>
          </p:cNvGrpSpPr>
          <p:nvPr/>
        </p:nvGrpSpPr>
        <p:grpSpPr bwMode="auto">
          <a:xfrm>
            <a:off x="7366000" y="2087563"/>
            <a:ext cx="180975" cy="180975"/>
            <a:chOff x="2928" y="2208"/>
            <a:chExt cx="262" cy="262"/>
          </a:xfrm>
        </p:grpSpPr>
        <p:sp>
          <p:nvSpPr>
            <p:cNvPr id="82963" name="Oval 18">
              <a:extLst>
                <a:ext uri="{FF2B5EF4-FFF2-40B4-BE49-F238E27FC236}">
                  <a16:creationId xmlns:a16="http://schemas.microsoft.com/office/drawing/2014/main" id="{558B9500-3BF1-40CB-AB9C-3573A580D72C}"/>
                </a:ext>
              </a:extLst>
            </p:cNvPr>
            <p:cNvSpPr>
              <a:spLocks noChangeArrowheads="1"/>
            </p:cNvSpPr>
            <p:nvPr/>
          </p:nvSpPr>
          <p:spPr bwMode="gray">
            <a:xfrm>
              <a:off x="2928" y="2208"/>
              <a:ext cx="262" cy="262"/>
            </a:xfrm>
            <a:prstGeom prst="ellipse">
              <a:avLst/>
            </a:prstGeom>
            <a:gradFill rotWithShape="1">
              <a:gsLst>
                <a:gs pos="0">
                  <a:srgbClr val="B6B6B6"/>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05491" name="Oval 19">
              <a:extLst>
                <a:ext uri="{FF2B5EF4-FFF2-40B4-BE49-F238E27FC236}">
                  <a16:creationId xmlns:a16="http://schemas.microsoft.com/office/drawing/2014/main" id="{9358B186-1001-47B7-BD6A-F31A69268B72}"/>
                </a:ext>
              </a:extLst>
            </p:cNvPr>
            <p:cNvSpPr>
              <a:spLocks noChangeArrowheads="1"/>
            </p:cNvSpPr>
            <p:nvPr/>
          </p:nvSpPr>
          <p:spPr bwMode="gray">
            <a:xfrm>
              <a:off x="2949" y="2231"/>
              <a:ext cx="218" cy="216"/>
            </a:xfrm>
            <a:prstGeom prst="ellipse">
              <a:avLst/>
            </a:prstGeom>
            <a:gradFill rotWithShape="1">
              <a:gsLst>
                <a:gs pos="0">
                  <a:schemeClr val="tx2"/>
                </a:gs>
                <a:gs pos="100000">
                  <a:schemeClr val="tx2">
                    <a:gamma/>
                    <a:tint val="63529"/>
                    <a:invGamma/>
                  </a:schemeClr>
                </a:gs>
              </a:gsLst>
              <a:lin ang="2700000" scaled="1"/>
            </a:gradFill>
            <a:ln w="12700">
              <a:noFill/>
              <a:round/>
              <a:headEnd/>
              <a:tailEnd/>
            </a:ln>
            <a:effectLst/>
          </p:spPr>
          <p:txBody>
            <a:bodyPr wrap="none" anchor="ct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grpSp>
        <p:nvGrpSpPr>
          <p:cNvPr id="3" name="Group 20">
            <a:extLst>
              <a:ext uri="{FF2B5EF4-FFF2-40B4-BE49-F238E27FC236}">
                <a16:creationId xmlns:a16="http://schemas.microsoft.com/office/drawing/2014/main" id="{F910AAB0-D814-4A8C-BB32-512872397FFB}"/>
              </a:ext>
            </a:extLst>
          </p:cNvPr>
          <p:cNvGrpSpPr>
            <a:grpSpLocks/>
          </p:cNvGrpSpPr>
          <p:nvPr/>
        </p:nvGrpSpPr>
        <p:grpSpPr bwMode="auto">
          <a:xfrm>
            <a:off x="7366000" y="3041650"/>
            <a:ext cx="180975" cy="180975"/>
            <a:chOff x="2928" y="2208"/>
            <a:chExt cx="262" cy="262"/>
          </a:xfrm>
        </p:grpSpPr>
        <p:sp>
          <p:nvSpPr>
            <p:cNvPr id="82961" name="Oval 21">
              <a:extLst>
                <a:ext uri="{FF2B5EF4-FFF2-40B4-BE49-F238E27FC236}">
                  <a16:creationId xmlns:a16="http://schemas.microsoft.com/office/drawing/2014/main" id="{914F31CA-317D-4375-8A7F-98A461F9BB12}"/>
                </a:ext>
              </a:extLst>
            </p:cNvPr>
            <p:cNvSpPr>
              <a:spLocks noChangeArrowheads="1"/>
            </p:cNvSpPr>
            <p:nvPr/>
          </p:nvSpPr>
          <p:spPr bwMode="gray">
            <a:xfrm>
              <a:off x="2928" y="2208"/>
              <a:ext cx="262" cy="262"/>
            </a:xfrm>
            <a:prstGeom prst="ellipse">
              <a:avLst/>
            </a:prstGeom>
            <a:gradFill rotWithShape="1">
              <a:gsLst>
                <a:gs pos="0">
                  <a:srgbClr val="B6B6B6"/>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05494" name="Oval 22">
              <a:extLst>
                <a:ext uri="{FF2B5EF4-FFF2-40B4-BE49-F238E27FC236}">
                  <a16:creationId xmlns:a16="http://schemas.microsoft.com/office/drawing/2014/main" id="{22CA07CD-E208-44B1-8CBF-1D2864A53A14}"/>
                </a:ext>
              </a:extLst>
            </p:cNvPr>
            <p:cNvSpPr>
              <a:spLocks noChangeArrowheads="1"/>
            </p:cNvSpPr>
            <p:nvPr/>
          </p:nvSpPr>
          <p:spPr bwMode="gray">
            <a:xfrm>
              <a:off x="2949" y="2231"/>
              <a:ext cx="218" cy="216"/>
            </a:xfrm>
            <a:prstGeom prst="ellipse">
              <a:avLst/>
            </a:prstGeom>
            <a:gradFill rotWithShape="1">
              <a:gsLst>
                <a:gs pos="0">
                  <a:schemeClr val="tx2"/>
                </a:gs>
                <a:gs pos="100000">
                  <a:schemeClr val="tx2">
                    <a:gamma/>
                    <a:tint val="63529"/>
                    <a:invGamma/>
                  </a:schemeClr>
                </a:gs>
              </a:gsLst>
              <a:lin ang="2700000" scaled="1"/>
            </a:gradFill>
            <a:ln w="12700">
              <a:noFill/>
              <a:round/>
              <a:headEnd/>
              <a:tailEnd/>
            </a:ln>
            <a:effectLst/>
          </p:spPr>
          <p:txBody>
            <a:bodyPr wrap="none" anchor="ct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grpSp>
        <p:nvGrpSpPr>
          <p:cNvPr id="4" name="Group 23">
            <a:extLst>
              <a:ext uri="{FF2B5EF4-FFF2-40B4-BE49-F238E27FC236}">
                <a16:creationId xmlns:a16="http://schemas.microsoft.com/office/drawing/2014/main" id="{844F1802-3D4D-4538-A9AC-8F67F8A4054F}"/>
              </a:ext>
            </a:extLst>
          </p:cNvPr>
          <p:cNvGrpSpPr>
            <a:grpSpLocks/>
          </p:cNvGrpSpPr>
          <p:nvPr/>
        </p:nvGrpSpPr>
        <p:grpSpPr bwMode="auto">
          <a:xfrm>
            <a:off x="7394575" y="3976688"/>
            <a:ext cx="180975" cy="180975"/>
            <a:chOff x="2928" y="2208"/>
            <a:chExt cx="262" cy="262"/>
          </a:xfrm>
        </p:grpSpPr>
        <p:sp>
          <p:nvSpPr>
            <p:cNvPr id="82959" name="Oval 24">
              <a:extLst>
                <a:ext uri="{FF2B5EF4-FFF2-40B4-BE49-F238E27FC236}">
                  <a16:creationId xmlns:a16="http://schemas.microsoft.com/office/drawing/2014/main" id="{FF758F2B-2B49-416D-B834-CBFFD2B9159B}"/>
                </a:ext>
              </a:extLst>
            </p:cNvPr>
            <p:cNvSpPr>
              <a:spLocks noChangeArrowheads="1"/>
            </p:cNvSpPr>
            <p:nvPr/>
          </p:nvSpPr>
          <p:spPr bwMode="gray">
            <a:xfrm>
              <a:off x="2928" y="2208"/>
              <a:ext cx="262" cy="262"/>
            </a:xfrm>
            <a:prstGeom prst="ellipse">
              <a:avLst/>
            </a:prstGeom>
            <a:gradFill rotWithShape="1">
              <a:gsLst>
                <a:gs pos="0">
                  <a:srgbClr val="B6B6B6"/>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05497" name="Oval 25">
              <a:extLst>
                <a:ext uri="{FF2B5EF4-FFF2-40B4-BE49-F238E27FC236}">
                  <a16:creationId xmlns:a16="http://schemas.microsoft.com/office/drawing/2014/main" id="{1B527D49-39B7-4162-A851-C64EF96EEC80}"/>
                </a:ext>
              </a:extLst>
            </p:cNvPr>
            <p:cNvSpPr>
              <a:spLocks noChangeArrowheads="1"/>
            </p:cNvSpPr>
            <p:nvPr/>
          </p:nvSpPr>
          <p:spPr bwMode="gray">
            <a:xfrm>
              <a:off x="2949" y="2231"/>
              <a:ext cx="218" cy="216"/>
            </a:xfrm>
            <a:prstGeom prst="ellipse">
              <a:avLst/>
            </a:prstGeom>
            <a:gradFill rotWithShape="1">
              <a:gsLst>
                <a:gs pos="0">
                  <a:schemeClr val="tx2"/>
                </a:gs>
                <a:gs pos="100000">
                  <a:schemeClr val="tx2">
                    <a:gamma/>
                    <a:tint val="63529"/>
                    <a:invGamma/>
                  </a:schemeClr>
                </a:gs>
              </a:gsLst>
              <a:lin ang="2700000" scaled="1"/>
            </a:gradFill>
            <a:ln w="12700">
              <a:noFill/>
              <a:round/>
              <a:headEnd/>
              <a:tailEnd/>
            </a:ln>
            <a:effectLst/>
          </p:spPr>
          <p:txBody>
            <a:bodyPr wrap="none" anchor="ct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grpSp>
        <p:nvGrpSpPr>
          <p:cNvPr id="5" name="Group 26">
            <a:extLst>
              <a:ext uri="{FF2B5EF4-FFF2-40B4-BE49-F238E27FC236}">
                <a16:creationId xmlns:a16="http://schemas.microsoft.com/office/drawing/2014/main" id="{FC32E464-E748-462C-A2C2-9B821990C70B}"/>
              </a:ext>
            </a:extLst>
          </p:cNvPr>
          <p:cNvGrpSpPr>
            <a:grpSpLocks/>
          </p:cNvGrpSpPr>
          <p:nvPr/>
        </p:nvGrpSpPr>
        <p:grpSpPr bwMode="auto">
          <a:xfrm>
            <a:off x="7402513" y="4975225"/>
            <a:ext cx="180975" cy="180975"/>
            <a:chOff x="2928" y="2208"/>
            <a:chExt cx="262" cy="262"/>
          </a:xfrm>
        </p:grpSpPr>
        <p:sp>
          <p:nvSpPr>
            <p:cNvPr id="82957" name="Oval 27">
              <a:extLst>
                <a:ext uri="{FF2B5EF4-FFF2-40B4-BE49-F238E27FC236}">
                  <a16:creationId xmlns:a16="http://schemas.microsoft.com/office/drawing/2014/main" id="{958D15EB-CFEA-44E6-9924-CEE783ADC99B}"/>
                </a:ext>
              </a:extLst>
            </p:cNvPr>
            <p:cNvSpPr>
              <a:spLocks noChangeArrowheads="1"/>
            </p:cNvSpPr>
            <p:nvPr/>
          </p:nvSpPr>
          <p:spPr bwMode="gray">
            <a:xfrm>
              <a:off x="2928" y="2208"/>
              <a:ext cx="262" cy="262"/>
            </a:xfrm>
            <a:prstGeom prst="ellipse">
              <a:avLst/>
            </a:prstGeom>
            <a:gradFill rotWithShape="1">
              <a:gsLst>
                <a:gs pos="0">
                  <a:srgbClr val="B6B6B6"/>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05500" name="Oval 28">
              <a:extLst>
                <a:ext uri="{FF2B5EF4-FFF2-40B4-BE49-F238E27FC236}">
                  <a16:creationId xmlns:a16="http://schemas.microsoft.com/office/drawing/2014/main" id="{B5C88612-F87C-4165-9B89-245A3F7562C0}"/>
                </a:ext>
              </a:extLst>
            </p:cNvPr>
            <p:cNvSpPr>
              <a:spLocks noChangeArrowheads="1"/>
            </p:cNvSpPr>
            <p:nvPr/>
          </p:nvSpPr>
          <p:spPr bwMode="gray">
            <a:xfrm>
              <a:off x="2949" y="2231"/>
              <a:ext cx="218" cy="216"/>
            </a:xfrm>
            <a:prstGeom prst="ellipse">
              <a:avLst/>
            </a:prstGeom>
            <a:gradFill rotWithShape="1">
              <a:gsLst>
                <a:gs pos="0">
                  <a:schemeClr val="tx2"/>
                </a:gs>
                <a:gs pos="100000">
                  <a:schemeClr val="tx2">
                    <a:gamma/>
                    <a:tint val="63529"/>
                    <a:invGamma/>
                  </a:schemeClr>
                </a:gs>
              </a:gsLst>
              <a:lin ang="2700000" scaled="1"/>
            </a:gradFill>
            <a:ln w="12700">
              <a:noFill/>
              <a:round/>
              <a:headEnd/>
              <a:tailEnd/>
            </a:ln>
            <a:effectLst/>
          </p:spPr>
          <p:txBody>
            <a:bodyPr wrap="none" anchor="ct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sp>
        <p:nvSpPr>
          <p:cNvPr id="105501" name="Rectangle 29">
            <a:extLst>
              <a:ext uri="{FF2B5EF4-FFF2-40B4-BE49-F238E27FC236}">
                <a16:creationId xmlns:a16="http://schemas.microsoft.com/office/drawing/2014/main" id="{AA808FA3-416E-4F25-9123-866409C5C22E}"/>
              </a:ext>
            </a:extLst>
          </p:cNvPr>
          <p:cNvSpPr>
            <a:spLocks noChangeArrowheads="1"/>
          </p:cNvSpPr>
          <p:nvPr/>
        </p:nvSpPr>
        <p:spPr bwMode="auto">
          <a:xfrm>
            <a:off x="7588250" y="4886325"/>
            <a:ext cx="1289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FF0066"/>
              </a:buClr>
              <a:buSzPct val="75000"/>
              <a:buFontTx/>
              <a:buNone/>
            </a:pPr>
            <a:r>
              <a:rPr kumimoji="1" lang="en-US" altLang="zh-CN" sz="2000" b="1">
                <a:solidFill>
                  <a:srgbClr val="FF0000"/>
                </a:solidFill>
                <a:latin typeface="微软雅黑" panose="020B0503020204020204" pitchFamily="34" charset="-122"/>
                <a:ea typeface="微软雅黑" panose="020B0503020204020204" pitchFamily="34" charset="-122"/>
              </a:rPr>
              <a:t>Ⅳ </a:t>
            </a:r>
            <a:r>
              <a:rPr kumimoji="1" lang="zh-CN" altLang="en-US" sz="2000" b="1">
                <a:solidFill>
                  <a:srgbClr val="FF0000"/>
                </a:solidFill>
                <a:latin typeface="微软雅黑" panose="020B0503020204020204" pitchFamily="34" charset="-122"/>
                <a:ea typeface="微软雅黑" panose="020B0503020204020204" pitchFamily="34" charset="-122"/>
              </a:rPr>
              <a:t>分解者</a:t>
            </a:r>
          </a:p>
        </p:txBody>
      </p:sp>
      <p:sp>
        <p:nvSpPr>
          <p:cNvPr id="21" name="WordArt 8">
            <a:extLst>
              <a:ext uri="{FF2B5EF4-FFF2-40B4-BE49-F238E27FC236}">
                <a16:creationId xmlns:a16="http://schemas.microsoft.com/office/drawing/2014/main" id="{B104833B-DBC1-4E1D-9937-3DF9AF8AA69C}"/>
              </a:ext>
            </a:extLst>
          </p:cNvPr>
          <p:cNvSpPr>
            <a:spLocks noChangeArrowheads="1" noChangeShapeType="1" noTextEdit="1"/>
          </p:cNvSpPr>
          <p:nvPr/>
        </p:nvSpPr>
        <p:spPr bwMode="auto">
          <a:xfrm>
            <a:off x="2339975" y="404813"/>
            <a:ext cx="4498975" cy="646112"/>
          </a:xfrm>
          <a:prstGeom prst="rect">
            <a:avLst/>
          </a:prstGeom>
          <a:noFill/>
          <a:ln>
            <a:noFill/>
          </a:ln>
          <a:effectLst/>
        </p:spPr>
        <p:txBody>
          <a:bodyPr>
            <a:spAutoFit/>
          </a:bodyPr>
          <a:lstStyle/>
          <a:p>
            <a:pPr marL="53975" indent="1588">
              <a:lnSpc>
                <a:spcPct val="90000"/>
              </a:lnSpc>
              <a:defRPr/>
            </a:pPr>
            <a:r>
              <a:rPr lang="zh-CN" altLang="en-US" sz="4000" b="1" dirty="0">
                <a:latin typeface="微软雅黑" panose="020B0503020204020204" pitchFamily="34" charset="-122"/>
                <a:ea typeface="微软雅黑" panose="020B0503020204020204" pitchFamily="34" charset="-122"/>
                <a:cs typeface="+mj-cs"/>
              </a:rPr>
              <a:t>        </a:t>
            </a:r>
          </a:p>
        </p:txBody>
      </p:sp>
      <p:sp>
        <p:nvSpPr>
          <p:cNvPr id="22" name="标题 1">
            <a:extLst>
              <a:ext uri="{FF2B5EF4-FFF2-40B4-BE49-F238E27FC236}">
                <a16:creationId xmlns:a16="http://schemas.microsoft.com/office/drawing/2014/main" id="{773904D1-2288-4038-86B1-CD764B72BC6B}"/>
              </a:ext>
            </a:extLst>
          </p:cNvPr>
          <p:cNvSpPr txBox="1">
            <a:spLocks noChangeArrowheads="1"/>
          </p:cNvSpPr>
          <p:nvPr/>
        </p:nvSpPr>
        <p:spPr bwMode="auto">
          <a:xfrm>
            <a:off x="1043608" y="345818"/>
            <a:ext cx="691515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gn="l" rtl="0" eaLnBrk="0" fontAlgn="base" hangingPunct="0">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2pPr>
            <a:lvl3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3pPr>
            <a:lvl4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4pPr>
            <a:lvl5pPr marL="53975" indent="1588" algn="l" rtl="0" eaLnBrk="0" fontAlgn="base" hangingPunct="0">
              <a:lnSpc>
                <a:spcPct val="90000"/>
              </a:lnSpc>
              <a:spcBef>
                <a:spcPct val="0"/>
              </a:spcBef>
              <a:spcAft>
                <a:spcPct val="0"/>
              </a:spcAft>
              <a:defRPr sz="4000" b="1">
                <a:solidFill>
                  <a:schemeClr val="bg2"/>
                </a:solidFill>
                <a:latin typeface="微软雅黑" panose="020B0503020204020204" pitchFamily="34" charset="-122"/>
                <a:ea typeface="微软雅黑" panose="020B0503020204020204" pitchFamily="34" charset="-122"/>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algn="ctr" eaLnBrk="1" hangingPunct="1"/>
            <a:r>
              <a:rPr lang="zh-CN" altLang="en-US" dirty="0">
                <a:solidFill>
                  <a:schemeClr val="tx1"/>
                </a:solidFill>
              </a:rPr>
              <a:t>池塘生态系统图解</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blinds(horizontal)">
                                      <p:cBhvr>
                                        <p:cTn id="7" dur="500"/>
                                        <p:tgtEl>
                                          <p:spTgt spid="105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5482"/>
                                        </p:tgtEl>
                                        <p:attrNameLst>
                                          <p:attrName>style.visibility</p:attrName>
                                        </p:attrNameLst>
                                      </p:cBhvr>
                                      <p:to>
                                        <p:strVal val="visible"/>
                                      </p:to>
                                    </p:set>
                                    <p:animEffect transition="in" filter="blinds(horizontal)">
                                      <p:cBhvr>
                                        <p:cTn id="12" dur="500"/>
                                        <p:tgtEl>
                                          <p:spTgt spid="105482"/>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5483"/>
                                        </p:tgtEl>
                                        <p:attrNameLst>
                                          <p:attrName>style.visibility</p:attrName>
                                        </p:attrNameLst>
                                      </p:cBhvr>
                                      <p:to>
                                        <p:strVal val="visible"/>
                                      </p:to>
                                    </p:set>
                                    <p:animEffect transition="in" filter="blinds(horizontal)">
                                      <p:cBhvr>
                                        <p:cTn id="29" dur="500"/>
                                        <p:tgtEl>
                                          <p:spTgt spid="10548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05484"/>
                                        </p:tgtEl>
                                        <p:attrNameLst>
                                          <p:attrName>style.visibility</p:attrName>
                                        </p:attrNameLst>
                                      </p:cBhvr>
                                      <p:to>
                                        <p:strVal val="visible"/>
                                      </p:to>
                                    </p:set>
                                    <p:animEffect transition="in" filter="blinds(horizontal)">
                                      <p:cBhvr>
                                        <p:cTn id="34" dur="500"/>
                                        <p:tgtEl>
                                          <p:spTgt spid="10548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05485"/>
                                        </p:tgtEl>
                                        <p:attrNameLst>
                                          <p:attrName>style.visibility</p:attrName>
                                        </p:attrNameLst>
                                      </p:cBhvr>
                                      <p:to>
                                        <p:strVal val="visible"/>
                                      </p:to>
                                    </p:set>
                                    <p:animEffect transition="in" filter="blinds(horizontal)">
                                      <p:cBhvr>
                                        <p:cTn id="39" dur="500"/>
                                        <p:tgtEl>
                                          <p:spTgt spid="10548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05501"/>
                                        </p:tgtEl>
                                        <p:attrNameLst>
                                          <p:attrName>style.visibility</p:attrName>
                                        </p:attrNameLst>
                                      </p:cBhvr>
                                      <p:to>
                                        <p:strVal val="visible"/>
                                      </p:to>
                                    </p:set>
                                    <p:animEffect transition="in" filter="blinds(horizontal)">
                                      <p:cBhvr>
                                        <p:cTn id="44" dur="500"/>
                                        <p:tgtEl>
                                          <p:spTgt spid="105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3" grpId="0"/>
      <p:bldP spid="105484" grpId="0"/>
      <p:bldP spid="105485" grpId="0"/>
      <p:bldP spid="1055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a:extLst>
              <a:ext uri="{FF2B5EF4-FFF2-40B4-BE49-F238E27FC236}">
                <a16:creationId xmlns:a16="http://schemas.microsoft.com/office/drawing/2014/main" id="{E24A6443-884B-4DFB-AEB4-9C31ABF9F879}"/>
              </a:ext>
            </a:extLst>
          </p:cNvPr>
          <p:cNvSpPr txBox="1">
            <a:spLocks noChangeArrowheads="1"/>
          </p:cNvSpPr>
          <p:nvPr/>
        </p:nvSpPr>
        <p:spPr bwMode="auto">
          <a:xfrm>
            <a:off x="260350" y="1052513"/>
            <a:ext cx="89011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Tx/>
              <a:buNone/>
            </a:pPr>
            <a:r>
              <a:rPr kumimoji="1" lang="zh-CN" altLang="en-US" sz="3600" b="1" dirty="0">
                <a:solidFill>
                  <a:srgbClr val="000000"/>
                </a:solidFill>
                <a:latin typeface="微软雅黑" panose="020B0503020204020204" pitchFamily="34" charset="-122"/>
                <a:ea typeface="微软雅黑" panose="020B0503020204020204" pitchFamily="34" charset="-122"/>
              </a:rPr>
              <a:t>        在一阴湿山洼草丛中，有一堆长满苔</a:t>
            </a:r>
          </a:p>
          <a:p>
            <a:pPr eaLnBrk="1" hangingPunct="1">
              <a:lnSpc>
                <a:spcPct val="140000"/>
              </a:lnSpc>
              <a:spcBef>
                <a:spcPct val="0"/>
              </a:spcBef>
              <a:buFontTx/>
              <a:buNone/>
            </a:pPr>
            <a:r>
              <a:rPr kumimoji="1" lang="zh-CN" altLang="en-US" sz="3600" b="1" dirty="0">
                <a:solidFill>
                  <a:srgbClr val="000000"/>
                </a:solidFill>
                <a:latin typeface="微软雅黑" panose="020B0503020204020204" pitchFamily="34" charset="-122"/>
                <a:ea typeface="微软雅黑" panose="020B0503020204020204" pitchFamily="34" charset="-122"/>
              </a:rPr>
              <a:t>藓的腐木，其中聚集着蚂蚁、蚯蚓、蜘蛛</a:t>
            </a:r>
          </a:p>
          <a:p>
            <a:pPr eaLnBrk="1" hangingPunct="1">
              <a:lnSpc>
                <a:spcPct val="140000"/>
              </a:lnSpc>
              <a:spcBef>
                <a:spcPct val="0"/>
              </a:spcBef>
              <a:buFontTx/>
              <a:buNone/>
            </a:pPr>
            <a:r>
              <a:rPr kumimoji="1" lang="zh-CN" altLang="en-US" sz="3600" b="1" dirty="0">
                <a:solidFill>
                  <a:srgbClr val="000000"/>
                </a:solidFill>
                <a:latin typeface="微软雅黑" panose="020B0503020204020204" pitchFamily="34" charset="-122"/>
                <a:ea typeface="微软雅黑" panose="020B0503020204020204" pitchFamily="34" charset="-122"/>
              </a:rPr>
              <a:t>、老鼠等动物，它们共同构成一个</a:t>
            </a:r>
            <a:r>
              <a:rPr kumimoji="1" lang="zh-CN" altLang="en-US" sz="3600" b="1" u="sng" dirty="0">
                <a:solidFill>
                  <a:srgbClr val="000000"/>
                </a:solidFill>
                <a:latin typeface="微软雅黑" panose="020B0503020204020204" pitchFamily="34" charset="-122"/>
                <a:ea typeface="微软雅黑" panose="020B0503020204020204" pitchFamily="34" charset="-122"/>
              </a:rPr>
              <a:t>             </a:t>
            </a:r>
            <a:endParaRPr kumimoji="1" lang="zh-CN" altLang="en-US" sz="3600" b="1" dirty="0">
              <a:solidFill>
                <a:srgbClr val="000000"/>
              </a:solidFill>
              <a:latin typeface="微软雅黑" panose="020B0503020204020204" pitchFamily="34" charset="-122"/>
              <a:ea typeface="微软雅黑" panose="020B0503020204020204" pitchFamily="34" charset="-122"/>
            </a:endParaRPr>
          </a:p>
          <a:p>
            <a:pPr eaLnBrk="1" hangingPunct="1">
              <a:lnSpc>
                <a:spcPct val="140000"/>
              </a:lnSpc>
              <a:spcBef>
                <a:spcPct val="0"/>
              </a:spcBef>
              <a:buFontTx/>
              <a:buNone/>
            </a:pPr>
            <a:r>
              <a:rPr kumimoji="1" lang="zh-CN" altLang="en-US" sz="3600" b="1" dirty="0">
                <a:solidFill>
                  <a:srgbClr val="000000"/>
                </a:solidFill>
                <a:latin typeface="微软雅黑" panose="020B0503020204020204" pitchFamily="34" charset="-122"/>
                <a:ea typeface="微软雅黑" panose="020B0503020204020204" pitchFamily="34" charset="-122"/>
              </a:rPr>
              <a:t>。如果将最后一句改为“这些生物共同构</a:t>
            </a:r>
          </a:p>
          <a:p>
            <a:pPr eaLnBrk="1" hangingPunct="1">
              <a:lnSpc>
                <a:spcPct val="140000"/>
              </a:lnSpc>
              <a:spcBef>
                <a:spcPct val="0"/>
              </a:spcBef>
              <a:buFontTx/>
              <a:buNone/>
            </a:pPr>
            <a:r>
              <a:rPr kumimoji="1" lang="zh-CN" altLang="en-US" sz="3600" b="1" dirty="0">
                <a:solidFill>
                  <a:srgbClr val="000000"/>
                </a:solidFill>
                <a:latin typeface="微软雅黑" panose="020B0503020204020204" pitchFamily="34" charset="-122"/>
                <a:ea typeface="微软雅黑" panose="020B0503020204020204" pitchFamily="34" charset="-122"/>
              </a:rPr>
              <a:t>成</a:t>
            </a:r>
            <a:r>
              <a:rPr kumimoji="1" lang="en-US" altLang="zh-CN" sz="3600" b="1" dirty="0">
                <a:solidFill>
                  <a:srgbClr val="000000"/>
                </a:solidFill>
                <a:latin typeface="微软雅黑" panose="020B0503020204020204" pitchFamily="34" charset="-122"/>
                <a:ea typeface="微软雅黑" panose="020B0503020204020204" pitchFamily="34" charset="-122"/>
              </a:rPr>
              <a:t>______”</a:t>
            </a:r>
            <a:r>
              <a:rPr kumimoji="1" lang="zh-CN" altLang="en-US" sz="3600" b="1" dirty="0">
                <a:solidFill>
                  <a:srgbClr val="000000"/>
                </a:solidFill>
                <a:latin typeface="微软雅黑" panose="020B0503020204020204" pitchFamily="34" charset="-122"/>
                <a:ea typeface="微软雅黑" panose="020B0503020204020204" pitchFamily="34" charset="-122"/>
              </a:rPr>
              <a:t>，则答案又是什么呢？</a:t>
            </a:r>
            <a:endParaRPr kumimoji="1" lang="zh-CN" altLang="en-US" sz="3600" b="1" dirty="0">
              <a:latin typeface="微软雅黑" panose="020B0503020204020204" pitchFamily="34" charset="-122"/>
              <a:ea typeface="微软雅黑" panose="020B0503020204020204" pitchFamily="34" charset="-122"/>
            </a:endParaRPr>
          </a:p>
        </p:txBody>
      </p:sp>
      <p:sp>
        <p:nvSpPr>
          <p:cNvPr id="68613" name="Text Box 5">
            <a:extLst>
              <a:ext uri="{FF2B5EF4-FFF2-40B4-BE49-F238E27FC236}">
                <a16:creationId xmlns:a16="http://schemas.microsoft.com/office/drawing/2014/main" id="{AA21637A-6FBB-4819-96C0-AC98FDBAF6A1}"/>
              </a:ext>
            </a:extLst>
          </p:cNvPr>
          <p:cNvSpPr txBox="1">
            <a:spLocks noChangeArrowheads="1"/>
          </p:cNvSpPr>
          <p:nvPr/>
        </p:nvSpPr>
        <p:spPr bwMode="auto">
          <a:xfrm>
            <a:off x="7016750" y="2672447"/>
            <a:ext cx="2127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3600" b="1" dirty="0">
                <a:solidFill>
                  <a:srgbClr val="FF3300"/>
                </a:solidFill>
                <a:latin typeface="微软雅黑" panose="020B0503020204020204" pitchFamily="34" charset="-122"/>
                <a:ea typeface="微软雅黑" panose="020B0503020204020204" pitchFamily="34" charset="-122"/>
              </a:rPr>
              <a:t>生态系统</a:t>
            </a:r>
          </a:p>
        </p:txBody>
      </p:sp>
      <p:sp>
        <p:nvSpPr>
          <p:cNvPr id="68614" name="Text Box 6">
            <a:extLst>
              <a:ext uri="{FF2B5EF4-FFF2-40B4-BE49-F238E27FC236}">
                <a16:creationId xmlns:a16="http://schemas.microsoft.com/office/drawing/2014/main" id="{D809F80C-CC98-4832-806B-E9B4B556A888}"/>
              </a:ext>
            </a:extLst>
          </p:cNvPr>
          <p:cNvSpPr txBox="1">
            <a:spLocks noChangeArrowheads="1"/>
          </p:cNvSpPr>
          <p:nvPr/>
        </p:nvSpPr>
        <p:spPr bwMode="auto">
          <a:xfrm>
            <a:off x="900113" y="4221163"/>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3600" b="1" dirty="0">
                <a:solidFill>
                  <a:srgbClr val="FF3300"/>
                </a:solidFill>
                <a:latin typeface="微软雅黑" panose="020B0503020204020204" pitchFamily="34" charset="-122"/>
                <a:ea typeface="微软雅黑" panose="020B0503020204020204" pitchFamily="34" charset="-122"/>
              </a:rPr>
              <a:t>群落</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 grpId="0" autoUpdateAnimBg="0"/>
      <p:bldP spid="68614"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a:extLst>
              <a:ext uri="{FF2B5EF4-FFF2-40B4-BE49-F238E27FC236}">
                <a16:creationId xmlns:a16="http://schemas.microsoft.com/office/drawing/2014/main" id="{64E3BD5D-8757-467A-8946-3F8111508889}"/>
              </a:ext>
            </a:extLst>
          </p:cNvPr>
          <p:cNvSpPr txBox="1">
            <a:spLocks noChangeArrowheads="1"/>
          </p:cNvSpPr>
          <p:nvPr/>
        </p:nvSpPr>
        <p:spPr bwMode="auto">
          <a:xfrm>
            <a:off x="1743075" y="5876925"/>
            <a:ext cx="1371600" cy="52863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kumimoji="1" lang="zh-CN" altLang="en-US" sz="2800" b="1" dirty="0">
                <a:solidFill>
                  <a:srgbClr val="65276B"/>
                </a:solidFill>
                <a:latin typeface="微软雅黑" panose="020B0503020204020204" pitchFamily="34" charset="-122"/>
                <a:ea typeface="微软雅黑" panose="020B0503020204020204" pitchFamily="34" charset="-122"/>
              </a:rPr>
              <a:t>分解者</a:t>
            </a:r>
          </a:p>
        </p:txBody>
      </p:sp>
      <p:sp>
        <p:nvSpPr>
          <p:cNvPr id="84995" name="Rectangle 3">
            <a:extLst>
              <a:ext uri="{FF2B5EF4-FFF2-40B4-BE49-F238E27FC236}">
                <a16:creationId xmlns:a16="http://schemas.microsoft.com/office/drawing/2014/main" id="{09695EE5-4F93-4ED6-8214-68EC2EEAC198}"/>
              </a:ext>
            </a:extLst>
          </p:cNvPr>
          <p:cNvSpPr>
            <a:spLocks noChangeArrowheads="1"/>
          </p:cNvSpPr>
          <p:nvPr/>
        </p:nvSpPr>
        <p:spPr bwMode="auto">
          <a:xfrm>
            <a:off x="-36513" y="2687638"/>
            <a:ext cx="549276"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3200" b="1">
                <a:latin typeface="微软雅黑" panose="020B0503020204020204" pitchFamily="34" charset="-122"/>
                <a:ea typeface="微软雅黑" panose="020B0503020204020204" pitchFamily="34" charset="-122"/>
              </a:rPr>
              <a:t>生态系统</a:t>
            </a:r>
          </a:p>
        </p:txBody>
      </p:sp>
      <p:sp>
        <p:nvSpPr>
          <p:cNvPr id="107524" name="Rectangle 4">
            <a:extLst>
              <a:ext uri="{FF2B5EF4-FFF2-40B4-BE49-F238E27FC236}">
                <a16:creationId xmlns:a16="http://schemas.microsoft.com/office/drawing/2014/main" id="{56723DF9-727D-44D1-887A-5A6D6BBE0025}"/>
              </a:ext>
            </a:extLst>
          </p:cNvPr>
          <p:cNvSpPr>
            <a:spLocks noChangeArrowheads="1"/>
          </p:cNvSpPr>
          <p:nvPr/>
        </p:nvSpPr>
        <p:spPr bwMode="auto">
          <a:xfrm>
            <a:off x="1692275" y="1925638"/>
            <a:ext cx="1441450" cy="52863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kumimoji="1" lang="zh-CN" altLang="en-US" sz="2800" b="1" dirty="0">
                <a:solidFill>
                  <a:srgbClr val="65276B"/>
                </a:solidFill>
                <a:latin typeface="微软雅黑" panose="020B0503020204020204" pitchFamily="34" charset="-122"/>
                <a:ea typeface="微软雅黑" panose="020B0503020204020204" pitchFamily="34" charset="-122"/>
              </a:rPr>
              <a:t>生产者</a:t>
            </a:r>
          </a:p>
        </p:txBody>
      </p:sp>
      <p:sp>
        <p:nvSpPr>
          <p:cNvPr id="107525" name="Rectangle 5">
            <a:extLst>
              <a:ext uri="{FF2B5EF4-FFF2-40B4-BE49-F238E27FC236}">
                <a16:creationId xmlns:a16="http://schemas.microsoft.com/office/drawing/2014/main" id="{86D7B2EB-0132-4CBE-A51A-F318CD716AF2}"/>
              </a:ext>
            </a:extLst>
          </p:cNvPr>
          <p:cNvSpPr>
            <a:spLocks noChangeArrowheads="1"/>
          </p:cNvSpPr>
          <p:nvPr/>
        </p:nvSpPr>
        <p:spPr bwMode="auto">
          <a:xfrm>
            <a:off x="1751013" y="3068638"/>
            <a:ext cx="1368425" cy="52863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kumimoji="1" lang="zh-CN" altLang="en-US" sz="2800" b="1" dirty="0">
                <a:solidFill>
                  <a:srgbClr val="65276B"/>
                </a:solidFill>
                <a:latin typeface="微软雅黑" panose="020B0503020204020204" pitchFamily="34" charset="-122"/>
                <a:ea typeface="微软雅黑" panose="020B0503020204020204" pitchFamily="34" charset="-122"/>
              </a:rPr>
              <a:t>消费者</a:t>
            </a:r>
          </a:p>
        </p:txBody>
      </p:sp>
      <p:sp>
        <p:nvSpPr>
          <p:cNvPr id="107526" name="Rectangle 6">
            <a:extLst>
              <a:ext uri="{FF2B5EF4-FFF2-40B4-BE49-F238E27FC236}">
                <a16:creationId xmlns:a16="http://schemas.microsoft.com/office/drawing/2014/main" id="{A8F9495B-415B-413B-9A72-62CDC26BBFAA}"/>
              </a:ext>
            </a:extLst>
          </p:cNvPr>
          <p:cNvSpPr>
            <a:spLocks noChangeArrowheads="1"/>
          </p:cNvSpPr>
          <p:nvPr/>
        </p:nvSpPr>
        <p:spPr bwMode="auto">
          <a:xfrm>
            <a:off x="3419475" y="3609975"/>
            <a:ext cx="2032000" cy="466725"/>
          </a:xfrm>
          <a:prstGeom prst="rect">
            <a:avLst/>
          </a:prstGeom>
          <a:noFill/>
          <a:ln w="9525">
            <a:solidFill>
              <a:srgbClr val="FF0000"/>
            </a:solidFill>
            <a:miter lim="800000"/>
            <a:headEnd/>
            <a:tailEnd/>
          </a:ln>
          <a:scene3d>
            <a:camera prst="orthographicFront"/>
            <a:lightRig rig="threePt" dir="t"/>
          </a:scene3d>
          <a:sp3d>
            <a:bevelT/>
          </a:sp3d>
        </p:spPr>
        <p:txBody>
          <a:bodyPr wrap="none">
            <a:spAutoFit/>
          </a:bodyPr>
          <a:lstStyle/>
          <a:p>
            <a:pPr eaLnBrk="1" hangingPunct="1">
              <a:defRPr/>
            </a:pPr>
            <a:r>
              <a:rPr kumimoji="1" lang="zh-CN" altLang="en-US" sz="2400" b="1" dirty="0">
                <a:solidFill>
                  <a:srgbClr val="006400"/>
                </a:solidFill>
                <a:latin typeface="微软雅黑" panose="020B0503020204020204" pitchFamily="34" charset="-122"/>
                <a:ea typeface="微软雅黑" panose="020B0503020204020204" pitchFamily="34" charset="-122"/>
              </a:rPr>
              <a:t>初级消费者：</a:t>
            </a:r>
          </a:p>
        </p:txBody>
      </p:sp>
      <p:sp>
        <p:nvSpPr>
          <p:cNvPr id="107527" name="Rectangle 7">
            <a:extLst>
              <a:ext uri="{FF2B5EF4-FFF2-40B4-BE49-F238E27FC236}">
                <a16:creationId xmlns:a16="http://schemas.microsoft.com/office/drawing/2014/main" id="{B19F7DDA-7E34-4A21-82E2-03B8559A2FE5}"/>
              </a:ext>
            </a:extLst>
          </p:cNvPr>
          <p:cNvSpPr>
            <a:spLocks noChangeArrowheads="1"/>
          </p:cNvSpPr>
          <p:nvPr/>
        </p:nvSpPr>
        <p:spPr bwMode="auto">
          <a:xfrm>
            <a:off x="3419475" y="4211638"/>
            <a:ext cx="2032000" cy="466725"/>
          </a:xfrm>
          <a:prstGeom prst="rect">
            <a:avLst/>
          </a:prstGeom>
          <a:noFill/>
          <a:ln w="9525">
            <a:solidFill>
              <a:srgbClr val="FF0000"/>
            </a:solidFill>
            <a:miter lim="800000"/>
            <a:headEnd/>
            <a:tailEnd/>
          </a:ln>
          <a:scene3d>
            <a:camera prst="orthographicFront"/>
            <a:lightRig rig="threePt" dir="t"/>
          </a:scene3d>
          <a:sp3d>
            <a:bevelT/>
          </a:sp3d>
        </p:spPr>
        <p:txBody>
          <a:bodyPr wrap="none">
            <a:spAutoFit/>
          </a:bodyPr>
          <a:lstStyle/>
          <a:p>
            <a:pPr eaLnBrk="1" hangingPunct="1">
              <a:defRPr/>
            </a:pPr>
            <a:r>
              <a:rPr kumimoji="1" lang="zh-CN" altLang="en-US" sz="2400" b="1" dirty="0">
                <a:solidFill>
                  <a:srgbClr val="006400"/>
                </a:solidFill>
                <a:latin typeface="微软雅黑" panose="020B0503020204020204" pitchFamily="34" charset="-122"/>
                <a:ea typeface="微软雅黑" panose="020B0503020204020204" pitchFamily="34" charset="-122"/>
              </a:rPr>
              <a:t>次级消费者：</a:t>
            </a:r>
          </a:p>
        </p:txBody>
      </p:sp>
      <p:sp>
        <p:nvSpPr>
          <p:cNvPr id="107528" name="Rectangle 8">
            <a:extLst>
              <a:ext uri="{FF2B5EF4-FFF2-40B4-BE49-F238E27FC236}">
                <a16:creationId xmlns:a16="http://schemas.microsoft.com/office/drawing/2014/main" id="{85A33C7D-4DC6-45DB-AEE5-66F8FD21AE67}"/>
              </a:ext>
            </a:extLst>
          </p:cNvPr>
          <p:cNvSpPr>
            <a:spLocks noChangeArrowheads="1"/>
          </p:cNvSpPr>
          <p:nvPr/>
        </p:nvSpPr>
        <p:spPr bwMode="auto">
          <a:xfrm>
            <a:off x="3419475" y="5049838"/>
            <a:ext cx="2032000" cy="466725"/>
          </a:xfrm>
          <a:prstGeom prst="rect">
            <a:avLst/>
          </a:prstGeom>
          <a:noFill/>
          <a:ln w="9525">
            <a:solidFill>
              <a:srgbClr val="FF0000"/>
            </a:solidFill>
            <a:miter lim="800000"/>
            <a:headEnd/>
            <a:tailEnd/>
          </a:ln>
          <a:scene3d>
            <a:camera prst="orthographicFront"/>
            <a:lightRig rig="threePt" dir="t"/>
          </a:scene3d>
          <a:sp3d>
            <a:bevelT/>
          </a:sp3d>
        </p:spPr>
        <p:txBody>
          <a:bodyPr wrap="none">
            <a:spAutoFit/>
          </a:bodyPr>
          <a:lstStyle/>
          <a:p>
            <a:pPr eaLnBrk="1" hangingPunct="1">
              <a:defRPr/>
            </a:pPr>
            <a:r>
              <a:rPr kumimoji="1" lang="zh-CN" altLang="en-US" sz="2400" b="1" dirty="0">
                <a:solidFill>
                  <a:srgbClr val="006400"/>
                </a:solidFill>
                <a:latin typeface="微软雅黑" panose="020B0503020204020204" pitchFamily="34" charset="-122"/>
                <a:ea typeface="微软雅黑" panose="020B0503020204020204" pitchFamily="34" charset="-122"/>
              </a:rPr>
              <a:t>三级消费者：</a:t>
            </a:r>
          </a:p>
        </p:txBody>
      </p:sp>
      <p:sp>
        <p:nvSpPr>
          <p:cNvPr id="27657" name="Rectangle 9">
            <a:extLst>
              <a:ext uri="{FF2B5EF4-FFF2-40B4-BE49-F238E27FC236}">
                <a16:creationId xmlns:a16="http://schemas.microsoft.com/office/drawing/2014/main" id="{45BE5539-7687-426C-9735-5176F281E318}"/>
              </a:ext>
            </a:extLst>
          </p:cNvPr>
          <p:cNvSpPr>
            <a:spLocks noChangeArrowheads="1"/>
          </p:cNvSpPr>
          <p:nvPr/>
        </p:nvSpPr>
        <p:spPr bwMode="auto">
          <a:xfrm>
            <a:off x="827088" y="1412875"/>
            <a:ext cx="558800" cy="1927225"/>
          </a:xfrm>
          <a:prstGeom prst="rect">
            <a:avLst/>
          </a:prstGeom>
          <a:noFill/>
          <a:ln w="9525">
            <a:solidFill>
              <a:schemeClr val="tx1"/>
            </a:solidFill>
            <a:miter lim="800000"/>
            <a:headEnd/>
            <a:tailEnd/>
          </a:ln>
          <a:scene3d>
            <a:camera prst="orthographicFront"/>
            <a:lightRig rig="threePt" dir="t"/>
          </a:scene3d>
          <a:sp3d>
            <a:bevelT/>
          </a:sp3d>
        </p:spPr>
        <p:txBody>
          <a:bodyPr>
            <a:spAutoFit/>
          </a:bodyPr>
          <a:lstStyle/>
          <a:p>
            <a:pPr algn="ctr" eaLnBrk="1" hangingPunct="1">
              <a:defRPr/>
            </a:pPr>
            <a:r>
              <a:rPr kumimoji="1" lang="zh-CN" altLang="en-US" sz="2400" b="1" dirty="0">
                <a:solidFill>
                  <a:srgbClr val="4A1D4F"/>
                </a:solidFill>
                <a:latin typeface="微软雅黑" panose="020B0503020204020204" pitchFamily="34" charset="-122"/>
                <a:ea typeface="微软雅黑" panose="020B0503020204020204" pitchFamily="34" charset="-122"/>
              </a:rPr>
              <a:t>非生物成分</a:t>
            </a:r>
          </a:p>
        </p:txBody>
      </p:sp>
      <p:sp>
        <p:nvSpPr>
          <p:cNvPr id="27658" name="Rectangle 10">
            <a:extLst>
              <a:ext uri="{FF2B5EF4-FFF2-40B4-BE49-F238E27FC236}">
                <a16:creationId xmlns:a16="http://schemas.microsoft.com/office/drawing/2014/main" id="{34ACB711-98B5-444E-B90F-B4066FDAE17A}"/>
              </a:ext>
            </a:extLst>
          </p:cNvPr>
          <p:cNvSpPr>
            <a:spLocks noChangeArrowheads="1"/>
          </p:cNvSpPr>
          <p:nvPr/>
        </p:nvSpPr>
        <p:spPr bwMode="auto">
          <a:xfrm>
            <a:off x="827088" y="4292600"/>
            <a:ext cx="485775" cy="1562100"/>
          </a:xfrm>
          <a:prstGeom prst="rect">
            <a:avLst/>
          </a:prstGeom>
          <a:noFill/>
          <a:ln w="9525">
            <a:solidFill>
              <a:schemeClr val="tx1"/>
            </a:solidFill>
            <a:miter lim="800000"/>
            <a:headEnd/>
            <a:tailEnd/>
          </a:ln>
          <a:scene3d>
            <a:camera prst="orthographicFront"/>
            <a:lightRig rig="threePt" dir="t"/>
          </a:scene3d>
          <a:sp3d>
            <a:bevelT/>
          </a:sp3d>
        </p:spPr>
        <p:txBody>
          <a:bodyPr>
            <a:spAutoFit/>
          </a:bodyPr>
          <a:lstStyle/>
          <a:p>
            <a:pPr algn="ctr" eaLnBrk="1" hangingPunct="1">
              <a:defRPr/>
            </a:pPr>
            <a:r>
              <a:rPr kumimoji="1" lang="zh-CN" altLang="en-US" sz="2400" b="1" dirty="0">
                <a:solidFill>
                  <a:srgbClr val="4A1D4F"/>
                </a:solidFill>
                <a:latin typeface="微软雅黑" panose="020B0503020204020204" pitchFamily="34" charset="-122"/>
                <a:ea typeface="微软雅黑" panose="020B0503020204020204" pitchFamily="34" charset="-122"/>
              </a:rPr>
              <a:t>生物成分</a:t>
            </a:r>
          </a:p>
        </p:txBody>
      </p:sp>
      <p:sp>
        <p:nvSpPr>
          <p:cNvPr id="85013" name="AutoShape 11">
            <a:extLst>
              <a:ext uri="{FF2B5EF4-FFF2-40B4-BE49-F238E27FC236}">
                <a16:creationId xmlns:a16="http://schemas.microsoft.com/office/drawing/2014/main" id="{0D3D39E9-1997-440A-B549-7073A0C3261C}"/>
              </a:ext>
            </a:extLst>
          </p:cNvPr>
          <p:cNvSpPr>
            <a:spLocks/>
          </p:cNvSpPr>
          <p:nvPr/>
        </p:nvSpPr>
        <p:spPr bwMode="auto">
          <a:xfrm>
            <a:off x="539750" y="2349500"/>
            <a:ext cx="234950" cy="2730500"/>
          </a:xfrm>
          <a:prstGeom prst="leftBrace">
            <a:avLst>
              <a:gd name="adj1" fmla="val 96847"/>
              <a:gd name="adj2" fmla="val 4919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7532" name="AutoShape 12">
            <a:extLst>
              <a:ext uri="{FF2B5EF4-FFF2-40B4-BE49-F238E27FC236}">
                <a16:creationId xmlns:a16="http://schemas.microsoft.com/office/drawing/2014/main" id="{237E8EB8-F9B6-4828-853C-E1AB9F1E5AFA}"/>
              </a:ext>
            </a:extLst>
          </p:cNvPr>
          <p:cNvSpPr>
            <a:spLocks/>
          </p:cNvSpPr>
          <p:nvPr/>
        </p:nvSpPr>
        <p:spPr bwMode="auto">
          <a:xfrm>
            <a:off x="1468438" y="2133600"/>
            <a:ext cx="200025" cy="4059238"/>
          </a:xfrm>
          <a:prstGeom prst="leftBrace">
            <a:avLst>
              <a:gd name="adj1" fmla="val 101789"/>
              <a:gd name="adj2" fmla="val 71764"/>
            </a:avLst>
          </a:prstGeom>
          <a:ln w="28575">
            <a:solidFill>
              <a:srgbClr val="004800"/>
            </a:solidFill>
            <a:headEnd/>
            <a:tailEnd/>
          </a:ln>
          <a:effectLst/>
        </p:spPr>
        <p:style>
          <a:lnRef idx="3">
            <a:schemeClr val="accent1"/>
          </a:lnRef>
          <a:fillRef idx="0">
            <a:schemeClr val="accent1"/>
          </a:fillRef>
          <a:effectRef idx="2">
            <a:schemeClr val="accent1"/>
          </a:effectRef>
          <a:fontRef idx="minor">
            <a:schemeClr val="tx1"/>
          </a:fontRef>
        </p:style>
        <p:txBody>
          <a:bodyPr wrap="none" anchor="ct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107533" name="AutoShape 13">
            <a:extLst>
              <a:ext uri="{FF2B5EF4-FFF2-40B4-BE49-F238E27FC236}">
                <a16:creationId xmlns:a16="http://schemas.microsoft.com/office/drawing/2014/main" id="{5582EBAB-936B-48A2-8EE0-387EA63E6B7A}"/>
              </a:ext>
            </a:extLst>
          </p:cNvPr>
          <p:cNvSpPr>
            <a:spLocks/>
          </p:cNvSpPr>
          <p:nvPr/>
        </p:nvSpPr>
        <p:spPr bwMode="auto">
          <a:xfrm>
            <a:off x="3203575" y="3830638"/>
            <a:ext cx="152400" cy="1600200"/>
          </a:xfrm>
          <a:prstGeom prst="leftBrace">
            <a:avLst>
              <a:gd name="adj1" fmla="val 87500"/>
              <a:gd name="adj2" fmla="val 50000"/>
            </a:avLst>
          </a:prstGeom>
          <a:noFill/>
          <a:ln w="25400">
            <a:solidFill>
              <a:srgbClr val="0064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solidFill>
                <a:srgbClr val="006400"/>
              </a:solidFill>
              <a:latin typeface="微软雅黑" panose="020B0503020204020204" pitchFamily="34" charset="-122"/>
              <a:ea typeface="微软雅黑" panose="020B0503020204020204" pitchFamily="34" charset="-122"/>
            </a:endParaRPr>
          </a:p>
        </p:txBody>
      </p:sp>
      <p:sp>
        <p:nvSpPr>
          <p:cNvPr id="107534" name="Text Box 14">
            <a:extLst>
              <a:ext uri="{FF2B5EF4-FFF2-40B4-BE49-F238E27FC236}">
                <a16:creationId xmlns:a16="http://schemas.microsoft.com/office/drawing/2014/main" id="{FB04DA34-E779-428C-A110-03FFE0E07CD0}"/>
              </a:ext>
            </a:extLst>
          </p:cNvPr>
          <p:cNvSpPr txBox="1">
            <a:spLocks noChangeArrowheads="1"/>
          </p:cNvSpPr>
          <p:nvPr/>
        </p:nvSpPr>
        <p:spPr bwMode="auto">
          <a:xfrm>
            <a:off x="5038725" y="1395413"/>
            <a:ext cx="4105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000" b="1">
                <a:latin typeface="微软雅黑" panose="020B0503020204020204" pitchFamily="34" charset="-122"/>
                <a:ea typeface="微软雅黑" panose="020B0503020204020204" pitchFamily="34" charset="-122"/>
              </a:rPr>
              <a:t>阳光、温度、空气、水份、土壤等。</a:t>
            </a:r>
          </a:p>
        </p:txBody>
      </p:sp>
      <p:sp>
        <p:nvSpPr>
          <p:cNvPr id="107535" name="Text Box 15">
            <a:extLst>
              <a:ext uri="{FF2B5EF4-FFF2-40B4-BE49-F238E27FC236}">
                <a16:creationId xmlns:a16="http://schemas.microsoft.com/office/drawing/2014/main" id="{344D2B80-0AE4-4DDE-9CE9-2635D4B1130E}"/>
              </a:ext>
            </a:extLst>
          </p:cNvPr>
          <p:cNvSpPr txBox="1">
            <a:spLocks noChangeArrowheads="1"/>
          </p:cNvSpPr>
          <p:nvPr/>
        </p:nvSpPr>
        <p:spPr bwMode="auto">
          <a:xfrm>
            <a:off x="3136900" y="1976438"/>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0" b="1">
                <a:solidFill>
                  <a:srgbClr val="692AA2"/>
                </a:solidFill>
                <a:latin typeface="微软雅黑" panose="020B0503020204020204" pitchFamily="34" charset="-122"/>
                <a:ea typeface="微软雅黑" panose="020B0503020204020204" pitchFamily="34" charset="-122"/>
              </a:rPr>
              <a:t>制造有机物</a:t>
            </a:r>
          </a:p>
        </p:txBody>
      </p:sp>
      <p:sp>
        <p:nvSpPr>
          <p:cNvPr id="107536" name="Text Box 16">
            <a:extLst>
              <a:ext uri="{FF2B5EF4-FFF2-40B4-BE49-F238E27FC236}">
                <a16:creationId xmlns:a16="http://schemas.microsoft.com/office/drawing/2014/main" id="{DEF0D834-828C-4FA1-8F42-B9623A61383E}"/>
              </a:ext>
            </a:extLst>
          </p:cNvPr>
          <p:cNvSpPr txBox="1">
            <a:spLocks noChangeArrowheads="1"/>
          </p:cNvSpPr>
          <p:nvPr/>
        </p:nvSpPr>
        <p:spPr bwMode="auto">
          <a:xfrm>
            <a:off x="5451475" y="3619500"/>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solidFill>
                  <a:srgbClr val="4A1D4F"/>
                </a:solidFill>
                <a:latin typeface="微软雅黑" panose="020B0503020204020204" pitchFamily="34" charset="-122"/>
                <a:ea typeface="微软雅黑" panose="020B0503020204020204" pitchFamily="34" charset="-122"/>
              </a:rPr>
              <a:t>植食性动物</a:t>
            </a:r>
          </a:p>
        </p:txBody>
      </p:sp>
      <p:sp>
        <p:nvSpPr>
          <p:cNvPr id="107537" name="Text Box 17">
            <a:extLst>
              <a:ext uri="{FF2B5EF4-FFF2-40B4-BE49-F238E27FC236}">
                <a16:creationId xmlns:a16="http://schemas.microsoft.com/office/drawing/2014/main" id="{EA82F507-31C0-473E-9877-093AFC4883EE}"/>
              </a:ext>
            </a:extLst>
          </p:cNvPr>
          <p:cNvSpPr txBox="1">
            <a:spLocks noChangeArrowheads="1"/>
          </p:cNvSpPr>
          <p:nvPr/>
        </p:nvSpPr>
        <p:spPr bwMode="auto">
          <a:xfrm>
            <a:off x="5461000" y="4214813"/>
            <a:ext cx="35750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solidFill>
                  <a:srgbClr val="4A1D4F"/>
                </a:solidFill>
                <a:latin typeface="微软雅黑" panose="020B0503020204020204" pitchFamily="34" charset="-122"/>
                <a:ea typeface="微软雅黑" panose="020B0503020204020204" pitchFamily="34" charset="-122"/>
              </a:rPr>
              <a:t>以植食性动物为食的肉食性动物</a:t>
            </a:r>
          </a:p>
        </p:txBody>
      </p:sp>
      <p:sp>
        <p:nvSpPr>
          <p:cNvPr id="107538" name="Text Box 18">
            <a:extLst>
              <a:ext uri="{FF2B5EF4-FFF2-40B4-BE49-F238E27FC236}">
                <a16:creationId xmlns:a16="http://schemas.microsoft.com/office/drawing/2014/main" id="{2B885F95-7488-43B1-B2BA-2B410A91B2B9}"/>
              </a:ext>
            </a:extLst>
          </p:cNvPr>
          <p:cNvSpPr txBox="1">
            <a:spLocks noChangeArrowheads="1"/>
          </p:cNvSpPr>
          <p:nvPr/>
        </p:nvSpPr>
        <p:spPr bwMode="auto">
          <a:xfrm>
            <a:off x="5461000" y="5065713"/>
            <a:ext cx="3683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solidFill>
                  <a:srgbClr val="4A1D4F"/>
                </a:solidFill>
                <a:latin typeface="微软雅黑" panose="020B0503020204020204" pitchFamily="34" charset="-122"/>
                <a:ea typeface="微软雅黑" panose="020B0503020204020204" pitchFamily="34" charset="-122"/>
              </a:rPr>
              <a:t>以小型肉食性动物为食的大型肉食性动物       </a:t>
            </a:r>
          </a:p>
        </p:txBody>
      </p:sp>
      <p:sp>
        <p:nvSpPr>
          <p:cNvPr id="107539" name="Text Box 19">
            <a:extLst>
              <a:ext uri="{FF2B5EF4-FFF2-40B4-BE49-F238E27FC236}">
                <a16:creationId xmlns:a16="http://schemas.microsoft.com/office/drawing/2014/main" id="{A1F6E26C-73C1-4654-A8A8-1D0D9894FB51}"/>
              </a:ext>
            </a:extLst>
          </p:cNvPr>
          <p:cNvSpPr txBox="1">
            <a:spLocks noChangeArrowheads="1"/>
          </p:cNvSpPr>
          <p:nvPr/>
        </p:nvSpPr>
        <p:spPr bwMode="auto">
          <a:xfrm>
            <a:off x="1403350" y="1319213"/>
            <a:ext cx="3673475" cy="52863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kumimoji="1" lang="zh-CN" altLang="en-US" sz="2800" b="1" dirty="0">
                <a:solidFill>
                  <a:srgbClr val="65276B"/>
                </a:solidFill>
                <a:latin typeface="微软雅黑" panose="020B0503020204020204" pitchFamily="34" charset="-122"/>
                <a:ea typeface="微软雅黑" panose="020B0503020204020204" pitchFamily="34" charset="-122"/>
              </a:rPr>
              <a:t>非生物的物质和能量</a:t>
            </a:r>
            <a:endParaRPr kumimoji="1" lang="zh-CN" altLang="en-US" sz="2800" b="1" dirty="0">
              <a:solidFill>
                <a:srgbClr val="4A1D4F"/>
              </a:solidFill>
              <a:latin typeface="微软雅黑" panose="020B0503020204020204" pitchFamily="34" charset="-122"/>
              <a:ea typeface="微软雅黑" panose="020B0503020204020204" pitchFamily="34" charset="-122"/>
            </a:endParaRPr>
          </a:p>
        </p:txBody>
      </p:sp>
      <p:sp>
        <p:nvSpPr>
          <p:cNvPr id="107540" name="Text Box 20">
            <a:extLst>
              <a:ext uri="{FF2B5EF4-FFF2-40B4-BE49-F238E27FC236}">
                <a16:creationId xmlns:a16="http://schemas.microsoft.com/office/drawing/2014/main" id="{AF2729E4-34E4-4407-AA3A-D5BEEBE2F612}"/>
              </a:ext>
            </a:extLst>
          </p:cNvPr>
          <p:cNvSpPr txBox="1">
            <a:spLocks noChangeArrowheads="1"/>
          </p:cNvSpPr>
          <p:nvPr/>
        </p:nvSpPr>
        <p:spPr bwMode="auto">
          <a:xfrm>
            <a:off x="1785938" y="6427788"/>
            <a:ext cx="6888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000" b="1">
                <a:solidFill>
                  <a:srgbClr val="4A1D4F"/>
                </a:solidFill>
                <a:latin typeface="微软雅黑" panose="020B0503020204020204" pitchFamily="34" charset="-122"/>
                <a:ea typeface="微软雅黑" panose="020B0503020204020204" pitchFamily="34" charset="-122"/>
              </a:rPr>
              <a:t>分解动植物的遗体、排出物和残落物中的有机物为无机物。</a:t>
            </a:r>
          </a:p>
        </p:txBody>
      </p:sp>
      <p:sp>
        <p:nvSpPr>
          <p:cNvPr id="107541" name="Text Box 21">
            <a:extLst>
              <a:ext uri="{FF2B5EF4-FFF2-40B4-BE49-F238E27FC236}">
                <a16:creationId xmlns:a16="http://schemas.microsoft.com/office/drawing/2014/main" id="{4CD0DAD9-A0BC-4F3E-8A60-F194B8129A87}"/>
              </a:ext>
            </a:extLst>
          </p:cNvPr>
          <p:cNvSpPr txBox="1">
            <a:spLocks noChangeArrowheads="1"/>
          </p:cNvSpPr>
          <p:nvPr/>
        </p:nvSpPr>
        <p:spPr bwMode="auto">
          <a:xfrm>
            <a:off x="1979613" y="2470150"/>
            <a:ext cx="208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dirty="0">
                <a:solidFill>
                  <a:srgbClr val="CC3300"/>
                </a:solidFill>
                <a:latin typeface="微软雅黑" panose="020B0503020204020204" pitchFamily="34" charset="-122"/>
                <a:ea typeface="微软雅黑" panose="020B0503020204020204" pitchFamily="34" charset="-122"/>
              </a:rPr>
              <a:t>自养生物</a:t>
            </a:r>
            <a:r>
              <a:rPr kumimoji="1" lang="zh-CN" altLang="en-US" sz="2400" b="1" dirty="0">
                <a:solidFill>
                  <a:srgbClr val="4A1D4F"/>
                </a:solidFill>
                <a:latin typeface="微软雅黑" panose="020B0503020204020204" pitchFamily="34" charset="-122"/>
                <a:ea typeface="微软雅黑" panose="020B0503020204020204" pitchFamily="34" charset="-122"/>
              </a:rPr>
              <a:t>——</a:t>
            </a:r>
          </a:p>
        </p:txBody>
      </p:sp>
      <p:sp>
        <p:nvSpPr>
          <p:cNvPr id="107542" name="Text Box 22">
            <a:extLst>
              <a:ext uri="{FF2B5EF4-FFF2-40B4-BE49-F238E27FC236}">
                <a16:creationId xmlns:a16="http://schemas.microsoft.com/office/drawing/2014/main" id="{62DCA957-6A5A-4273-B274-64BB91D59381}"/>
              </a:ext>
            </a:extLst>
          </p:cNvPr>
          <p:cNvSpPr txBox="1">
            <a:spLocks noChangeArrowheads="1"/>
          </p:cNvSpPr>
          <p:nvPr/>
        </p:nvSpPr>
        <p:spPr bwMode="auto">
          <a:xfrm>
            <a:off x="4772025" y="19685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solidFill>
                  <a:srgbClr val="D00000"/>
                </a:solidFill>
                <a:latin typeface="微软雅黑" panose="020B0503020204020204" pitchFamily="34" charset="-122"/>
                <a:ea typeface="微软雅黑" panose="020B0503020204020204" pitchFamily="34" charset="-122"/>
              </a:rPr>
              <a:t>是生态系统的主要成分。</a:t>
            </a:r>
          </a:p>
        </p:txBody>
      </p:sp>
      <p:sp>
        <p:nvSpPr>
          <p:cNvPr id="107543" name="Text Box 23">
            <a:extLst>
              <a:ext uri="{FF2B5EF4-FFF2-40B4-BE49-F238E27FC236}">
                <a16:creationId xmlns:a16="http://schemas.microsoft.com/office/drawing/2014/main" id="{F2F4F395-6EB9-46EA-8507-434B7DE91A22}"/>
              </a:ext>
            </a:extLst>
          </p:cNvPr>
          <p:cNvSpPr txBox="1">
            <a:spLocks noChangeArrowheads="1"/>
          </p:cNvSpPr>
          <p:nvPr/>
        </p:nvSpPr>
        <p:spPr bwMode="auto">
          <a:xfrm>
            <a:off x="3132138" y="3141663"/>
            <a:ext cx="2168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dirty="0">
                <a:solidFill>
                  <a:srgbClr val="CC3300"/>
                </a:solidFill>
                <a:latin typeface="微软雅黑" panose="020B0503020204020204" pitchFamily="34" charset="-122"/>
                <a:ea typeface="微软雅黑" panose="020B0503020204020204" pitchFamily="34" charset="-122"/>
              </a:rPr>
              <a:t>异养生物</a:t>
            </a:r>
            <a:r>
              <a:rPr kumimoji="1" lang="zh-CN" altLang="en-US" sz="2400" b="1" dirty="0">
                <a:solidFill>
                  <a:srgbClr val="4A1D4F"/>
                </a:solidFill>
                <a:latin typeface="微软雅黑" panose="020B0503020204020204" pitchFamily="34" charset="-122"/>
                <a:ea typeface="微软雅黑" panose="020B0503020204020204" pitchFamily="34" charset="-122"/>
              </a:rPr>
              <a:t> ——</a:t>
            </a:r>
          </a:p>
        </p:txBody>
      </p:sp>
      <p:sp>
        <p:nvSpPr>
          <p:cNvPr id="107544" name="Text Box 24">
            <a:extLst>
              <a:ext uri="{FF2B5EF4-FFF2-40B4-BE49-F238E27FC236}">
                <a16:creationId xmlns:a16="http://schemas.microsoft.com/office/drawing/2014/main" id="{5891EAF7-9B6E-47A5-B89F-997D4CDD30B5}"/>
              </a:ext>
            </a:extLst>
          </p:cNvPr>
          <p:cNvSpPr txBox="1">
            <a:spLocks noChangeArrowheads="1"/>
          </p:cNvSpPr>
          <p:nvPr/>
        </p:nvSpPr>
        <p:spPr bwMode="auto">
          <a:xfrm>
            <a:off x="2571750" y="4224338"/>
            <a:ext cx="6159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solidFill>
                  <a:srgbClr val="006400"/>
                </a:solidFill>
                <a:latin typeface="微软雅黑" panose="020B0503020204020204" pitchFamily="34" charset="-122"/>
                <a:ea typeface="微软雅黑" panose="020B0503020204020204" pitchFamily="34" charset="-122"/>
              </a:rPr>
              <a:t>分类</a:t>
            </a:r>
          </a:p>
        </p:txBody>
      </p:sp>
      <p:sp>
        <p:nvSpPr>
          <p:cNvPr id="107545" name="Text Box 25">
            <a:extLst>
              <a:ext uri="{FF2B5EF4-FFF2-40B4-BE49-F238E27FC236}">
                <a16:creationId xmlns:a16="http://schemas.microsoft.com/office/drawing/2014/main" id="{28BA43B5-BECA-4FC6-A69D-7F40C0C96916}"/>
              </a:ext>
            </a:extLst>
          </p:cNvPr>
          <p:cNvSpPr txBox="1">
            <a:spLocks noChangeArrowheads="1"/>
          </p:cNvSpPr>
          <p:nvPr/>
        </p:nvSpPr>
        <p:spPr bwMode="auto">
          <a:xfrm>
            <a:off x="3114675" y="5940425"/>
            <a:ext cx="2033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dirty="0">
                <a:solidFill>
                  <a:srgbClr val="CC3300"/>
                </a:solidFill>
                <a:latin typeface="微软雅黑" panose="020B0503020204020204" pitchFamily="34" charset="-122"/>
                <a:ea typeface="微软雅黑" panose="020B0503020204020204" pitchFamily="34" charset="-122"/>
              </a:rPr>
              <a:t>异养生物</a:t>
            </a:r>
            <a:r>
              <a:rPr kumimoji="1" lang="zh-CN" altLang="en-US" sz="2400" b="1" dirty="0">
                <a:solidFill>
                  <a:srgbClr val="4A1D4F"/>
                </a:solidFill>
                <a:latin typeface="微软雅黑" panose="020B0503020204020204" pitchFamily="34" charset="-122"/>
                <a:ea typeface="微软雅黑" panose="020B0503020204020204" pitchFamily="34" charset="-122"/>
              </a:rPr>
              <a:t>—</a:t>
            </a:r>
          </a:p>
        </p:txBody>
      </p:sp>
      <p:sp>
        <p:nvSpPr>
          <p:cNvPr id="107546" name="Text Box 26">
            <a:extLst>
              <a:ext uri="{FF2B5EF4-FFF2-40B4-BE49-F238E27FC236}">
                <a16:creationId xmlns:a16="http://schemas.microsoft.com/office/drawing/2014/main" id="{F77AEBC6-C2AC-41B4-8146-518639774487}"/>
              </a:ext>
            </a:extLst>
          </p:cNvPr>
          <p:cNvSpPr txBox="1">
            <a:spLocks noChangeArrowheads="1"/>
          </p:cNvSpPr>
          <p:nvPr/>
        </p:nvSpPr>
        <p:spPr bwMode="auto">
          <a:xfrm>
            <a:off x="3851275" y="2470150"/>
            <a:ext cx="237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dirty="0">
                <a:latin typeface="微软雅黑" panose="020B0503020204020204" pitchFamily="34" charset="-122"/>
                <a:ea typeface="微软雅黑" panose="020B0503020204020204" pitchFamily="34" charset="-122"/>
              </a:rPr>
              <a:t>主要是绿色植物,</a:t>
            </a:r>
          </a:p>
        </p:txBody>
      </p:sp>
      <p:sp>
        <p:nvSpPr>
          <p:cNvPr id="107547" name="Text Box 27">
            <a:extLst>
              <a:ext uri="{FF2B5EF4-FFF2-40B4-BE49-F238E27FC236}">
                <a16:creationId xmlns:a16="http://schemas.microsoft.com/office/drawing/2014/main" id="{E7AF4B68-2145-4057-9371-40BB74328606}"/>
              </a:ext>
            </a:extLst>
          </p:cNvPr>
          <p:cNvSpPr txBox="1">
            <a:spLocks noChangeArrowheads="1"/>
          </p:cNvSpPr>
          <p:nvPr/>
        </p:nvSpPr>
        <p:spPr bwMode="auto">
          <a:xfrm>
            <a:off x="6084888" y="2470150"/>
            <a:ext cx="2613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dirty="0">
                <a:latin typeface="微软雅黑" panose="020B0503020204020204" pitchFamily="34" charset="-122"/>
                <a:ea typeface="微软雅黑" panose="020B0503020204020204" pitchFamily="34" charset="-122"/>
              </a:rPr>
              <a:t>还有光合细菌等</a:t>
            </a:r>
          </a:p>
        </p:txBody>
      </p:sp>
      <p:sp>
        <p:nvSpPr>
          <p:cNvPr id="107548" name="Text Box 28">
            <a:extLst>
              <a:ext uri="{FF2B5EF4-FFF2-40B4-BE49-F238E27FC236}">
                <a16:creationId xmlns:a16="http://schemas.microsoft.com/office/drawing/2014/main" id="{A2ED5659-8801-4555-92EE-AB1F7C855D35}"/>
              </a:ext>
            </a:extLst>
          </p:cNvPr>
          <p:cNvSpPr txBox="1">
            <a:spLocks noChangeArrowheads="1"/>
          </p:cNvSpPr>
          <p:nvPr/>
        </p:nvSpPr>
        <p:spPr bwMode="auto">
          <a:xfrm>
            <a:off x="5148262" y="3141663"/>
            <a:ext cx="41762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dirty="0">
                <a:latin typeface="微软雅黑" panose="020B0503020204020204" pitchFamily="34" charset="-122"/>
                <a:ea typeface="微软雅黑" panose="020B0503020204020204" pitchFamily="34" charset="-122"/>
              </a:rPr>
              <a:t>各种动物</a:t>
            </a:r>
            <a:r>
              <a:rPr kumimoji="1" lang="zh-CN" altLang="en-US" sz="1600" b="1" dirty="0">
                <a:latin typeface="微软雅黑" panose="020B0503020204020204" pitchFamily="34" charset="-122"/>
                <a:ea typeface="微软雅黑" panose="020B0503020204020204" pitchFamily="34" charset="-122"/>
              </a:rPr>
              <a:t>（植食、肉食，杂食，寄生）</a:t>
            </a:r>
          </a:p>
        </p:txBody>
      </p:sp>
      <p:sp>
        <p:nvSpPr>
          <p:cNvPr id="107549" name="Text Box 29">
            <a:extLst>
              <a:ext uri="{FF2B5EF4-FFF2-40B4-BE49-F238E27FC236}">
                <a16:creationId xmlns:a16="http://schemas.microsoft.com/office/drawing/2014/main" id="{C42CAA3C-32FA-4972-B4D1-37C2F82710FC}"/>
              </a:ext>
            </a:extLst>
          </p:cNvPr>
          <p:cNvSpPr txBox="1">
            <a:spLocks noChangeArrowheads="1"/>
          </p:cNvSpPr>
          <p:nvPr/>
        </p:nvSpPr>
        <p:spPr bwMode="auto">
          <a:xfrm>
            <a:off x="4794250" y="5961063"/>
            <a:ext cx="383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latin typeface="微软雅黑" panose="020B0503020204020204" pitchFamily="34" charset="-122"/>
                <a:ea typeface="微软雅黑" panose="020B0503020204020204" pitchFamily="34" charset="-122"/>
              </a:rPr>
              <a:t>细菌、真菌和腐生动物</a:t>
            </a:r>
          </a:p>
        </p:txBody>
      </p:sp>
      <p:sp>
        <p:nvSpPr>
          <p:cNvPr id="107550" name="Text Box 30">
            <a:extLst>
              <a:ext uri="{FF2B5EF4-FFF2-40B4-BE49-F238E27FC236}">
                <a16:creationId xmlns:a16="http://schemas.microsoft.com/office/drawing/2014/main" id="{B89AE67C-B395-4ABF-B900-97AA823E6E53}"/>
              </a:ext>
            </a:extLst>
          </p:cNvPr>
          <p:cNvSpPr txBox="1">
            <a:spLocks noChangeArrowheads="1"/>
          </p:cNvSpPr>
          <p:nvPr/>
        </p:nvSpPr>
        <p:spPr bwMode="auto">
          <a:xfrm>
            <a:off x="2141538" y="3654425"/>
            <a:ext cx="55403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dirty="0">
                <a:solidFill>
                  <a:srgbClr val="692AA2"/>
                </a:solidFill>
                <a:latin typeface="微软雅黑" panose="020B0503020204020204" pitchFamily="34" charset="-122"/>
                <a:ea typeface="微软雅黑" panose="020B0503020204020204" pitchFamily="34" charset="-122"/>
              </a:rPr>
              <a:t>利用现成有机物</a:t>
            </a:r>
          </a:p>
        </p:txBody>
      </p:sp>
      <p:sp>
        <p:nvSpPr>
          <p:cNvPr id="34" name="Rectangle 29">
            <a:extLst>
              <a:ext uri="{FF2B5EF4-FFF2-40B4-BE49-F238E27FC236}">
                <a16:creationId xmlns:a16="http://schemas.microsoft.com/office/drawing/2014/main" id="{3EE334F0-792A-4770-93F3-90D9368826C0}"/>
              </a:ext>
            </a:extLst>
          </p:cNvPr>
          <p:cNvSpPr>
            <a:spLocks noChangeArrowheads="1"/>
          </p:cNvSpPr>
          <p:nvPr/>
        </p:nvSpPr>
        <p:spPr bwMode="auto">
          <a:xfrm>
            <a:off x="-15005" y="204783"/>
            <a:ext cx="74673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4000" b="1" dirty="0">
                <a:latin typeface="微软雅黑" panose="020B0503020204020204" pitchFamily="34" charset="-122"/>
                <a:ea typeface="微软雅黑" panose="020B0503020204020204" pitchFamily="34" charset="-122"/>
              </a:rPr>
              <a:t>（一）生态系统的组成成分</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7539"/>
                                        </p:tgtEl>
                                        <p:attrNameLst>
                                          <p:attrName>style.visibility</p:attrName>
                                        </p:attrNameLst>
                                      </p:cBhvr>
                                      <p:to>
                                        <p:strVal val="visible"/>
                                      </p:to>
                                    </p:set>
                                    <p:anim calcmode="lin" valueType="num">
                                      <p:cBhvr additive="base">
                                        <p:cTn id="7" dur="500" fill="hold"/>
                                        <p:tgtEl>
                                          <p:spTgt spid="107539"/>
                                        </p:tgtEl>
                                        <p:attrNameLst>
                                          <p:attrName>ppt_x</p:attrName>
                                        </p:attrNameLst>
                                      </p:cBhvr>
                                      <p:tavLst>
                                        <p:tav tm="0">
                                          <p:val>
                                            <p:strVal val="0-#ppt_w/2"/>
                                          </p:val>
                                        </p:tav>
                                        <p:tav tm="100000">
                                          <p:val>
                                            <p:strVal val="#ppt_x"/>
                                          </p:val>
                                        </p:tav>
                                      </p:tavLst>
                                    </p:anim>
                                    <p:anim calcmode="lin" valueType="num">
                                      <p:cBhvr additive="base">
                                        <p:cTn id="8" dur="500" fill="hold"/>
                                        <p:tgtEl>
                                          <p:spTgt spid="10753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7534"/>
                                        </p:tgtEl>
                                        <p:attrNameLst>
                                          <p:attrName>style.visibility</p:attrName>
                                        </p:attrNameLst>
                                      </p:cBhvr>
                                      <p:to>
                                        <p:strVal val="visible"/>
                                      </p:to>
                                    </p:set>
                                    <p:anim calcmode="lin" valueType="num">
                                      <p:cBhvr additive="base">
                                        <p:cTn id="13" dur="500" fill="hold"/>
                                        <p:tgtEl>
                                          <p:spTgt spid="107534"/>
                                        </p:tgtEl>
                                        <p:attrNameLst>
                                          <p:attrName>ppt_x</p:attrName>
                                        </p:attrNameLst>
                                      </p:cBhvr>
                                      <p:tavLst>
                                        <p:tav tm="0">
                                          <p:val>
                                            <p:strVal val="0-#ppt_w/2"/>
                                          </p:val>
                                        </p:tav>
                                        <p:tav tm="100000">
                                          <p:val>
                                            <p:strVal val="#ppt_x"/>
                                          </p:val>
                                        </p:tav>
                                      </p:tavLst>
                                    </p:anim>
                                    <p:anim calcmode="lin" valueType="num">
                                      <p:cBhvr additive="base">
                                        <p:cTn id="14" dur="500" fill="hold"/>
                                        <p:tgtEl>
                                          <p:spTgt spid="10753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7532"/>
                                        </p:tgtEl>
                                        <p:attrNameLst>
                                          <p:attrName>style.visibility</p:attrName>
                                        </p:attrNameLst>
                                      </p:cBhvr>
                                      <p:to>
                                        <p:strVal val="visible"/>
                                      </p:to>
                                    </p:set>
                                    <p:anim calcmode="lin" valueType="num">
                                      <p:cBhvr additive="base">
                                        <p:cTn id="19" dur="500" fill="hold"/>
                                        <p:tgtEl>
                                          <p:spTgt spid="107532"/>
                                        </p:tgtEl>
                                        <p:attrNameLst>
                                          <p:attrName>ppt_x</p:attrName>
                                        </p:attrNameLst>
                                      </p:cBhvr>
                                      <p:tavLst>
                                        <p:tav tm="0">
                                          <p:val>
                                            <p:strVal val="0-#ppt_w/2"/>
                                          </p:val>
                                        </p:tav>
                                        <p:tav tm="100000">
                                          <p:val>
                                            <p:strVal val="#ppt_x"/>
                                          </p:val>
                                        </p:tav>
                                      </p:tavLst>
                                    </p:anim>
                                    <p:anim calcmode="lin" valueType="num">
                                      <p:cBhvr additive="base">
                                        <p:cTn id="20" dur="500" fill="hold"/>
                                        <p:tgtEl>
                                          <p:spTgt spid="10753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7524"/>
                                        </p:tgtEl>
                                        <p:attrNameLst>
                                          <p:attrName>style.visibility</p:attrName>
                                        </p:attrNameLst>
                                      </p:cBhvr>
                                      <p:to>
                                        <p:strVal val="visible"/>
                                      </p:to>
                                    </p:set>
                                    <p:anim calcmode="lin" valueType="num">
                                      <p:cBhvr additive="base">
                                        <p:cTn id="25" dur="500" fill="hold"/>
                                        <p:tgtEl>
                                          <p:spTgt spid="107524"/>
                                        </p:tgtEl>
                                        <p:attrNameLst>
                                          <p:attrName>ppt_x</p:attrName>
                                        </p:attrNameLst>
                                      </p:cBhvr>
                                      <p:tavLst>
                                        <p:tav tm="0">
                                          <p:val>
                                            <p:strVal val="0-#ppt_w/2"/>
                                          </p:val>
                                        </p:tav>
                                        <p:tav tm="100000">
                                          <p:val>
                                            <p:strVal val="#ppt_x"/>
                                          </p:val>
                                        </p:tav>
                                      </p:tavLst>
                                    </p:anim>
                                    <p:anim calcmode="lin" valueType="num">
                                      <p:cBhvr additive="base">
                                        <p:cTn id="26" dur="500" fill="hold"/>
                                        <p:tgtEl>
                                          <p:spTgt spid="10752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07525"/>
                                        </p:tgtEl>
                                        <p:attrNameLst>
                                          <p:attrName>style.visibility</p:attrName>
                                        </p:attrNameLst>
                                      </p:cBhvr>
                                      <p:to>
                                        <p:strVal val="visible"/>
                                      </p:to>
                                    </p:set>
                                    <p:anim calcmode="lin" valueType="num">
                                      <p:cBhvr additive="base">
                                        <p:cTn id="31" dur="500" fill="hold"/>
                                        <p:tgtEl>
                                          <p:spTgt spid="107525"/>
                                        </p:tgtEl>
                                        <p:attrNameLst>
                                          <p:attrName>ppt_x</p:attrName>
                                        </p:attrNameLst>
                                      </p:cBhvr>
                                      <p:tavLst>
                                        <p:tav tm="0">
                                          <p:val>
                                            <p:strVal val="0-#ppt_w/2"/>
                                          </p:val>
                                        </p:tav>
                                        <p:tav tm="100000">
                                          <p:val>
                                            <p:strVal val="#ppt_x"/>
                                          </p:val>
                                        </p:tav>
                                      </p:tavLst>
                                    </p:anim>
                                    <p:anim calcmode="lin" valueType="num">
                                      <p:cBhvr additive="base">
                                        <p:cTn id="32" dur="500" fill="hold"/>
                                        <p:tgtEl>
                                          <p:spTgt spid="10752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07522"/>
                                        </p:tgtEl>
                                        <p:attrNameLst>
                                          <p:attrName>style.visibility</p:attrName>
                                        </p:attrNameLst>
                                      </p:cBhvr>
                                      <p:to>
                                        <p:strVal val="visible"/>
                                      </p:to>
                                    </p:set>
                                    <p:anim calcmode="lin" valueType="num">
                                      <p:cBhvr additive="base">
                                        <p:cTn id="37" dur="500" fill="hold"/>
                                        <p:tgtEl>
                                          <p:spTgt spid="107522"/>
                                        </p:tgtEl>
                                        <p:attrNameLst>
                                          <p:attrName>ppt_x</p:attrName>
                                        </p:attrNameLst>
                                      </p:cBhvr>
                                      <p:tavLst>
                                        <p:tav tm="0">
                                          <p:val>
                                            <p:strVal val="0-#ppt_w/2"/>
                                          </p:val>
                                        </p:tav>
                                        <p:tav tm="100000">
                                          <p:val>
                                            <p:strVal val="#ppt_x"/>
                                          </p:val>
                                        </p:tav>
                                      </p:tavLst>
                                    </p:anim>
                                    <p:anim calcmode="lin" valueType="num">
                                      <p:cBhvr additive="base">
                                        <p:cTn id="38" dur="500" fill="hold"/>
                                        <p:tgtEl>
                                          <p:spTgt spid="10752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7535"/>
                                        </p:tgtEl>
                                        <p:attrNameLst>
                                          <p:attrName>style.visibility</p:attrName>
                                        </p:attrNameLst>
                                      </p:cBhvr>
                                      <p:to>
                                        <p:strVal val="visible"/>
                                      </p:to>
                                    </p:set>
                                    <p:anim calcmode="lin" valueType="num">
                                      <p:cBhvr additive="base">
                                        <p:cTn id="43" dur="500" fill="hold"/>
                                        <p:tgtEl>
                                          <p:spTgt spid="107535"/>
                                        </p:tgtEl>
                                        <p:attrNameLst>
                                          <p:attrName>ppt_x</p:attrName>
                                        </p:attrNameLst>
                                      </p:cBhvr>
                                      <p:tavLst>
                                        <p:tav tm="0">
                                          <p:val>
                                            <p:strVal val="0-#ppt_w/2"/>
                                          </p:val>
                                        </p:tav>
                                        <p:tav tm="100000">
                                          <p:val>
                                            <p:strVal val="#ppt_x"/>
                                          </p:val>
                                        </p:tav>
                                      </p:tavLst>
                                    </p:anim>
                                    <p:anim calcmode="lin" valueType="num">
                                      <p:cBhvr additive="base">
                                        <p:cTn id="44" dur="500" fill="hold"/>
                                        <p:tgtEl>
                                          <p:spTgt spid="10753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107550"/>
                                        </p:tgtEl>
                                        <p:attrNameLst>
                                          <p:attrName>style.visibility</p:attrName>
                                        </p:attrNameLst>
                                      </p:cBhvr>
                                      <p:to>
                                        <p:strVal val="visible"/>
                                      </p:to>
                                    </p:set>
                                    <p:animEffect transition="in" filter="box(in)">
                                      <p:cBhvr>
                                        <p:cTn id="49" dur="500"/>
                                        <p:tgtEl>
                                          <p:spTgt spid="10755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07541"/>
                                        </p:tgtEl>
                                        <p:attrNameLst>
                                          <p:attrName>style.visibility</p:attrName>
                                        </p:attrNameLst>
                                      </p:cBhvr>
                                      <p:to>
                                        <p:strVal val="visible"/>
                                      </p:to>
                                    </p:set>
                                    <p:anim calcmode="lin" valueType="num">
                                      <p:cBhvr additive="base">
                                        <p:cTn id="54" dur="500" fill="hold"/>
                                        <p:tgtEl>
                                          <p:spTgt spid="107541"/>
                                        </p:tgtEl>
                                        <p:attrNameLst>
                                          <p:attrName>ppt_x</p:attrName>
                                        </p:attrNameLst>
                                      </p:cBhvr>
                                      <p:tavLst>
                                        <p:tav tm="0">
                                          <p:val>
                                            <p:strVal val="0-#ppt_w/2"/>
                                          </p:val>
                                        </p:tav>
                                        <p:tav tm="100000">
                                          <p:val>
                                            <p:strVal val="#ppt_x"/>
                                          </p:val>
                                        </p:tav>
                                      </p:tavLst>
                                    </p:anim>
                                    <p:anim calcmode="lin" valueType="num">
                                      <p:cBhvr additive="base">
                                        <p:cTn id="55" dur="500" fill="hold"/>
                                        <p:tgtEl>
                                          <p:spTgt spid="107541"/>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07546"/>
                                        </p:tgtEl>
                                        <p:attrNameLst>
                                          <p:attrName>style.visibility</p:attrName>
                                        </p:attrNameLst>
                                      </p:cBhvr>
                                      <p:to>
                                        <p:strVal val="visible"/>
                                      </p:to>
                                    </p:set>
                                    <p:animEffect transition="in" filter="blinds(horizontal)">
                                      <p:cBhvr>
                                        <p:cTn id="60" dur="500"/>
                                        <p:tgtEl>
                                          <p:spTgt spid="107546"/>
                                        </p:tgtEl>
                                      </p:cBhvr>
                                    </p:animEffect>
                                  </p:childTnLst>
                                </p:cTn>
                              </p:par>
                            </p:childTnLst>
                          </p:cTn>
                        </p:par>
                        <p:par>
                          <p:cTn id="61" fill="hold">
                            <p:stCondLst>
                              <p:cond delay="500"/>
                            </p:stCondLst>
                            <p:childTnLst>
                              <p:par>
                                <p:cTn id="62" presetID="4" presetClass="entr" presetSubtype="16" fill="hold" grpId="0" nodeType="afterEffect">
                                  <p:stCondLst>
                                    <p:cond delay="0"/>
                                  </p:stCondLst>
                                  <p:childTnLst>
                                    <p:set>
                                      <p:cBhvr>
                                        <p:cTn id="63" dur="1" fill="hold">
                                          <p:stCondLst>
                                            <p:cond delay="0"/>
                                          </p:stCondLst>
                                        </p:cTn>
                                        <p:tgtEl>
                                          <p:spTgt spid="107547"/>
                                        </p:tgtEl>
                                        <p:attrNameLst>
                                          <p:attrName>style.visibility</p:attrName>
                                        </p:attrNameLst>
                                      </p:cBhvr>
                                      <p:to>
                                        <p:strVal val="visible"/>
                                      </p:to>
                                    </p:set>
                                    <p:animEffect transition="in" filter="box(in)">
                                      <p:cBhvr>
                                        <p:cTn id="64" dur="500"/>
                                        <p:tgtEl>
                                          <p:spTgt spid="10754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107543"/>
                                        </p:tgtEl>
                                        <p:attrNameLst>
                                          <p:attrName>style.visibility</p:attrName>
                                        </p:attrNameLst>
                                      </p:cBhvr>
                                      <p:to>
                                        <p:strVal val="visible"/>
                                      </p:to>
                                    </p:set>
                                    <p:anim calcmode="lin" valueType="num">
                                      <p:cBhvr additive="base">
                                        <p:cTn id="69" dur="500" fill="hold"/>
                                        <p:tgtEl>
                                          <p:spTgt spid="107543"/>
                                        </p:tgtEl>
                                        <p:attrNameLst>
                                          <p:attrName>ppt_x</p:attrName>
                                        </p:attrNameLst>
                                      </p:cBhvr>
                                      <p:tavLst>
                                        <p:tav tm="0">
                                          <p:val>
                                            <p:strVal val="0-#ppt_w/2"/>
                                          </p:val>
                                        </p:tav>
                                        <p:tav tm="100000">
                                          <p:val>
                                            <p:strVal val="#ppt_x"/>
                                          </p:val>
                                        </p:tav>
                                      </p:tavLst>
                                    </p:anim>
                                    <p:anim calcmode="lin" valueType="num">
                                      <p:cBhvr additive="base">
                                        <p:cTn id="70" dur="500" fill="hold"/>
                                        <p:tgtEl>
                                          <p:spTgt spid="107543"/>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8" presetClass="entr" presetSubtype="16" fill="hold" grpId="0" nodeType="clickEffect">
                                  <p:stCondLst>
                                    <p:cond delay="0"/>
                                  </p:stCondLst>
                                  <p:childTnLst>
                                    <p:set>
                                      <p:cBhvr>
                                        <p:cTn id="74" dur="1" fill="hold">
                                          <p:stCondLst>
                                            <p:cond delay="0"/>
                                          </p:stCondLst>
                                        </p:cTn>
                                        <p:tgtEl>
                                          <p:spTgt spid="107548"/>
                                        </p:tgtEl>
                                        <p:attrNameLst>
                                          <p:attrName>style.visibility</p:attrName>
                                        </p:attrNameLst>
                                      </p:cBhvr>
                                      <p:to>
                                        <p:strVal val="visible"/>
                                      </p:to>
                                    </p:set>
                                    <p:animEffect transition="in" filter="diamond(in)">
                                      <p:cBhvr>
                                        <p:cTn id="75" dur="2000"/>
                                        <p:tgtEl>
                                          <p:spTgt spid="10754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107536"/>
                                        </p:tgtEl>
                                        <p:attrNameLst>
                                          <p:attrName>style.visibility</p:attrName>
                                        </p:attrNameLst>
                                      </p:cBhvr>
                                      <p:to>
                                        <p:strVal val="visible"/>
                                      </p:to>
                                    </p:set>
                                    <p:anim calcmode="lin" valueType="num">
                                      <p:cBhvr additive="base">
                                        <p:cTn id="80" dur="500" fill="hold"/>
                                        <p:tgtEl>
                                          <p:spTgt spid="107536"/>
                                        </p:tgtEl>
                                        <p:attrNameLst>
                                          <p:attrName>ppt_x</p:attrName>
                                        </p:attrNameLst>
                                      </p:cBhvr>
                                      <p:tavLst>
                                        <p:tav tm="0">
                                          <p:val>
                                            <p:strVal val="0-#ppt_w/2"/>
                                          </p:val>
                                        </p:tav>
                                        <p:tav tm="100000">
                                          <p:val>
                                            <p:strVal val="#ppt_x"/>
                                          </p:val>
                                        </p:tav>
                                      </p:tavLst>
                                    </p:anim>
                                    <p:anim calcmode="lin" valueType="num">
                                      <p:cBhvr additive="base">
                                        <p:cTn id="81" dur="500" fill="hold"/>
                                        <p:tgtEl>
                                          <p:spTgt spid="107536"/>
                                        </p:tgtEl>
                                        <p:attrNameLst>
                                          <p:attrName>ppt_y</p:attrName>
                                        </p:attrNameLst>
                                      </p:cBhvr>
                                      <p:tavLst>
                                        <p:tav tm="0">
                                          <p:val>
                                            <p:strVal val="#ppt_y"/>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8" fill="hold" grpId="0" nodeType="clickEffect">
                                  <p:stCondLst>
                                    <p:cond delay="0"/>
                                  </p:stCondLst>
                                  <p:childTnLst>
                                    <p:set>
                                      <p:cBhvr>
                                        <p:cTn id="85" dur="1" fill="hold">
                                          <p:stCondLst>
                                            <p:cond delay="0"/>
                                          </p:stCondLst>
                                        </p:cTn>
                                        <p:tgtEl>
                                          <p:spTgt spid="107537"/>
                                        </p:tgtEl>
                                        <p:attrNameLst>
                                          <p:attrName>style.visibility</p:attrName>
                                        </p:attrNameLst>
                                      </p:cBhvr>
                                      <p:to>
                                        <p:strVal val="visible"/>
                                      </p:to>
                                    </p:set>
                                    <p:anim calcmode="lin" valueType="num">
                                      <p:cBhvr additive="base">
                                        <p:cTn id="86" dur="500" fill="hold"/>
                                        <p:tgtEl>
                                          <p:spTgt spid="107537"/>
                                        </p:tgtEl>
                                        <p:attrNameLst>
                                          <p:attrName>ppt_x</p:attrName>
                                        </p:attrNameLst>
                                      </p:cBhvr>
                                      <p:tavLst>
                                        <p:tav tm="0">
                                          <p:val>
                                            <p:strVal val="0-#ppt_w/2"/>
                                          </p:val>
                                        </p:tav>
                                        <p:tav tm="100000">
                                          <p:val>
                                            <p:strVal val="#ppt_x"/>
                                          </p:val>
                                        </p:tav>
                                      </p:tavLst>
                                    </p:anim>
                                    <p:anim calcmode="lin" valueType="num">
                                      <p:cBhvr additive="base">
                                        <p:cTn id="87" dur="500" fill="hold"/>
                                        <p:tgtEl>
                                          <p:spTgt spid="107537"/>
                                        </p:tgtEl>
                                        <p:attrNameLst>
                                          <p:attrName>ppt_y</p:attrName>
                                        </p:attrNameLst>
                                      </p:cBhvr>
                                      <p:tavLst>
                                        <p:tav tm="0">
                                          <p:val>
                                            <p:strVal val="#ppt_y"/>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8" fill="hold" grpId="0" nodeType="clickEffect">
                                  <p:stCondLst>
                                    <p:cond delay="0"/>
                                  </p:stCondLst>
                                  <p:childTnLst>
                                    <p:set>
                                      <p:cBhvr>
                                        <p:cTn id="91" dur="1" fill="hold">
                                          <p:stCondLst>
                                            <p:cond delay="0"/>
                                          </p:stCondLst>
                                        </p:cTn>
                                        <p:tgtEl>
                                          <p:spTgt spid="107538"/>
                                        </p:tgtEl>
                                        <p:attrNameLst>
                                          <p:attrName>style.visibility</p:attrName>
                                        </p:attrNameLst>
                                      </p:cBhvr>
                                      <p:to>
                                        <p:strVal val="visible"/>
                                      </p:to>
                                    </p:set>
                                    <p:anim calcmode="lin" valueType="num">
                                      <p:cBhvr additive="base">
                                        <p:cTn id="92" dur="500" fill="hold"/>
                                        <p:tgtEl>
                                          <p:spTgt spid="107538"/>
                                        </p:tgtEl>
                                        <p:attrNameLst>
                                          <p:attrName>ppt_x</p:attrName>
                                        </p:attrNameLst>
                                      </p:cBhvr>
                                      <p:tavLst>
                                        <p:tav tm="0">
                                          <p:val>
                                            <p:strVal val="0-#ppt_w/2"/>
                                          </p:val>
                                        </p:tav>
                                        <p:tav tm="100000">
                                          <p:val>
                                            <p:strVal val="#ppt_x"/>
                                          </p:val>
                                        </p:tav>
                                      </p:tavLst>
                                    </p:anim>
                                    <p:anim calcmode="lin" valueType="num">
                                      <p:cBhvr additive="base">
                                        <p:cTn id="93" dur="500" fill="hold"/>
                                        <p:tgtEl>
                                          <p:spTgt spid="107538"/>
                                        </p:tgtEl>
                                        <p:attrNameLst>
                                          <p:attrName>ppt_y</p:attrName>
                                        </p:attrNameLst>
                                      </p:cBhvr>
                                      <p:tavLst>
                                        <p:tav tm="0">
                                          <p:val>
                                            <p:strVal val="#ppt_y"/>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107544"/>
                                        </p:tgtEl>
                                        <p:attrNameLst>
                                          <p:attrName>style.visibility</p:attrName>
                                        </p:attrNameLst>
                                      </p:cBhvr>
                                      <p:to>
                                        <p:strVal val="visible"/>
                                      </p:to>
                                    </p:set>
                                    <p:anim calcmode="lin" valueType="num">
                                      <p:cBhvr additive="base">
                                        <p:cTn id="98" dur="500" fill="hold"/>
                                        <p:tgtEl>
                                          <p:spTgt spid="107544"/>
                                        </p:tgtEl>
                                        <p:attrNameLst>
                                          <p:attrName>ppt_x</p:attrName>
                                        </p:attrNameLst>
                                      </p:cBhvr>
                                      <p:tavLst>
                                        <p:tav tm="0">
                                          <p:val>
                                            <p:strVal val="0-#ppt_w/2"/>
                                          </p:val>
                                        </p:tav>
                                        <p:tav tm="100000">
                                          <p:val>
                                            <p:strVal val="#ppt_x"/>
                                          </p:val>
                                        </p:tav>
                                      </p:tavLst>
                                    </p:anim>
                                    <p:anim calcmode="lin" valueType="num">
                                      <p:cBhvr additive="base">
                                        <p:cTn id="99" dur="500" fill="hold"/>
                                        <p:tgtEl>
                                          <p:spTgt spid="107544"/>
                                        </p:tgtEl>
                                        <p:attrNameLst>
                                          <p:attrName>ppt_y</p:attrName>
                                        </p:attrNameLst>
                                      </p:cBhvr>
                                      <p:tavLst>
                                        <p:tav tm="0">
                                          <p:val>
                                            <p:strVal val="#ppt_y"/>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8" fill="hold" grpId="0" nodeType="clickEffect">
                                  <p:stCondLst>
                                    <p:cond delay="0"/>
                                  </p:stCondLst>
                                  <p:childTnLst>
                                    <p:set>
                                      <p:cBhvr>
                                        <p:cTn id="103" dur="1" fill="hold">
                                          <p:stCondLst>
                                            <p:cond delay="0"/>
                                          </p:stCondLst>
                                        </p:cTn>
                                        <p:tgtEl>
                                          <p:spTgt spid="107533"/>
                                        </p:tgtEl>
                                        <p:attrNameLst>
                                          <p:attrName>style.visibility</p:attrName>
                                        </p:attrNameLst>
                                      </p:cBhvr>
                                      <p:to>
                                        <p:strVal val="visible"/>
                                      </p:to>
                                    </p:set>
                                    <p:anim calcmode="lin" valueType="num">
                                      <p:cBhvr additive="base">
                                        <p:cTn id="104" dur="500" fill="hold"/>
                                        <p:tgtEl>
                                          <p:spTgt spid="107533"/>
                                        </p:tgtEl>
                                        <p:attrNameLst>
                                          <p:attrName>ppt_x</p:attrName>
                                        </p:attrNameLst>
                                      </p:cBhvr>
                                      <p:tavLst>
                                        <p:tav tm="0">
                                          <p:val>
                                            <p:strVal val="0-#ppt_w/2"/>
                                          </p:val>
                                        </p:tav>
                                        <p:tav tm="100000">
                                          <p:val>
                                            <p:strVal val="#ppt_x"/>
                                          </p:val>
                                        </p:tav>
                                      </p:tavLst>
                                    </p:anim>
                                    <p:anim calcmode="lin" valueType="num">
                                      <p:cBhvr additive="base">
                                        <p:cTn id="105" dur="500" fill="hold"/>
                                        <p:tgtEl>
                                          <p:spTgt spid="107533"/>
                                        </p:tgtEl>
                                        <p:attrNameLst>
                                          <p:attrName>ppt_y</p:attrName>
                                        </p:attrNameLst>
                                      </p:cBhvr>
                                      <p:tavLst>
                                        <p:tav tm="0">
                                          <p:val>
                                            <p:strVal val="#ppt_y"/>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8" fill="hold" nodeType="clickEffect">
                                  <p:stCondLst>
                                    <p:cond delay="0"/>
                                  </p:stCondLst>
                                  <p:childTnLst>
                                    <p:set>
                                      <p:cBhvr>
                                        <p:cTn id="109" dur="1" fill="hold">
                                          <p:stCondLst>
                                            <p:cond delay="0"/>
                                          </p:stCondLst>
                                        </p:cTn>
                                        <p:tgtEl>
                                          <p:spTgt spid="107526"/>
                                        </p:tgtEl>
                                        <p:attrNameLst>
                                          <p:attrName>style.visibility</p:attrName>
                                        </p:attrNameLst>
                                      </p:cBhvr>
                                      <p:to>
                                        <p:strVal val="visible"/>
                                      </p:to>
                                    </p:set>
                                    <p:anim calcmode="lin" valueType="num">
                                      <p:cBhvr additive="base">
                                        <p:cTn id="110" dur="500" fill="hold"/>
                                        <p:tgtEl>
                                          <p:spTgt spid="107526"/>
                                        </p:tgtEl>
                                        <p:attrNameLst>
                                          <p:attrName>ppt_x</p:attrName>
                                        </p:attrNameLst>
                                      </p:cBhvr>
                                      <p:tavLst>
                                        <p:tav tm="0">
                                          <p:val>
                                            <p:strVal val="0-#ppt_w/2"/>
                                          </p:val>
                                        </p:tav>
                                        <p:tav tm="100000">
                                          <p:val>
                                            <p:strVal val="#ppt_x"/>
                                          </p:val>
                                        </p:tav>
                                      </p:tavLst>
                                    </p:anim>
                                    <p:anim calcmode="lin" valueType="num">
                                      <p:cBhvr additive="base">
                                        <p:cTn id="111" dur="500" fill="hold"/>
                                        <p:tgtEl>
                                          <p:spTgt spid="107526"/>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 presetClass="entr" presetSubtype="8" fill="hold" nodeType="clickEffect">
                                  <p:stCondLst>
                                    <p:cond delay="0"/>
                                  </p:stCondLst>
                                  <p:childTnLst>
                                    <p:set>
                                      <p:cBhvr>
                                        <p:cTn id="115" dur="1" fill="hold">
                                          <p:stCondLst>
                                            <p:cond delay="0"/>
                                          </p:stCondLst>
                                        </p:cTn>
                                        <p:tgtEl>
                                          <p:spTgt spid="107527"/>
                                        </p:tgtEl>
                                        <p:attrNameLst>
                                          <p:attrName>style.visibility</p:attrName>
                                        </p:attrNameLst>
                                      </p:cBhvr>
                                      <p:to>
                                        <p:strVal val="visible"/>
                                      </p:to>
                                    </p:set>
                                    <p:anim calcmode="lin" valueType="num">
                                      <p:cBhvr additive="base">
                                        <p:cTn id="116" dur="500" fill="hold"/>
                                        <p:tgtEl>
                                          <p:spTgt spid="107527"/>
                                        </p:tgtEl>
                                        <p:attrNameLst>
                                          <p:attrName>ppt_x</p:attrName>
                                        </p:attrNameLst>
                                      </p:cBhvr>
                                      <p:tavLst>
                                        <p:tav tm="0">
                                          <p:val>
                                            <p:strVal val="0-#ppt_w/2"/>
                                          </p:val>
                                        </p:tav>
                                        <p:tav tm="100000">
                                          <p:val>
                                            <p:strVal val="#ppt_x"/>
                                          </p:val>
                                        </p:tav>
                                      </p:tavLst>
                                    </p:anim>
                                    <p:anim calcmode="lin" valueType="num">
                                      <p:cBhvr additive="base">
                                        <p:cTn id="117" dur="500" fill="hold"/>
                                        <p:tgtEl>
                                          <p:spTgt spid="107527"/>
                                        </p:tgtEl>
                                        <p:attrNameLst>
                                          <p:attrName>ppt_y</p:attrName>
                                        </p:attrNameLst>
                                      </p:cBhvr>
                                      <p:tavLst>
                                        <p:tav tm="0">
                                          <p:val>
                                            <p:strVal val="#ppt_y"/>
                                          </p:val>
                                        </p:tav>
                                        <p:tav tm="100000">
                                          <p:val>
                                            <p:strVal val="#ppt_y"/>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 presetClass="entr" presetSubtype="8" fill="hold" nodeType="clickEffect">
                                  <p:stCondLst>
                                    <p:cond delay="0"/>
                                  </p:stCondLst>
                                  <p:childTnLst>
                                    <p:set>
                                      <p:cBhvr>
                                        <p:cTn id="121" dur="1" fill="hold">
                                          <p:stCondLst>
                                            <p:cond delay="0"/>
                                          </p:stCondLst>
                                        </p:cTn>
                                        <p:tgtEl>
                                          <p:spTgt spid="107528"/>
                                        </p:tgtEl>
                                        <p:attrNameLst>
                                          <p:attrName>style.visibility</p:attrName>
                                        </p:attrNameLst>
                                      </p:cBhvr>
                                      <p:to>
                                        <p:strVal val="visible"/>
                                      </p:to>
                                    </p:set>
                                    <p:anim calcmode="lin" valueType="num">
                                      <p:cBhvr additive="base">
                                        <p:cTn id="122" dur="500" fill="hold"/>
                                        <p:tgtEl>
                                          <p:spTgt spid="107528"/>
                                        </p:tgtEl>
                                        <p:attrNameLst>
                                          <p:attrName>ppt_x</p:attrName>
                                        </p:attrNameLst>
                                      </p:cBhvr>
                                      <p:tavLst>
                                        <p:tav tm="0">
                                          <p:val>
                                            <p:strVal val="0-#ppt_w/2"/>
                                          </p:val>
                                        </p:tav>
                                        <p:tav tm="100000">
                                          <p:val>
                                            <p:strVal val="#ppt_x"/>
                                          </p:val>
                                        </p:tav>
                                      </p:tavLst>
                                    </p:anim>
                                    <p:anim calcmode="lin" valueType="num">
                                      <p:cBhvr additive="base">
                                        <p:cTn id="123" dur="500" fill="hold"/>
                                        <p:tgtEl>
                                          <p:spTgt spid="107528"/>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8" fill="hold" grpId="0" nodeType="clickEffect">
                                  <p:stCondLst>
                                    <p:cond delay="0"/>
                                  </p:stCondLst>
                                  <p:childTnLst>
                                    <p:set>
                                      <p:cBhvr>
                                        <p:cTn id="127" dur="1" fill="hold">
                                          <p:stCondLst>
                                            <p:cond delay="0"/>
                                          </p:stCondLst>
                                        </p:cTn>
                                        <p:tgtEl>
                                          <p:spTgt spid="107545"/>
                                        </p:tgtEl>
                                        <p:attrNameLst>
                                          <p:attrName>style.visibility</p:attrName>
                                        </p:attrNameLst>
                                      </p:cBhvr>
                                      <p:to>
                                        <p:strVal val="visible"/>
                                      </p:to>
                                    </p:set>
                                    <p:anim calcmode="lin" valueType="num">
                                      <p:cBhvr additive="base">
                                        <p:cTn id="128" dur="500" fill="hold"/>
                                        <p:tgtEl>
                                          <p:spTgt spid="107545"/>
                                        </p:tgtEl>
                                        <p:attrNameLst>
                                          <p:attrName>ppt_x</p:attrName>
                                        </p:attrNameLst>
                                      </p:cBhvr>
                                      <p:tavLst>
                                        <p:tav tm="0">
                                          <p:val>
                                            <p:strVal val="0-#ppt_w/2"/>
                                          </p:val>
                                        </p:tav>
                                        <p:tav tm="100000">
                                          <p:val>
                                            <p:strVal val="#ppt_x"/>
                                          </p:val>
                                        </p:tav>
                                      </p:tavLst>
                                    </p:anim>
                                    <p:anim calcmode="lin" valueType="num">
                                      <p:cBhvr additive="base">
                                        <p:cTn id="129" dur="500" fill="hold"/>
                                        <p:tgtEl>
                                          <p:spTgt spid="107545"/>
                                        </p:tgtEl>
                                        <p:attrNameLst>
                                          <p:attrName>ppt_y</p:attrName>
                                        </p:attrNameLst>
                                      </p:cBhvr>
                                      <p:tavLst>
                                        <p:tav tm="0">
                                          <p:val>
                                            <p:strVal val="#ppt_y"/>
                                          </p:val>
                                        </p:tav>
                                        <p:tav tm="100000">
                                          <p:val>
                                            <p:strVal val="#ppt_y"/>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 presetClass="entr" presetSubtype="10" fill="hold" grpId="0" nodeType="clickEffect">
                                  <p:stCondLst>
                                    <p:cond delay="0"/>
                                  </p:stCondLst>
                                  <p:childTnLst>
                                    <p:set>
                                      <p:cBhvr>
                                        <p:cTn id="133" dur="1" fill="hold">
                                          <p:stCondLst>
                                            <p:cond delay="0"/>
                                          </p:stCondLst>
                                        </p:cTn>
                                        <p:tgtEl>
                                          <p:spTgt spid="107549"/>
                                        </p:tgtEl>
                                        <p:attrNameLst>
                                          <p:attrName>style.visibility</p:attrName>
                                        </p:attrNameLst>
                                      </p:cBhvr>
                                      <p:to>
                                        <p:strVal val="visible"/>
                                      </p:to>
                                    </p:set>
                                    <p:animEffect transition="in" filter="checkerboard(across)">
                                      <p:cBhvr>
                                        <p:cTn id="134" dur="500"/>
                                        <p:tgtEl>
                                          <p:spTgt spid="107549"/>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107540"/>
                                        </p:tgtEl>
                                        <p:attrNameLst>
                                          <p:attrName>style.visibility</p:attrName>
                                        </p:attrNameLst>
                                      </p:cBhvr>
                                      <p:to>
                                        <p:strVal val="visible"/>
                                      </p:to>
                                    </p:set>
                                    <p:anim calcmode="lin" valueType="num">
                                      <p:cBhvr additive="base">
                                        <p:cTn id="139" dur="500" fill="hold"/>
                                        <p:tgtEl>
                                          <p:spTgt spid="107540"/>
                                        </p:tgtEl>
                                        <p:attrNameLst>
                                          <p:attrName>ppt_x</p:attrName>
                                        </p:attrNameLst>
                                      </p:cBhvr>
                                      <p:tavLst>
                                        <p:tav tm="0">
                                          <p:val>
                                            <p:strVal val="0-#ppt_w/2"/>
                                          </p:val>
                                        </p:tav>
                                        <p:tav tm="100000">
                                          <p:val>
                                            <p:strVal val="#ppt_x"/>
                                          </p:val>
                                        </p:tav>
                                      </p:tavLst>
                                    </p:anim>
                                    <p:anim calcmode="lin" valueType="num">
                                      <p:cBhvr additive="base">
                                        <p:cTn id="140" dur="500" fill="hold"/>
                                        <p:tgtEl>
                                          <p:spTgt spid="107540"/>
                                        </p:tgtEl>
                                        <p:attrNameLst>
                                          <p:attrName>ppt_y</p:attrName>
                                        </p:attrNameLst>
                                      </p:cBhvr>
                                      <p:tavLst>
                                        <p:tav tm="0">
                                          <p:val>
                                            <p:strVal val="#ppt_y"/>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8" fill="hold" grpId="0" nodeType="clickEffect">
                                  <p:stCondLst>
                                    <p:cond delay="0"/>
                                  </p:stCondLst>
                                  <p:childTnLst>
                                    <p:set>
                                      <p:cBhvr>
                                        <p:cTn id="144" dur="1" fill="hold">
                                          <p:stCondLst>
                                            <p:cond delay="0"/>
                                          </p:stCondLst>
                                        </p:cTn>
                                        <p:tgtEl>
                                          <p:spTgt spid="107542"/>
                                        </p:tgtEl>
                                        <p:attrNameLst>
                                          <p:attrName>style.visibility</p:attrName>
                                        </p:attrNameLst>
                                      </p:cBhvr>
                                      <p:to>
                                        <p:strVal val="visible"/>
                                      </p:to>
                                    </p:set>
                                    <p:anim calcmode="lin" valueType="num">
                                      <p:cBhvr additive="base">
                                        <p:cTn id="145" dur="500" fill="hold"/>
                                        <p:tgtEl>
                                          <p:spTgt spid="107542"/>
                                        </p:tgtEl>
                                        <p:attrNameLst>
                                          <p:attrName>ppt_x</p:attrName>
                                        </p:attrNameLst>
                                      </p:cBhvr>
                                      <p:tavLst>
                                        <p:tav tm="0">
                                          <p:val>
                                            <p:strVal val="0-#ppt_w/2"/>
                                          </p:val>
                                        </p:tav>
                                        <p:tav tm="100000">
                                          <p:val>
                                            <p:strVal val="#ppt_x"/>
                                          </p:val>
                                        </p:tav>
                                      </p:tavLst>
                                    </p:anim>
                                    <p:anim calcmode="lin" valueType="num">
                                      <p:cBhvr additive="base">
                                        <p:cTn id="146" dur="500" fill="hold"/>
                                        <p:tgtEl>
                                          <p:spTgt spid="1075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3" grpId="0" animBg="1"/>
      <p:bldP spid="107534" grpId="0" autoUpdateAnimBg="0"/>
      <p:bldP spid="107535" grpId="0" autoUpdateAnimBg="0"/>
      <p:bldP spid="107536" grpId="0" autoUpdateAnimBg="0"/>
      <p:bldP spid="107537" grpId="0" autoUpdateAnimBg="0"/>
      <p:bldP spid="107538" grpId="0" autoUpdateAnimBg="0"/>
      <p:bldP spid="107540" grpId="0" autoUpdateAnimBg="0"/>
      <p:bldP spid="107541" grpId="0" autoUpdateAnimBg="0"/>
      <p:bldP spid="107542" grpId="0" autoUpdateAnimBg="0"/>
      <p:bldP spid="107543" grpId="0" autoUpdateAnimBg="0"/>
      <p:bldP spid="107544" grpId="0" autoUpdateAnimBg="0"/>
      <p:bldP spid="107545" grpId="0" autoUpdateAnimBg="0"/>
      <p:bldP spid="107546" grpId="0"/>
      <p:bldP spid="107547" grpId="0"/>
      <p:bldP spid="107548" grpId="0"/>
      <p:bldP spid="107549" grpId="0"/>
      <p:bldP spid="1075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a:extLst>
              <a:ext uri="{FF2B5EF4-FFF2-40B4-BE49-F238E27FC236}">
                <a16:creationId xmlns:a16="http://schemas.microsoft.com/office/drawing/2014/main" id="{8DFFA6D9-DD4C-4337-A586-EDFAEEE149F2}"/>
              </a:ext>
            </a:extLst>
          </p:cNvPr>
          <p:cNvSpPr txBox="1">
            <a:spLocks noChangeArrowheads="1"/>
          </p:cNvSpPr>
          <p:nvPr/>
        </p:nvSpPr>
        <p:spPr bwMode="auto">
          <a:xfrm>
            <a:off x="125413" y="2312988"/>
            <a:ext cx="871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kumimoji="1" lang="zh-CN" altLang="en-US" b="1">
                <a:solidFill>
                  <a:srgbClr val="FF3300"/>
                </a:solidFill>
                <a:latin typeface="微软雅黑" panose="020B0503020204020204" pitchFamily="34" charset="-122"/>
                <a:ea typeface="微软雅黑" panose="020B0503020204020204" pitchFamily="34" charset="-122"/>
              </a:rPr>
              <a:t>所有的植物都是生产者吗？</a:t>
            </a:r>
            <a:endParaRPr kumimoji="1" lang="zh-CN" altLang="en-US" b="1">
              <a:solidFill>
                <a:srgbClr val="D60093"/>
              </a:solidFill>
              <a:latin typeface="微软雅黑" panose="020B0503020204020204" pitchFamily="34" charset="-122"/>
              <a:ea typeface="微软雅黑" panose="020B0503020204020204" pitchFamily="34" charset="-122"/>
            </a:endParaRPr>
          </a:p>
        </p:txBody>
      </p:sp>
      <p:grpSp>
        <p:nvGrpSpPr>
          <p:cNvPr id="2" name="Group 3">
            <a:extLst>
              <a:ext uri="{FF2B5EF4-FFF2-40B4-BE49-F238E27FC236}">
                <a16:creationId xmlns:a16="http://schemas.microsoft.com/office/drawing/2014/main" id="{A70B2355-EF2C-418B-8DA3-3A4C6DBD5304}"/>
              </a:ext>
            </a:extLst>
          </p:cNvPr>
          <p:cNvGrpSpPr>
            <a:grpSpLocks/>
          </p:cNvGrpSpPr>
          <p:nvPr/>
        </p:nvGrpSpPr>
        <p:grpSpPr bwMode="auto">
          <a:xfrm>
            <a:off x="827088" y="3213100"/>
            <a:ext cx="4319587" cy="3157538"/>
            <a:chOff x="387" y="1152"/>
            <a:chExt cx="2832" cy="2213"/>
          </a:xfrm>
        </p:grpSpPr>
        <p:pic>
          <p:nvPicPr>
            <p:cNvPr id="86028" name="Picture 4" descr="6">
              <a:extLst>
                <a:ext uri="{FF2B5EF4-FFF2-40B4-BE49-F238E27FC236}">
                  <a16:creationId xmlns:a16="http://schemas.microsoft.com/office/drawing/2014/main" id="{28E55ABF-0283-4226-9D40-ACD69190E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 y="1152"/>
              <a:ext cx="2832"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9" name="Text Box 5">
              <a:extLst>
                <a:ext uri="{FF2B5EF4-FFF2-40B4-BE49-F238E27FC236}">
                  <a16:creationId xmlns:a16="http://schemas.microsoft.com/office/drawing/2014/main" id="{6530A09A-62E9-4C52-B3C0-790D73C3A3D1}"/>
                </a:ext>
              </a:extLst>
            </p:cNvPr>
            <p:cNvSpPr txBox="1">
              <a:spLocks noChangeArrowheads="1"/>
            </p:cNvSpPr>
            <p:nvPr/>
          </p:nvSpPr>
          <p:spPr bwMode="auto">
            <a:xfrm>
              <a:off x="1173" y="3041"/>
              <a:ext cx="1248"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400" b="1">
                  <a:latin typeface="微软雅黑" panose="020B0503020204020204" pitchFamily="34" charset="-122"/>
                  <a:ea typeface="微软雅黑" panose="020B0503020204020204" pitchFamily="34" charset="-122"/>
                </a:rPr>
                <a:t>菟丝子</a:t>
              </a:r>
            </a:p>
          </p:txBody>
        </p:sp>
      </p:grpSp>
      <p:grpSp>
        <p:nvGrpSpPr>
          <p:cNvPr id="3" name="Group 6">
            <a:extLst>
              <a:ext uri="{FF2B5EF4-FFF2-40B4-BE49-F238E27FC236}">
                <a16:creationId xmlns:a16="http://schemas.microsoft.com/office/drawing/2014/main" id="{50733374-4AF1-446F-896C-639A000F00B4}"/>
              </a:ext>
            </a:extLst>
          </p:cNvPr>
          <p:cNvGrpSpPr>
            <a:grpSpLocks/>
          </p:cNvGrpSpPr>
          <p:nvPr/>
        </p:nvGrpSpPr>
        <p:grpSpPr bwMode="auto">
          <a:xfrm>
            <a:off x="4027488" y="2928938"/>
            <a:ext cx="4865687" cy="3656012"/>
            <a:chOff x="2380" y="1234"/>
            <a:chExt cx="3142" cy="2577"/>
          </a:xfrm>
        </p:grpSpPr>
        <p:pic>
          <p:nvPicPr>
            <p:cNvPr id="86025" name="Picture 7" descr="sczw003a">
              <a:extLst>
                <a:ext uri="{FF2B5EF4-FFF2-40B4-BE49-F238E27FC236}">
                  <a16:creationId xmlns:a16="http://schemas.microsoft.com/office/drawing/2014/main" id="{20719B87-575B-4326-A6F2-514D3877F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 y="1234"/>
              <a:ext cx="1942" cy="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6" name="Text Box 8">
              <a:extLst>
                <a:ext uri="{FF2B5EF4-FFF2-40B4-BE49-F238E27FC236}">
                  <a16:creationId xmlns:a16="http://schemas.microsoft.com/office/drawing/2014/main" id="{D13F2988-1E66-4E70-8DD2-5E6731BB9519}"/>
                </a:ext>
              </a:extLst>
            </p:cNvPr>
            <p:cNvSpPr txBox="1">
              <a:spLocks noChangeArrowheads="1"/>
            </p:cNvSpPr>
            <p:nvPr/>
          </p:nvSpPr>
          <p:spPr bwMode="auto">
            <a:xfrm>
              <a:off x="2380" y="3486"/>
              <a:ext cx="1200"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微软雅黑" panose="020B0503020204020204" pitchFamily="34" charset="-122"/>
                  <a:ea typeface="微软雅黑" panose="020B0503020204020204" pitchFamily="34" charset="-122"/>
                </a:rPr>
                <a:t>猪笼草</a:t>
              </a:r>
            </a:p>
          </p:txBody>
        </p:sp>
        <p:sp>
          <p:nvSpPr>
            <p:cNvPr id="28682" name="Line 9">
              <a:extLst>
                <a:ext uri="{FF2B5EF4-FFF2-40B4-BE49-F238E27FC236}">
                  <a16:creationId xmlns:a16="http://schemas.microsoft.com/office/drawing/2014/main" id="{D31D9413-0655-4BC7-A855-DA2CDA4A3838}"/>
                </a:ext>
              </a:extLst>
            </p:cNvPr>
            <p:cNvSpPr>
              <a:spLocks noChangeShapeType="1"/>
            </p:cNvSpPr>
            <p:nvPr/>
          </p:nvSpPr>
          <p:spPr bwMode="auto">
            <a:xfrm>
              <a:off x="3072" y="3648"/>
              <a:ext cx="384" cy="0"/>
            </a:xfrm>
            <a:prstGeom prst="line">
              <a:avLst/>
            </a:prstGeom>
            <a:ln>
              <a:headEnd/>
              <a:tailEnd type="triangle" w="med" len="med"/>
            </a:ln>
          </p:spPr>
          <p:style>
            <a:lnRef idx="3">
              <a:schemeClr val="accent4"/>
            </a:lnRef>
            <a:fillRef idx="0">
              <a:schemeClr val="accent4"/>
            </a:fillRef>
            <a:effectRef idx="2">
              <a:schemeClr val="accent4"/>
            </a:effectRef>
            <a:fontRef idx="minor">
              <a:schemeClr val="tx1"/>
            </a:fontRef>
          </p:style>
          <p:txBody>
            <a:bodyPr wrap="none"/>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sp>
        <p:nvSpPr>
          <p:cNvPr id="86021" name="Text Box 10">
            <a:extLst>
              <a:ext uri="{FF2B5EF4-FFF2-40B4-BE49-F238E27FC236}">
                <a16:creationId xmlns:a16="http://schemas.microsoft.com/office/drawing/2014/main" id="{00D6550D-E9FF-4F68-BAA6-DC8CBB2B7CE5}"/>
              </a:ext>
            </a:extLst>
          </p:cNvPr>
          <p:cNvSpPr txBox="1">
            <a:spLocks noChangeArrowheads="1"/>
          </p:cNvSpPr>
          <p:nvPr/>
        </p:nvSpPr>
        <p:spPr bwMode="auto">
          <a:xfrm>
            <a:off x="80963" y="4191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kumimoji="1" lang="zh-CN" altLang="en-US" b="1">
                <a:solidFill>
                  <a:srgbClr val="FF3300"/>
                </a:solidFill>
                <a:latin typeface="微软雅黑" panose="020B0503020204020204" pitchFamily="34" charset="-122"/>
                <a:ea typeface="微软雅黑" panose="020B0503020204020204" pitchFamily="34" charset="-122"/>
              </a:rPr>
              <a:t>除绿色植物外，还有其他生产者吗？</a:t>
            </a:r>
          </a:p>
        </p:txBody>
      </p:sp>
      <p:sp>
        <p:nvSpPr>
          <p:cNvPr id="108555" name="Text Box 11">
            <a:extLst>
              <a:ext uri="{FF2B5EF4-FFF2-40B4-BE49-F238E27FC236}">
                <a16:creationId xmlns:a16="http://schemas.microsoft.com/office/drawing/2014/main" id="{1B389713-332E-4FB5-A488-0D7A4FEACC4C}"/>
              </a:ext>
            </a:extLst>
          </p:cNvPr>
          <p:cNvSpPr txBox="1">
            <a:spLocks noChangeArrowheads="1"/>
          </p:cNvSpPr>
          <p:nvPr/>
        </p:nvSpPr>
        <p:spPr bwMode="auto">
          <a:xfrm>
            <a:off x="468313" y="1042988"/>
            <a:ext cx="87487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微软雅黑" panose="020B0503020204020204" pitchFamily="34" charset="-122"/>
                <a:ea typeface="微软雅黑" panose="020B0503020204020204" pitchFamily="34" charset="-122"/>
              </a:rPr>
              <a:t>有。</a:t>
            </a:r>
            <a:endParaRPr kumimoji="1" lang="en-US" altLang="zh-CN" sz="2800" b="1">
              <a:latin typeface="微软雅黑" panose="020B0503020204020204" pitchFamily="34" charset="-122"/>
              <a:ea typeface="微软雅黑" panose="020B0503020204020204" pitchFamily="34" charset="-122"/>
            </a:endParaRPr>
          </a:p>
          <a:p>
            <a:pPr eaLnBrk="1" hangingPunct="1">
              <a:spcBef>
                <a:spcPct val="0"/>
              </a:spcBef>
              <a:buFontTx/>
              <a:buNone/>
            </a:pPr>
            <a:r>
              <a:rPr kumimoji="1" lang="zh-CN" altLang="en-US" sz="2800" b="1">
                <a:latin typeface="微软雅黑" panose="020B0503020204020204" pitchFamily="34" charset="-122"/>
                <a:ea typeface="微软雅黑" panose="020B0503020204020204" pitchFamily="34" charset="-122"/>
              </a:rPr>
              <a:t>自养型生物，如硝化细菌、能进行光合作用的绿眼虫。</a:t>
            </a:r>
          </a:p>
        </p:txBody>
      </p:sp>
      <p:sp>
        <p:nvSpPr>
          <p:cNvPr id="108556" name="Text Box 12">
            <a:extLst>
              <a:ext uri="{FF2B5EF4-FFF2-40B4-BE49-F238E27FC236}">
                <a16:creationId xmlns:a16="http://schemas.microsoft.com/office/drawing/2014/main" id="{41932566-0AC8-4332-82E9-07E2799BDE23}"/>
              </a:ext>
            </a:extLst>
          </p:cNvPr>
          <p:cNvSpPr txBox="1">
            <a:spLocks noChangeArrowheads="1"/>
          </p:cNvSpPr>
          <p:nvPr/>
        </p:nvSpPr>
        <p:spPr bwMode="auto">
          <a:xfrm>
            <a:off x="5292725" y="2355850"/>
            <a:ext cx="223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不是。</a:t>
            </a:r>
          </a:p>
        </p:txBody>
      </p:sp>
      <p:sp>
        <p:nvSpPr>
          <p:cNvPr id="13" name="Line 9">
            <a:extLst>
              <a:ext uri="{FF2B5EF4-FFF2-40B4-BE49-F238E27FC236}">
                <a16:creationId xmlns:a16="http://schemas.microsoft.com/office/drawing/2014/main" id="{39AA0EFC-588C-40C4-9578-C793BE385F5C}"/>
              </a:ext>
            </a:extLst>
          </p:cNvPr>
          <p:cNvSpPr>
            <a:spLocks noChangeShapeType="1"/>
          </p:cNvSpPr>
          <p:nvPr/>
        </p:nvSpPr>
        <p:spPr bwMode="auto">
          <a:xfrm rot="16200000">
            <a:off x="2214562" y="6124576"/>
            <a:ext cx="250825" cy="0"/>
          </a:xfrm>
          <a:prstGeom prst="line">
            <a:avLst/>
          </a:prstGeom>
          <a:ln>
            <a:headEnd/>
            <a:tailEnd type="triangle" w="med" len="med"/>
          </a:ln>
        </p:spPr>
        <p:style>
          <a:lnRef idx="3">
            <a:schemeClr val="accent4"/>
          </a:lnRef>
          <a:fillRef idx="0">
            <a:schemeClr val="accent4"/>
          </a:fillRef>
          <a:effectRef idx="2">
            <a:schemeClr val="accent4"/>
          </a:effectRef>
          <a:fontRef idx="minor">
            <a:schemeClr val="tx1"/>
          </a:fontRef>
        </p:style>
        <p:txBody>
          <a:bodyPr wrap="none"/>
          <a:lstStyle/>
          <a:p>
            <a:pPr eaLnBrk="1" hangingPunct="1">
              <a:defRPr/>
            </a:pP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555"/>
                                        </p:tgtEl>
                                        <p:attrNameLst>
                                          <p:attrName>style.visibility</p:attrName>
                                        </p:attrNameLst>
                                      </p:cBhvr>
                                      <p:to>
                                        <p:strVal val="visible"/>
                                      </p:to>
                                    </p:set>
                                    <p:animEffect transition="in" filter="blinds(horizontal)">
                                      <p:cBhvr>
                                        <p:cTn id="7" dur="500"/>
                                        <p:tgtEl>
                                          <p:spTgt spid="108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854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8556"/>
                                        </p:tgtEl>
                                        <p:attrNameLst>
                                          <p:attrName>style.visibility</p:attrName>
                                        </p:attrNameLst>
                                      </p:cBhvr>
                                      <p:to>
                                        <p:strVal val="visible"/>
                                      </p:to>
                                    </p:set>
                                    <p:animEffect transition="in" filter="blinds(horizontal)">
                                      <p:cBhvr>
                                        <p:cTn id="16" dur="500"/>
                                        <p:tgtEl>
                                          <p:spTgt spid="1085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in)">
                                      <p:cBhvr>
                                        <p:cTn id="21" dur="500"/>
                                        <p:tgtEl>
                                          <p:spTgt spid="2"/>
                                        </p:tgtEl>
                                      </p:cBhvr>
                                    </p:animEffec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P spid="108555" grpId="0"/>
      <p:bldP spid="10855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EC47C7-DA03-4637-909A-8FF669878910}"/>
              </a:ext>
            </a:extLst>
          </p:cNvPr>
          <p:cNvSpPr txBox="1">
            <a:spLocks noChangeArrowheads="1"/>
          </p:cNvSpPr>
          <p:nvPr/>
        </p:nvSpPr>
        <p:spPr bwMode="auto">
          <a:xfrm>
            <a:off x="755650" y="4868863"/>
            <a:ext cx="80724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b="1" dirty="0">
                <a:latin typeface="微软雅黑" panose="020B0503020204020204" pitchFamily="34" charset="-122"/>
                <a:ea typeface="微软雅黑" panose="020B0503020204020204" pitchFamily="34" charset="-122"/>
              </a:rPr>
              <a:t>秃鹫、乌鸦、蚯蚓、螃蟹是不是分解者？</a:t>
            </a:r>
          </a:p>
        </p:txBody>
      </p:sp>
      <p:sp>
        <p:nvSpPr>
          <p:cNvPr id="5" name="矩形 4">
            <a:extLst>
              <a:ext uri="{FF2B5EF4-FFF2-40B4-BE49-F238E27FC236}">
                <a16:creationId xmlns:a16="http://schemas.microsoft.com/office/drawing/2014/main" id="{9A2F65BE-958B-4606-BE8D-E9C45E789500}"/>
              </a:ext>
            </a:extLst>
          </p:cNvPr>
          <p:cNvSpPr>
            <a:spLocks noChangeArrowheads="1"/>
          </p:cNvSpPr>
          <p:nvPr/>
        </p:nvSpPr>
        <p:spPr bwMode="auto">
          <a:xfrm>
            <a:off x="657225" y="2636838"/>
            <a:ext cx="785812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108585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en-US" sz="2800" b="1">
                <a:latin typeface="微软雅黑" panose="020B0503020204020204" pitchFamily="34" charset="-122"/>
                <a:ea typeface="微软雅黑" panose="020B0503020204020204" pitchFamily="34" charset="-122"/>
              </a:rPr>
              <a:t>分解者一般分为两类：</a:t>
            </a:r>
            <a:endParaRPr lang="en-US" altLang="zh-CN" sz="2800" b="1">
              <a:latin typeface="微软雅黑" panose="020B0503020204020204" pitchFamily="34" charset="-122"/>
              <a:ea typeface="微软雅黑" panose="020B0503020204020204" pitchFamily="34" charset="-122"/>
            </a:endParaRPr>
          </a:p>
          <a:p>
            <a:pPr lvl="1">
              <a:lnSpc>
                <a:spcPct val="150000"/>
              </a:lnSpc>
              <a:spcBef>
                <a:spcPct val="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细菌和真菌</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微生物</a:t>
            </a:r>
            <a:r>
              <a:rPr lang="en-US" altLang="zh-CN">
                <a:latin typeface="微软雅黑" panose="020B0503020204020204" pitchFamily="34" charset="-122"/>
                <a:ea typeface="微软雅黑" panose="020B0503020204020204" pitchFamily="34" charset="-122"/>
              </a:rPr>
              <a:t>)</a:t>
            </a:r>
          </a:p>
          <a:p>
            <a:pPr lvl="1">
              <a:lnSpc>
                <a:spcPct val="150000"/>
              </a:lnSpc>
              <a:spcBef>
                <a:spcPct val="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其他腐食性动物</a:t>
            </a:r>
          </a:p>
        </p:txBody>
      </p:sp>
      <p:sp>
        <p:nvSpPr>
          <p:cNvPr id="88068" name="内容占位符 2">
            <a:extLst>
              <a:ext uri="{FF2B5EF4-FFF2-40B4-BE49-F238E27FC236}">
                <a16:creationId xmlns:a16="http://schemas.microsoft.com/office/drawing/2014/main" id="{35E82DC3-C4D0-4407-8B2A-14745A187E00}"/>
              </a:ext>
            </a:extLst>
          </p:cNvPr>
          <p:cNvSpPr txBox="1">
            <a:spLocks/>
          </p:cNvSpPr>
          <p:nvPr/>
        </p:nvSpPr>
        <p:spPr bwMode="auto">
          <a:xfrm>
            <a:off x="468313" y="769938"/>
            <a:ext cx="85232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sz="3600" b="1">
                <a:solidFill>
                  <a:srgbClr val="C00000"/>
                </a:solidFill>
                <a:latin typeface="微软雅黑" panose="020B0503020204020204" pitchFamily="34" charset="-122"/>
                <a:ea typeface="微软雅黑" panose="020B0503020204020204" pitchFamily="34" charset="-122"/>
              </a:rPr>
              <a:t>分解者</a:t>
            </a:r>
            <a:r>
              <a:rPr lang="en-US" altLang="zh-CN" sz="3600" b="1">
                <a:solidFill>
                  <a:srgbClr val="C00000"/>
                </a:solidFill>
                <a:latin typeface="微软雅黑" panose="020B0503020204020204" pitchFamily="34" charset="-122"/>
                <a:ea typeface="微软雅黑" panose="020B0503020204020204" pitchFamily="34" charset="-122"/>
              </a:rPr>
              <a:t> decomposer</a:t>
            </a:r>
          </a:p>
          <a:p>
            <a:pPr>
              <a:buFont typeface="Wingdings" panose="05000000000000000000" pitchFamily="2" charset="2"/>
              <a:buNone/>
            </a:pPr>
            <a:r>
              <a:rPr lang="zh-CN" altLang="en-US" sz="2800" b="1">
                <a:latin typeface="微软雅黑" panose="020B0503020204020204" pitchFamily="34" charset="-122"/>
                <a:ea typeface="微软雅黑" panose="020B0503020204020204" pitchFamily="34" charset="-122"/>
              </a:rPr>
              <a:t>   异养生物，能把动植物体的复杂有机物分解为生产者能重新利用的简单的化合物，并释放出能量。</a:t>
            </a:r>
            <a:endParaRPr lang="zh-CN" altLang="en-US" sz="40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5"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B6A34707-63A1-4DCF-B040-57BAF55CC391}"/>
              </a:ext>
            </a:extLst>
          </p:cNvPr>
          <p:cNvSpPr txBox="1">
            <a:spLocks noChangeArrowheads="1"/>
          </p:cNvSpPr>
          <p:nvPr/>
        </p:nvSpPr>
        <p:spPr bwMode="auto">
          <a:xfrm>
            <a:off x="227013" y="255588"/>
            <a:ext cx="80613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975" indent="15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zh-CN" altLang="en-US" sz="3600" b="1">
                <a:solidFill>
                  <a:schemeClr val="bg2"/>
                </a:solidFill>
                <a:latin typeface="微软雅黑" panose="020B0503020204020204" pitchFamily="34" charset="-122"/>
                <a:ea typeface="微软雅黑" panose="020B0503020204020204" pitchFamily="34" charset="-122"/>
              </a:rPr>
              <a:t>生产者、消费者和分解者之间的关系：</a:t>
            </a:r>
          </a:p>
        </p:txBody>
      </p:sp>
      <p:sp>
        <p:nvSpPr>
          <p:cNvPr id="109571" name="Text Box 3">
            <a:extLst>
              <a:ext uri="{FF2B5EF4-FFF2-40B4-BE49-F238E27FC236}">
                <a16:creationId xmlns:a16="http://schemas.microsoft.com/office/drawing/2014/main" id="{D12B0925-FE28-47EB-853B-3094FFABB990}"/>
              </a:ext>
            </a:extLst>
          </p:cNvPr>
          <p:cNvSpPr txBox="1">
            <a:spLocks noChangeArrowheads="1"/>
          </p:cNvSpPr>
          <p:nvPr/>
        </p:nvSpPr>
        <p:spPr bwMode="auto">
          <a:xfrm>
            <a:off x="274638" y="1295400"/>
            <a:ext cx="5422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1、生产者制造有机物，为消费者提供食物和栖息场所。</a:t>
            </a:r>
          </a:p>
        </p:txBody>
      </p:sp>
      <p:sp>
        <p:nvSpPr>
          <p:cNvPr id="109572" name="Text Box 4">
            <a:extLst>
              <a:ext uri="{FF2B5EF4-FFF2-40B4-BE49-F238E27FC236}">
                <a16:creationId xmlns:a16="http://schemas.microsoft.com/office/drawing/2014/main" id="{1E02B55A-3339-45C8-850D-CC711434811E}"/>
              </a:ext>
            </a:extLst>
          </p:cNvPr>
          <p:cNvSpPr txBox="1">
            <a:spLocks noChangeArrowheads="1"/>
          </p:cNvSpPr>
          <p:nvPr/>
        </p:nvSpPr>
        <p:spPr bwMode="auto">
          <a:xfrm>
            <a:off x="293688" y="2940050"/>
            <a:ext cx="5410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2、消费者对植物的传粉受精和种子传播有重要作用。</a:t>
            </a:r>
          </a:p>
        </p:txBody>
      </p:sp>
      <p:sp>
        <p:nvSpPr>
          <p:cNvPr id="109574" name="Text Box 6">
            <a:hlinkClick r:id="rId2" action="ppaction://hlinksldjump"/>
            <a:extLst>
              <a:ext uri="{FF2B5EF4-FFF2-40B4-BE49-F238E27FC236}">
                <a16:creationId xmlns:a16="http://schemas.microsoft.com/office/drawing/2014/main" id="{974F6CE6-C76B-48B5-85EF-6B8084C593BE}"/>
              </a:ext>
            </a:extLst>
          </p:cNvPr>
          <p:cNvSpPr txBox="1">
            <a:spLocks noChangeArrowheads="1"/>
          </p:cNvSpPr>
          <p:nvPr/>
        </p:nvSpPr>
        <p:spPr bwMode="auto">
          <a:xfrm>
            <a:off x="496888" y="4237038"/>
            <a:ext cx="51816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solidFill>
                  <a:schemeClr val="tx2"/>
                </a:solidFill>
                <a:latin typeface="微软雅黑" panose="020B0503020204020204" pitchFamily="34" charset="-122"/>
                <a:ea typeface="微软雅黑" panose="020B0503020204020204" pitchFamily="34" charset="-122"/>
              </a:rPr>
              <a:t>例如 ：渡渡鸟和卡伐利亚树</a:t>
            </a:r>
          </a:p>
        </p:txBody>
      </p:sp>
      <p:pic>
        <p:nvPicPr>
          <p:cNvPr id="90119" name="Picture 7" descr="pic_63434">
            <a:hlinkClick r:id="rId3" action="ppaction://hlinksldjump"/>
            <a:extLst>
              <a:ext uri="{FF2B5EF4-FFF2-40B4-BE49-F238E27FC236}">
                <a16:creationId xmlns:a16="http://schemas.microsoft.com/office/drawing/2014/main" id="{08335A71-FA71-4237-908E-7EB17B53C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295400"/>
            <a:ext cx="3505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 calcmode="lin" valueType="num">
                                      <p:cBhvr additive="base">
                                        <p:cTn id="7" dur="500" fill="hold"/>
                                        <p:tgtEl>
                                          <p:spTgt spid="109571"/>
                                        </p:tgtEl>
                                        <p:attrNameLst>
                                          <p:attrName>ppt_x</p:attrName>
                                        </p:attrNameLst>
                                      </p:cBhvr>
                                      <p:tavLst>
                                        <p:tav tm="0">
                                          <p:val>
                                            <p:strVal val="0-#ppt_w/2"/>
                                          </p:val>
                                        </p:tav>
                                        <p:tav tm="100000">
                                          <p:val>
                                            <p:strVal val="#ppt_x"/>
                                          </p:val>
                                        </p:tav>
                                      </p:tavLst>
                                    </p:anim>
                                    <p:anim calcmode="lin" valueType="num">
                                      <p:cBhvr additive="base">
                                        <p:cTn id="8" dur="500" fill="hold"/>
                                        <p:tgtEl>
                                          <p:spTgt spid="1095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572"/>
                                        </p:tgtEl>
                                        <p:attrNameLst>
                                          <p:attrName>style.visibility</p:attrName>
                                        </p:attrNameLst>
                                      </p:cBhvr>
                                      <p:to>
                                        <p:strVal val="visible"/>
                                      </p:to>
                                    </p:set>
                                    <p:anim calcmode="lin" valueType="num">
                                      <p:cBhvr additive="base">
                                        <p:cTn id="13" dur="500" fill="hold"/>
                                        <p:tgtEl>
                                          <p:spTgt spid="109572"/>
                                        </p:tgtEl>
                                        <p:attrNameLst>
                                          <p:attrName>ppt_x</p:attrName>
                                        </p:attrNameLst>
                                      </p:cBhvr>
                                      <p:tavLst>
                                        <p:tav tm="0">
                                          <p:val>
                                            <p:strVal val="0-#ppt_w/2"/>
                                          </p:val>
                                        </p:tav>
                                        <p:tav tm="100000">
                                          <p:val>
                                            <p:strVal val="#ppt_x"/>
                                          </p:val>
                                        </p:tav>
                                      </p:tavLst>
                                    </p:anim>
                                    <p:anim calcmode="lin" valueType="num">
                                      <p:cBhvr additive="base">
                                        <p:cTn id="14" dur="500" fill="hold"/>
                                        <p:tgtEl>
                                          <p:spTgt spid="10957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574"/>
                                        </p:tgtEl>
                                        <p:attrNameLst>
                                          <p:attrName>style.visibility</p:attrName>
                                        </p:attrNameLst>
                                      </p:cBhvr>
                                      <p:to>
                                        <p:strVal val="visible"/>
                                      </p:to>
                                    </p:set>
                                    <p:anim calcmode="lin" valueType="num">
                                      <p:cBhvr additive="base">
                                        <p:cTn id="19" dur="500" fill="hold"/>
                                        <p:tgtEl>
                                          <p:spTgt spid="109574"/>
                                        </p:tgtEl>
                                        <p:attrNameLst>
                                          <p:attrName>ppt_x</p:attrName>
                                        </p:attrNameLst>
                                      </p:cBhvr>
                                      <p:tavLst>
                                        <p:tav tm="0">
                                          <p:val>
                                            <p:strVal val="0-#ppt_w/2"/>
                                          </p:val>
                                        </p:tav>
                                        <p:tav tm="100000">
                                          <p:val>
                                            <p:strVal val="#ppt_x"/>
                                          </p:val>
                                        </p:tav>
                                      </p:tavLst>
                                    </p:anim>
                                    <p:anim calcmode="lin" valueType="num">
                                      <p:cBhvr additive="base">
                                        <p:cTn id="20" dur="500" fill="hold"/>
                                        <p:tgtEl>
                                          <p:spTgt spid="1095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autoUpdateAnimBg="0"/>
      <p:bldP spid="109572" grpId="0" autoUpdateAnimBg="0"/>
      <p:bldP spid="10957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8FBF758F-D3BF-4029-8DDF-F5062956FFD1}"/>
              </a:ext>
            </a:extLst>
          </p:cNvPr>
          <p:cNvSpPr>
            <a:spLocks noChangeArrowheads="1"/>
          </p:cNvSpPr>
          <p:nvPr/>
        </p:nvSpPr>
        <p:spPr bwMode="auto">
          <a:xfrm>
            <a:off x="441324" y="1124744"/>
            <a:ext cx="8307139" cy="337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10000"/>
              </a:lnSpc>
            </a:pPr>
            <a:r>
              <a:rPr kumimoji="1" lang="zh-CN" altLang="en-US" sz="2800" b="1" dirty="0">
                <a:latin typeface="微软雅黑" panose="020B0503020204020204" pitchFamily="34" charset="-122"/>
                <a:ea typeface="微软雅黑" panose="020B0503020204020204" pitchFamily="34" charset="-122"/>
              </a:rPr>
              <a:t>   在毛里求斯岛上的卡伐利亚树，属山榄科、卡伐利亚属，是高大的热带乔木，树高可达</a:t>
            </a:r>
            <a:r>
              <a:rPr kumimoji="1" lang="en-US" altLang="zh-CN" sz="2800" b="1" dirty="0">
                <a:latin typeface="微软雅黑" panose="020B0503020204020204" pitchFamily="34" charset="-122"/>
                <a:ea typeface="微软雅黑" panose="020B0503020204020204" pitchFamily="34" charset="-122"/>
              </a:rPr>
              <a:t>30</a:t>
            </a:r>
            <a:r>
              <a:rPr kumimoji="1" lang="zh-CN" altLang="en-US" sz="2800" b="1" dirty="0">
                <a:latin typeface="微软雅黑" panose="020B0503020204020204" pitchFamily="34" charset="-122"/>
                <a:ea typeface="微软雅黑" panose="020B0503020204020204" pitchFamily="34" charset="-122"/>
              </a:rPr>
              <a:t>米，树围</a:t>
            </a:r>
            <a:r>
              <a:rPr kumimoji="1" lang="en-US" altLang="zh-CN" sz="2800" b="1" dirty="0">
                <a:latin typeface="微软雅黑" panose="020B0503020204020204" pitchFamily="34" charset="-122"/>
                <a:ea typeface="微软雅黑" panose="020B0503020204020204" pitchFamily="34" charset="-122"/>
              </a:rPr>
              <a:t>4</a:t>
            </a:r>
            <a:r>
              <a:rPr kumimoji="1" lang="zh-CN" altLang="en-US" sz="2800" b="1" dirty="0">
                <a:latin typeface="微软雅黑" panose="020B0503020204020204" pitchFamily="34" charset="-122"/>
                <a:ea typeface="微软雅黑" panose="020B0503020204020204" pitchFamily="34" charset="-122"/>
              </a:rPr>
              <a:t>米，多为百年老树</a:t>
            </a:r>
            <a:r>
              <a:rPr kumimoji="1" lang="en-US" altLang="zh-CN" sz="28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虽然树年年结果，就是不长幼苗，这个谜经科学家研究才得以破解，原来与渡渡鸟有关。渡渡鸟身高</a:t>
            </a:r>
            <a:r>
              <a:rPr kumimoji="1" lang="en-US" altLang="zh-CN" sz="2800" b="1" dirty="0">
                <a:latin typeface="微软雅黑" panose="020B0503020204020204" pitchFamily="34" charset="-122"/>
                <a:ea typeface="微软雅黑" panose="020B0503020204020204" pitchFamily="34" charset="-122"/>
              </a:rPr>
              <a:t>1</a:t>
            </a:r>
            <a:r>
              <a:rPr kumimoji="1" lang="zh-CN" altLang="en-US" sz="2800" b="1" dirty="0">
                <a:latin typeface="微软雅黑" panose="020B0503020204020204" pitchFamily="34" charset="-122"/>
                <a:ea typeface="微软雅黑" panose="020B0503020204020204" pitchFamily="34" charset="-122"/>
              </a:rPr>
              <a:t>米，体重可达</a:t>
            </a:r>
            <a:r>
              <a:rPr kumimoji="1" lang="en-US" altLang="zh-CN" sz="2800" b="1" dirty="0">
                <a:latin typeface="微软雅黑" panose="020B0503020204020204" pitchFamily="34" charset="-122"/>
                <a:ea typeface="微软雅黑" panose="020B0503020204020204" pitchFamily="34" charset="-122"/>
              </a:rPr>
              <a:t>13</a:t>
            </a:r>
            <a:r>
              <a:rPr kumimoji="1" lang="zh-CN" altLang="en-US" sz="2800" b="1" dirty="0">
                <a:latin typeface="微软雅黑" panose="020B0503020204020204" pitchFamily="34" charset="-122"/>
                <a:ea typeface="微软雅黑" panose="020B0503020204020204" pitchFamily="34" charset="-122"/>
              </a:rPr>
              <a:t>千克，几乎不会飞，早于</a:t>
            </a:r>
            <a:r>
              <a:rPr kumimoji="1" lang="en-US" altLang="zh-CN" sz="2800" b="1" dirty="0">
                <a:latin typeface="微软雅黑" panose="020B0503020204020204" pitchFamily="34" charset="-122"/>
                <a:ea typeface="微软雅黑" panose="020B0503020204020204" pitchFamily="34" charset="-122"/>
              </a:rPr>
              <a:t>1861</a:t>
            </a:r>
            <a:r>
              <a:rPr kumimoji="1" lang="zh-CN" altLang="en-US" sz="2800" b="1" dirty="0">
                <a:latin typeface="微软雅黑" panose="020B0503020204020204" pitchFamily="34" charset="-122"/>
                <a:ea typeface="微软雅黑" panose="020B0503020204020204" pitchFamily="34" charset="-122"/>
              </a:rPr>
              <a:t>年灭绝，。</a:t>
            </a:r>
          </a:p>
          <a:p>
            <a:pPr algn="just" eaLnBrk="1" hangingPunct="1">
              <a:lnSpc>
                <a:spcPct val="110000"/>
              </a:lnSpc>
            </a:pPr>
            <a:endParaRPr kumimoji="1" lang="zh-CN" altLang="en-US" sz="2800" b="1" dirty="0">
              <a:latin typeface="微软雅黑" panose="020B0503020204020204" pitchFamily="34" charset="-122"/>
              <a:ea typeface="微软雅黑" panose="020B0503020204020204" pitchFamily="34" charset="-122"/>
            </a:endParaRPr>
          </a:p>
        </p:txBody>
      </p:sp>
      <p:sp>
        <p:nvSpPr>
          <p:cNvPr id="30723" name="Rectangle 3">
            <a:extLst>
              <a:ext uri="{FF2B5EF4-FFF2-40B4-BE49-F238E27FC236}">
                <a16:creationId xmlns:a16="http://schemas.microsoft.com/office/drawing/2014/main" id="{72335A80-FFF6-4D9B-A0C3-04A81B5F2EF6}"/>
              </a:ext>
            </a:extLst>
          </p:cNvPr>
          <p:cNvSpPr>
            <a:spLocks noChangeArrowheads="1"/>
          </p:cNvSpPr>
          <p:nvPr/>
        </p:nvSpPr>
        <p:spPr bwMode="auto">
          <a:xfrm>
            <a:off x="344488" y="260350"/>
            <a:ext cx="4395787" cy="590550"/>
          </a:xfrm>
          <a:prstGeom prst="rect">
            <a:avLst/>
          </a:prstGeom>
          <a:noFill/>
          <a:ln>
            <a:noFill/>
          </a:ln>
          <a:effectLst/>
        </p:spPr>
        <p:txBody>
          <a:bodyPr>
            <a:spAutoFit/>
          </a:bodyPr>
          <a:lstStyle/>
          <a:p>
            <a:pPr marL="53975" indent="1588">
              <a:lnSpc>
                <a:spcPct val="90000"/>
              </a:lnSpc>
              <a:defRPr/>
            </a:pPr>
            <a:r>
              <a:rPr lang="zh-CN" altLang="en-US" sz="3600" b="1" dirty="0">
                <a:solidFill>
                  <a:schemeClr val="bg2"/>
                </a:solidFill>
                <a:latin typeface="微软雅黑" panose="020B0503020204020204" pitchFamily="34" charset="-122"/>
                <a:ea typeface="微软雅黑" panose="020B0503020204020204" pitchFamily="34" charset="-122"/>
                <a:cs typeface="+mj-cs"/>
              </a:rPr>
              <a:t>渡渡鸟和卡伐利亚树</a:t>
            </a:r>
          </a:p>
        </p:txBody>
      </p:sp>
      <p:pic>
        <p:nvPicPr>
          <p:cNvPr id="91140" name="Picture 4" descr="01300000261284122534513047908_s">
            <a:hlinkClick r:id="" action="ppaction://hlinkshowjump?jump=previousslide"/>
            <a:extLst>
              <a:ext uri="{FF2B5EF4-FFF2-40B4-BE49-F238E27FC236}">
                <a16:creationId xmlns:a16="http://schemas.microsoft.com/office/drawing/2014/main" id="{082A11E2-0E8A-473C-B7F8-403FEA79D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77072"/>
            <a:ext cx="23812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6C29B9A0-3BEF-4709-97E5-A8642ABC2BD5}"/>
              </a:ext>
            </a:extLst>
          </p:cNvPr>
          <p:cNvSpPr txBox="1"/>
          <p:nvPr/>
        </p:nvSpPr>
        <p:spPr>
          <a:xfrm>
            <a:off x="3143608" y="4139701"/>
            <a:ext cx="5655121" cy="2246769"/>
          </a:xfrm>
          <a:prstGeom prst="rect">
            <a:avLst/>
          </a:prstGeom>
          <a:noFill/>
        </p:spPr>
        <p:txBody>
          <a:bodyPr wrap="square">
            <a:spAutoFit/>
          </a:bodyPr>
          <a:lstStyle/>
          <a:p>
            <a:pPr algn="just"/>
            <a:r>
              <a:rPr kumimoji="1" lang="zh-CN" altLang="en-US" sz="2800" b="1" dirty="0">
                <a:latin typeface="微软雅黑" panose="020B0503020204020204" pitchFamily="34" charset="-122"/>
                <a:ea typeface="微软雅黑" panose="020B0503020204020204" pitchFamily="34" charset="-122"/>
              </a:rPr>
              <a:t>渡渡鸟喜吃卡伐利亚树的果实，其果核经鸟的肌胃的“减薄处理”后，才能发芽，</a:t>
            </a:r>
            <a:r>
              <a:rPr kumimoji="1" lang="en-US" altLang="zh-CN" sz="2800" b="1" dirty="0">
                <a:latin typeface="微软雅黑" panose="020B0503020204020204" pitchFamily="34" charset="-122"/>
                <a:ea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rPr>
              <a:t>后来，人们仿照渡渡鸟，对果核进行减薄处理，才培育出卡伐利亚树苗。</a:t>
            </a:r>
            <a:endParaRPr lang="zh-CN" alt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B6A34707-63A1-4DCF-B040-57BAF55CC391}"/>
              </a:ext>
            </a:extLst>
          </p:cNvPr>
          <p:cNvSpPr txBox="1">
            <a:spLocks noChangeArrowheads="1"/>
          </p:cNvSpPr>
          <p:nvPr/>
        </p:nvSpPr>
        <p:spPr bwMode="auto">
          <a:xfrm>
            <a:off x="227013" y="255588"/>
            <a:ext cx="80613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975" indent="15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zh-CN" altLang="en-US" sz="3600" b="1">
                <a:solidFill>
                  <a:schemeClr val="bg2"/>
                </a:solidFill>
                <a:latin typeface="微软雅黑" panose="020B0503020204020204" pitchFamily="34" charset="-122"/>
                <a:ea typeface="微软雅黑" panose="020B0503020204020204" pitchFamily="34" charset="-122"/>
              </a:rPr>
              <a:t>生产者、消费者和分解者之间的关系：</a:t>
            </a:r>
          </a:p>
        </p:txBody>
      </p:sp>
      <p:sp>
        <p:nvSpPr>
          <p:cNvPr id="109571" name="Text Box 3">
            <a:extLst>
              <a:ext uri="{FF2B5EF4-FFF2-40B4-BE49-F238E27FC236}">
                <a16:creationId xmlns:a16="http://schemas.microsoft.com/office/drawing/2014/main" id="{D12B0925-FE28-47EB-853B-3094FFABB990}"/>
              </a:ext>
            </a:extLst>
          </p:cNvPr>
          <p:cNvSpPr txBox="1">
            <a:spLocks noChangeArrowheads="1"/>
          </p:cNvSpPr>
          <p:nvPr/>
        </p:nvSpPr>
        <p:spPr bwMode="auto">
          <a:xfrm>
            <a:off x="274638" y="1295400"/>
            <a:ext cx="5422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1、生产者制造有机物，为消费者提供食物和栖息场所。</a:t>
            </a:r>
          </a:p>
        </p:txBody>
      </p:sp>
      <p:sp>
        <p:nvSpPr>
          <p:cNvPr id="109572" name="Text Box 4">
            <a:extLst>
              <a:ext uri="{FF2B5EF4-FFF2-40B4-BE49-F238E27FC236}">
                <a16:creationId xmlns:a16="http://schemas.microsoft.com/office/drawing/2014/main" id="{1E02B55A-3339-45C8-850D-CC711434811E}"/>
              </a:ext>
            </a:extLst>
          </p:cNvPr>
          <p:cNvSpPr txBox="1">
            <a:spLocks noChangeArrowheads="1"/>
          </p:cNvSpPr>
          <p:nvPr/>
        </p:nvSpPr>
        <p:spPr bwMode="auto">
          <a:xfrm>
            <a:off x="293688" y="2940050"/>
            <a:ext cx="5410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2、消费者对植物的传粉受精和种子传播有重要作用。</a:t>
            </a:r>
          </a:p>
        </p:txBody>
      </p:sp>
      <p:sp>
        <p:nvSpPr>
          <p:cNvPr id="109573" name="Text Box 5">
            <a:extLst>
              <a:ext uri="{FF2B5EF4-FFF2-40B4-BE49-F238E27FC236}">
                <a16:creationId xmlns:a16="http://schemas.microsoft.com/office/drawing/2014/main" id="{BE2BD9D2-EF36-4318-927C-4D1ADC6A786D}"/>
              </a:ext>
            </a:extLst>
          </p:cNvPr>
          <p:cNvSpPr txBox="1">
            <a:spLocks noChangeArrowheads="1"/>
          </p:cNvSpPr>
          <p:nvPr/>
        </p:nvSpPr>
        <p:spPr bwMode="auto">
          <a:xfrm>
            <a:off x="227013" y="5314950"/>
            <a:ext cx="7391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3、分解者将动植物遗体分解成无机物。</a:t>
            </a:r>
          </a:p>
        </p:txBody>
      </p:sp>
      <p:sp>
        <p:nvSpPr>
          <p:cNvPr id="109574" name="Text Box 6">
            <a:hlinkClick r:id="rId2" action="ppaction://hlinksldjump"/>
            <a:extLst>
              <a:ext uri="{FF2B5EF4-FFF2-40B4-BE49-F238E27FC236}">
                <a16:creationId xmlns:a16="http://schemas.microsoft.com/office/drawing/2014/main" id="{974F6CE6-C76B-48B5-85EF-6B8084C593BE}"/>
              </a:ext>
            </a:extLst>
          </p:cNvPr>
          <p:cNvSpPr txBox="1">
            <a:spLocks noChangeArrowheads="1"/>
          </p:cNvSpPr>
          <p:nvPr/>
        </p:nvSpPr>
        <p:spPr bwMode="auto">
          <a:xfrm>
            <a:off x="496888" y="4237038"/>
            <a:ext cx="51816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solidFill>
                  <a:schemeClr val="tx2"/>
                </a:solidFill>
                <a:latin typeface="微软雅黑" panose="020B0503020204020204" pitchFamily="34" charset="-122"/>
                <a:ea typeface="微软雅黑" panose="020B0503020204020204" pitchFamily="34" charset="-122"/>
              </a:rPr>
              <a:t>例如 ：渡渡鸟和卡伐利亚树</a:t>
            </a:r>
          </a:p>
        </p:txBody>
      </p:sp>
      <p:pic>
        <p:nvPicPr>
          <p:cNvPr id="90119" name="Picture 7" descr="pic_63434">
            <a:hlinkClick r:id="rId3" action="ppaction://hlinksldjump"/>
            <a:extLst>
              <a:ext uri="{FF2B5EF4-FFF2-40B4-BE49-F238E27FC236}">
                <a16:creationId xmlns:a16="http://schemas.microsoft.com/office/drawing/2014/main" id="{08335A71-FA71-4237-908E-7EB17B53C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295400"/>
            <a:ext cx="3505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6" name="Text Box 8">
            <a:extLst>
              <a:ext uri="{FF2B5EF4-FFF2-40B4-BE49-F238E27FC236}">
                <a16:creationId xmlns:a16="http://schemas.microsoft.com/office/drawing/2014/main" id="{0A7FFB74-988F-42CB-A53D-CBEB48B4AE80}"/>
              </a:ext>
            </a:extLst>
          </p:cNvPr>
          <p:cNvSpPr txBox="1">
            <a:spLocks noChangeArrowheads="1"/>
          </p:cNvSpPr>
          <p:nvPr/>
        </p:nvSpPr>
        <p:spPr bwMode="auto">
          <a:xfrm>
            <a:off x="900113" y="2335213"/>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en-US" altLang="zh-CN" sz="2800" b="1">
                <a:solidFill>
                  <a:srgbClr val="C00000"/>
                </a:solidFill>
                <a:latin typeface="微软雅黑" panose="020B0503020204020204" pitchFamily="34" charset="-122"/>
                <a:ea typeface="微软雅黑" panose="020B0503020204020204" pitchFamily="34" charset="-122"/>
              </a:rPr>
              <a:t>——</a:t>
            </a:r>
            <a:r>
              <a:rPr kumimoji="1" lang="zh-CN" altLang="en-US" sz="2800" b="1">
                <a:solidFill>
                  <a:srgbClr val="C00000"/>
                </a:solidFill>
                <a:latin typeface="微软雅黑" panose="020B0503020204020204" pitchFamily="34" charset="-122"/>
                <a:ea typeface="微软雅黑" panose="020B0503020204020204" pitchFamily="34" charset="-122"/>
              </a:rPr>
              <a:t>主要成分</a:t>
            </a:r>
          </a:p>
        </p:txBody>
      </p:sp>
      <p:sp>
        <p:nvSpPr>
          <p:cNvPr id="109577" name="Text Box 9">
            <a:extLst>
              <a:ext uri="{FF2B5EF4-FFF2-40B4-BE49-F238E27FC236}">
                <a16:creationId xmlns:a16="http://schemas.microsoft.com/office/drawing/2014/main" id="{8BA92990-1ABA-4328-AE25-9493CB5DEA06}"/>
              </a:ext>
            </a:extLst>
          </p:cNvPr>
          <p:cNvSpPr txBox="1">
            <a:spLocks noChangeArrowheads="1"/>
          </p:cNvSpPr>
          <p:nvPr/>
        </p:nvSpPr>
        <p:spPr bwMode="auto">
          <a:xfrm>
            <a:off x="827088" y="6021388"/>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en-US" altLang="zh-CN" sz="2800" b="1">
                <a:solidFill>
                  <a:srgbClr val="C00000"/>
                </a:solidFill>
                <a:latin typeface="微软雅黑" panose="020B0503020204020204" pitchFamily="34" charset="-122"/>
                <a:ea typeface="微软雅黑" panose="020B0503020204020204" pitchFamily="34" charset="-122"/>
              </a:rPr>
              <a:t>——</a:t>
            </a:r>
            <a:r>
              <a:rPr kumimoji="1" lang="zh-CN" altLang="en-US" sz="2800" b="1">
                <a:solidFill>
                  <a:srgbClr val="C00000"/>
                </a:solidFill>
                <a:latin typeface="微软雅黑" panose="020B0503020204020204" pitchFamily="34" charset="-122"/>
                <a:ea typeface="微软雅黑" panose="020B0503020204020204" pitchFamily="34" charset="-122"/>
              </a:rPr>
              <a:t>必要成分</a:t>
            </a:r>
          </a:p>
        </p:txBody>
      </p:sp>
    </p:spTree>
    <p:extLst>
      <p:ext uri="{BB962C8B-B14F-4D97-AF65-F5344CB8AC3E}">
        <p14:creationId xmlns:p14="http://schemas.microsoft.com/office/powerpoint/2010/main" val="304642407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3"/>
                                        </p:tgtEl>
                                        <p:attrNameLst>
                                          <p:attrName>style.visibility</p:attrName>
                                        </p:attrNameLst>
                                      </p:cBhvr>
                                      <p:to>
                                        <p:strVal val="visible"/>
                                      </p:to>
                                    </p:set>
                                    <p:anim calcmode="lin" valueType="num">
                                      <p:cBhvr additive="base">
                                        <p:cTn id="7" dur="500" fill="hold"/>
                                        <p:tgtEl>
                                          <p:spTgt spid="109573"/>
                                        </p:tgtEl>
                                        <p:attrNameLst>
                                          <p:attrName>ppt_x</p:attrName>
                                        </p:attrNameLst>
                                      </p:cBhvr>
                                      <p:tavLst>
                                        <p:tav tm="0">
                                          <p:val>
                                            <p:strVal val="0-#ppt_w/2"/>
                                          </p:val>
                                        </p:tav>
                                        <p:tav tm="100000">
                                          <p:val>
                                            <p:strVal val="#ppt_x"/>
                                          </p:val>
                                        </p:tav>
                                      </p:tavLst>
                                    </p:anim>
                                    <p:anim calcmode="lin" valueType="num">
                                      <p:cBhvr additive="base">
                                        <p:cTn id="8" dur="500" fill="hold"/>
                                        <p:tgtEl>
                                          <p:spTgt spid="10957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576"/>
                                        </p:tgtEl>
                                        <p:attrNameLst>
                                          <p:attrName>style.visibility</p:attrName>
                                        </p:attrNameLst>
                                      </p:cBhvr>
                                      <p:to>
                                        <p:strVal val="visible"/>
                                      </p:to>
                                    </p:set>
                                    <p:anim calcmode="lin" valueType="num">
                                      <p:cBhvr additive="base">
                                        <p:cTn id="13" dur="500" fill="hold"/>
                                        <p:tgtEl>
                                          <p:spTgt spid="109576"/>
                                        </p:tgtEl>
                                        <p:attrNameLst>
                                          <p:attrName>ppt_x</p:attrName>
                                        </p:attrNameLst>
                                      </p:cBhvr>
                                      <p:tavLst>
                                        <p:tav tm="0">
                                          <p:val>
                                            <p:strVal val="0-#ppt_w/2"/>
                                          </p:val>
                                        </p:tav>
                                        <p:tav tm="100000">
                                          <p:val>
                                            <p:strVal val="#ppt_x"/>
                                          </p:val>
                                        </p:tav>
                                      </p:tavLst>
                                    </p:anim>
                                    <p:anim calcmode="lin" valueType="num">
                                      <p:cBhvr additive="base">
                                        <p:cTn id="14" dur="500" fill="hold"/>
                                        <p:tgtEl>
                                          <p:spTgt spid="10957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577"/>
                                        </p:tgtEl>
                                        <p:attrNameLst>
                                          <p:attrName>style.visibility</p:attrName>
                                        </p:attrNameLst>
                                      </p:cBhvr>
                                      <p:to>
                                        <p:strVal val="visible"/>
                                      </p:to>
                                    </p:set>
                                    <p:anim calcmode="lin" valueType="num">
                                      <p:cBhvr additive="base">
                                        <p:cTn id="19" dur="500" fill="hold"/>
                                        <p:tgtEl>
                                          <p:spTgt spid="109577"/>
                                        </p:tgtEl>
                                        <p:attrNameLst>
                                          <p:attrName>ppt_x</p:attrName>
                                        </p:attrNameLst>
                                      </p:cBhvr>
                                      <p:tavLst>
                                        <p:tav tm="0">
                                          <p:val>
                                            <p:strVal val="0-#ppt_w/2"/>
                                          </p:val>
                                        </p:tav>
                                        <p:tav tm="100000">
                                          <p:val>
                                            <p:strVal val="#ppt_x"/>
                                          </p:val>
                                        </p:tav>
                                      </p:tavLst>
                                    </p:anim>
                                    <p:anim calcmode="lin" valueType="num">
                                      <p:cBhvr additive="base">
                                        <p:cTn id="20" dur="500" fill="hold"/>
                                        <p:tgtEl>
                                          <p:spTgt spid="1095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3" grpId="0" autoUpdateAnimBg="0"/>
      <p:bldP spid="109576" grpId="0" autoUpdateAnimBg="0"/>
      <p:bldP spid="109577"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72B3AF0-936B-4DF3-8C64-3FA186063FCE}"/>
              </a:ext>
            </a:extLst>
          </p:cNvPr>
          <p:cNvSpPr>
            <a:spLocks noGrp="1" noChangeArrowheads="1"/>
          </p:cNvSpPr>
          <p:nvPr>
            <p:ph type="title" idx="4294967295"/>
          </p:nvPr>
        </p:nvSpPr>
        <p:spPr>
          <a:xfrm>
            <a:off x="744538" y="195263"/>
            <a:ext cx="7508875" cy="714375"/>
          </a:xfrm>
        </p:spPr>
        <p:txBody>
          <a:bodyPr/>
          <a:lstStyle/>
          <a:p>
            <a:pPr eaLnBrk="1" hangingPunct="1"/>
            <a:r>
              <a:rPr lang="zh-CN" altLang="en-US" sz="4000" b="1">
                <a:solidFill>
                  <a:schemeClr val="tx1"/>
                </a:solidFill>
                <a:latin typeface="微软雅黑" panose="020B0503020204020204" pitchFamily="34" charset="-122"/>
                <a:ea typeface="微软雅黑" panose="020B0503020204020204" pitchFamily="34" charset="-122"/>
              </a:rPr>
              <a:t>生态系统结构模型</a:t>
            </a:r>
          </a:p>
        </p:txBody>
      </p:sp>
      <p:sp>
        <p:nvSpPr>
          <p:cNvPr id="92163" name="Rectangle 3">
            <a:extLst>
              <a:ext uri="{FF2B5EF4-FFF2-40B4-BE49-F238E27FC236}">
                <a16:creationId xmlns:a16="http://schemas.microsoft.com/office/drawing/2014/main" id="{480EF21F-062F-499D-B401-F884052671DB}"/>
              </a:ext>
            </a:extLst>
          </p:cNvPr>
          <p:cNvSpPr>
            <a:spLocks noChangeArrowheads="1"/>
          </p:cNvSpPr>
          <p:nvPr/>
        </p:nvSpPr>
        <p:spPr bwMode="auto">
          <a:xfrm>
            <a:off x="1258888" y="2854325"/>
            <a:ext cx="576262" cy="1584325"/>
          </a:xfrm>
          <a:prstGeom prst="rect">
            <a:avLst/>
          </a:prstGeom>
          <a:solidFill>
            <a:srgbClr val="008000"/>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800" b="1">
                <a:solidFill>
                  <a:srgbClr val="FFFF66"/>
                </a:solidFill>
                <a:latin typeface="微软雅黑" panose="020B0503020204020204" pitchFamily="34" charset="-122"/>
                <a:ea typeface="微软雅黑" panose="020B0503020204020204" pitchFamily="34" charset="-122"/>
              </a:rPr>
              <a:t>生</a:t>
            </a:r>
          </a:p>
          <a:p>
            <a:pPr algn="ctr" eaLnBrk="1" hangingPunct="1">
              <a:spcBef>
                <a:spcPct val="0"/>
              </a:spcBef>
              <a:buFontTx/>
              <a:buNone/>
            </a:pPr>
            <a:r>
              <a:rPr kumimoji="1" lang="zh-CN" altLang="en-US" sz="2800" b="1">
                <a:solidFill>
                  <a:srgbClr val="FFFF66"/>
                </a:solidFill>
                <a:latin typeface="微软雅黑" panose="020B0503020204020204" pitchFamily="34" charset="-122"/>
                <a:ea typeface="微软雅黑" panose="020B0503020204020204" pitchFamily="34" charset="-122"/>
              </a:rPr>
              <a:t>产</a:t>
            </a:r>
          </a:p>
          <a:p>
            <a:pPr algn="ctr" eaLnBrk="1" hangingPunct="1">
              <a:spcBef>
                <a:spcPct val="0"/>
              </a:spcBef>
              <a:buFontTx/>
              <a:buNone/>
            </a:pPr>
            <a:r>
              <a:rPr kumimoji="1" lang="zh-CN" altLang="en-US" sz="2800" b="1">
                <a:solidFill>
                  <a:srgbClr val="FFFF66"/>
                </a:solidFill>
                <a:latin typeface="微软雅黑" panose="020B0503020204020204" pitchFamily="34" charset="-122"/>
                <a:ea typeface="微软雅黑" panose="020B0503020204020204" pitchFamily="34" charset="-122"/>
              </a:rPr>
              <a:t>者</a:t>
            </a:r>
          </a:p>
        </p:txBody>
      </p:sp>
      <p:grpSp>
        <p:nvGrpSpPr>
          <p:cNvPr id="92164" name="Group 4">
            <a:extLst>
              <a:ext uri="{FF2B5EF4-FFF2-40B4-BE49-F238E27FC236}">
                <a16:creationId xmlns:a16="http://schemas.microsoft.com/office/drawing/2014/main" id="{55D8E0E2-B26E-4216-A55E-EBE77BFE253A}"/>
              </a:ext>
            </a:extLst>
          </p:cNvPr>
          <p:cNvGrpSpPr>
            <a:grpSpLocks/>
          </p:cNvGrpSpPr>
          <p:nvPr/>
        </p:nvGrpSpPr>
        <p:grpSpPr bwMode="auto">
          <a:xfrm>
            <a:off x="2339975" y="2709863"/>
            <a:ext cx="5616575" cy="1008062"/>
            <a:chOff x="1429" y="1797"/>
            <a:chExt cx="3538" cy="635"/>
          </a:xfrm>
        </p:grpSpPr>
        <p:sp>
          <p:nvSpPr>
            <p:cNvPr id="92194" name="Rectangle 5">
              <a:extLst>
                <a:ext uri="{FF2B5EF4-FFF2-40B4-BE49-F238E27FC236}">
                  <a16:creationId xmlns:a16="http://schemas.microsoft.com/office/drawing/2014/main" id="{B1C45512-B35D-4985-B07C-E9C52ED49E79}"/>
                </a:ext>
              </a:extLst>
            </p:cNvPr>
            <p:cNvSpPr>
              <a:spLocks noChangeArrowheads="1"/>
            </p:cNvSpPr>
            <p:nvPr/>
          </p:nvSpPr>
          <p:spPr bwMode="auto">
            <a:xfrm>
              <a:off x="1429" y="1797"/>
              <a:ext cx="3538" cy="63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92195" name="Rectangle 6">
              <a:extLst>
                <a:ext uri="{FF2B5EF4-FFF2-40B4-BE49-F238E27FC236}">
                  <a16:creationId xmlns:a16="http://schemas.microsoft.com/office/drawing/2014/main" id="{0A4F476E-46C6-4138-873E-79E274A84986}"/>
                </a:ext>
              </a:extLst>
            </p:cNvPr>
            <p:cNvSpPr>
              <a:spLocks noChangeArrowheads="1"/>
            </p:cNvSpPr>
            <p:nvPr/>
          </p:nvSpPr>
          <p:spPr bwMode="auto">
            <a:xfrm>
              <a:off x="1474" y="1978"/>
              <a:ext cx="95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微软雅黑" panose="020B0503020204020204" pitchFamily="34" charset="-122"/>
                  <a:ea typeface="微软雅黑" panose="020B0503020204020204" pitchFamily="34" charset="-122"/>
                </a:rPr>
                <a:t>植食性动物</a:t>
              </a:r>
            </a:p>
          </p:txBody>
        </p:sp>
        <p:sp>
          <p:nvSpPr>
            <p:cNvPr id="92196" name="Rectangle 7">
              <a:extLst>
                <a:ext uri="{FF2B5EF4-FFF2-40B4-BE49-F238E27FC236}">
                  <a16:creationId xmlns:a16="http://schemas.microsoft.com/office/drawing/2014/main" id="{23F31232-6004-4290-B662-2C17800C1CB0}"/>
                </a:ext>
              </a:extLst>
            </p:cNvPr>
            <p:cNvSpPr>
              <a:spLocks noChangeArrowheads="1"/>
            </p:cNvSpPr>
            <p:nvPr/>
          </p:nvSpPr>
          <p:spPr bwMode="auto">
            <a:xfrm>
              <a:off x="2608" y="1978"/>
              <a:ext cx="113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微软雅黑" panose="020B0503020204020204" pitchFamily="34" charset="-122"/>
                  <a:ea typeface="微软雅黑" panose="020B0503020204020204" pitchFamily="34" charset="-122"/>
                </a:rPr>
                <a:t>肉食性动物</a:t>
              </a:r>
              <a:r>
                <a:rPr kumimoji="1" lang="en-US" altLang="zh-CN" sz="2400" b="1">
                  <a:latin typeface="微软雅黑" panose="020B0503020204020204" pitchFamily="34" charset="-122"/>
                  <a:ea typeface="微软雅黑" panose="020B0503020204020204" pitchFamily="34" charset="-122"/>
                </a:rPr>
                <a:t>1</a:t>
              </a:r>
            </a:p>
          </p:txBody>
        </p:sp>
        <p:sp>
          <p:nvSpPr>
            <p:cNvPr id="92197" name="Rectangle 8">
              <a:extLst>
                <a:ext uri="{FF2B5EF4-FFF2-40B4-BE49-F238E27FC236}">
                  <a16:creationId xmlns:a16="http://schemas.microsoft.com/office/drawing/2014/main" id="{CA924F3C-D404-46AE-930E-8419E422509B}"/>
                </a:ext>
              </a:extLst>
            </p:cNvPr>
            <p:cNvSpPr>
              <a:spLocks noChangeArrowheads="1"/>
            </p:cNvSpPr>
            <p:nvPr/>
          </p:nvSpPr>
          <p:spPr bwMode="auto">
            <a:xfrm>
              <a:off x="3877" y="1978"/>
              <a:ext cx="109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微软雅黑" panose="020B0503020204020204" pitchFamily="34" charset="-122"/>
                  <a:ea typeface="微软雅黑" panose="020B0503020204020204" pitchFamily="34" charset="-122"/>
                </a:rPr>
                <a:t>肉食性动物</a:t>
              </a:r>
              <a:r>
                <a:rPr kumimoji="1" lang="en-US" altLang="zh-CN" sz="2400" b="1">
                  <a:latin typeface="微软雅黑" panose="020B0503020204020204" pitchFamily="34" charset="-122"/>
                  <a:ea typeface="微软雅黑" panose="020B0503020204020204" pitchFamily="34" charset="-122"/>
                </a:rPr>
                <a:t>2</a:t>
              </a:r>
            </a:p>
          </p:txBody>
        </p:sp>
      </p:grpSp>
      <p:sp>
        <p:nvSpPr>
          <p:cNvPr id="92165" name="Rectangle 9">
            <a:extLst>
              <a:ext uri="{FF2B5EF4-FFF2-40B4-BE49-F238E27FC236}">
                <a16:creationId xmlns:a16="http://schemas.microsoft.com/office/drawing/2014/main" id="{5EA0ADCB-A0D3-46B9-A3F4-CFE1731200DC}"/>
              </a:ext>
            </a:extLst>
          </p:cNvPr>
          <p:cNvSpPr>
            <a:spLocks noChangeArrowheads="1"/>
          </p:cNvSpPr>
          <p:nvPr/>
        </p:nvSpPr>
        <p:spPr bwMode="auto">
          <a:xfrm>
            <a:off x="4067175" y="4005263"/>
            <a:ext cx="2160588" cy="576262"/>
          </a:xfrm>
          <a:prstGeom prst="rect">
            <a:avLst/>
          </a:prstGeom>
          <a:solidFill>
            <a:srgbClr val="C0C0C0"/>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微软雅黑" panose="020B0503020204020204" pitchFamily="34" charset="-122"/>
                <a:ea typeface="微软雅黑" panose="020B0503020204020204" pitchFamily="34" charset="-122"/>
              </a:rPr>
              <a:t>遗体、粪便等</a:t>
            </a:r>
          </a:p>
        </p:txBody>
      </p:sp>
      <p:sp>
        <p:nvSpPr>
          <p:cNvPr id="92166" name="Rectangle 10">
            <a:extLst>
              <a:ext uri="{FF2B5EF4-FFF2-40B4-BE49-F238E27FC236}">
                <a16:creationId xmlns:a16="http://schemas.microsoft.com/office/drawing/2014/main" id="{EF461985-F073-4BBD-B048-A891F5156642}"/>
              </a:ext>
            </a:extLst>
          </p:cNvPr>
          <p:cNvSpPr>
            <a:spLocks noChangeArrowheads="1"/>
          </p:cNvSpPr>
          <p:nvPr/>
        </p:nvSpPr>
        <p:spPr bwMode="auto">
          <a:xfrm>
            <a:off x="4067175" y="4941888"/>
            <a:ext cx="2160588" cy="576262"/>
          </a:xfrm>
          <a:prstGeom prst="rect">
            <a:avLst/>
          </a:prstGeom>
          <a:solidFill>
            <a:srgbClr val="C0C0C0"/>
          </a:solidFill>
          <a:ln w="12700" cap="sq" algn="ctr">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微软雅黑" panose="020B0503020204020204" pitchFamily="34" charset="-122"/>
                <a:ea typeface="微软雅黑" panose="020B0503020204020204" pitchFamily="34" charset="-122"/>
              </a:rPr>
              <a:t>分解者</a:t>
            </a:r>
          </a:p>
        </p:txBody>
      </p:sp>
      <p:grpSp>
        <p:nvGrpSpPr>
          <p:cNvPr id="92167" name="Group 11">
            <a:extLst>
              <a:ext uri="{FF2B5EF4-FFF2-40B4-BE49-F238E27FC236}">
                <a16:creationId xmlns:a16="http://schemas.microsoft.com/office/drawing/2014/main" id="{45405C24-86F6-4531-8FD6-E1AF7E2A2357}"/>
              </a:ext>
            </a:extLst>
          </p:cNvPr>
          <p:cNvGrpSpPr>
            <a:grpSpLocks/>
          </p:cNvGrpSpPr>
          <p:nvPr/>
        </p:nvGrpSpPr>
        <p:grpSpPr bwMode="auto">
          <a:xfrm>
            <a:off x="322263" y="765175"/>
            <a:ext cx="5795962" cy="5999163"/>
            <a:chOff x="158" y="572"/>
            <a:chExt cx="3651" cy="3779"/>
          </a:xfrm>
        </p:grpSpPr>
        <p:sp>
          <p:nvSpPr>
            <p:cNvPr id="92191" name="AutoShape 12">
              <a:extLst>
                <a:ext uri="{FF2B5EF4-FFF2-40B4-BE49-F238E27FC236}">
                  <a16:creationId xmlns:a16="http://schemas.microsoft.com/office/drawing/2014/main" id="{D0123650-C3A0-4054-A26E-AF9C0F2B78E6}"/>
                </a:ext>
              </a:extLst>
            </p:cNvPr>
            <p:cNvSpPr>
              <a:spLocks noChangeArrowheads="1"/>
            </p:cNvSpPr>
            <p:nvPr/>
          </p:nvSpPr>
          <p:spPr bwMode="auto">
            <a:xfrm>
              <a:off x="158" y="572"/>
              <a:ext cx="680" cy="681"/>
            </a:xfrm>
            <a:prstGeom prst="sun">
              <a:avLst>
                <a:gd name="adj" fmla="val 25000"/>
              </a:avLst>
            </a:prstGeom>
            <a:solidFill>
              <a:srgbClr val="FF0000"/>
            </a:solidFill>
            <a:ln w="12700" cap="sq">
              <a:solidFill>
                <a:srgbClr val="FF9900"/>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92192" name="AutoShape 13">
              <a:extLst>
                <a:ext uri="{FF2B5EF4-FFF2-40B4-BE49-F238E27FC236}">
                  <a16:creationId xmlns:a16="http://schemas.microsoft.com/office/drawing/2014/main" id="{81C7DB16-5B7D-46A7-BB72-BB90A3B32418}"/>
                </a:ext>
              </a:extLst>
            </p:cNvPr>
            <p:cNvSpPr>
              <a:spLocks noChangeArrowheads="1"/>
            </p:cNvSpPr>
            <p:nvPr/>
          </p:nvSpPr>
          <p:spPr bwMode="auto">
            <a:xfrm>
              <a:off x="2608" y="799"/>
              <a:ext cx="907" cy="635"/>
            </a:xfrm>
            <a:prstGeom prst="star8">
              <a:avLst>
                <a:gd name="adj" fmla="val 38250"/>
              </a:avLst>
            </a:prstGeom>
            <a:solidFill>
              <a:srgbClr val="000080"/>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FFFF00"/>
                  </a:solidFill>
                  <a:latin typeface="微软雅黑" panose="020B0503020204020204" pitchFamily="34" charset="-122"/>
                  <a:ea typeface="微软雅黑" panose="020B0503020204020204" pitchFamily="34" charset="-122"/>
                </a:rPr>
                <a:t>CO</a:t>
              </a:r>
              <a:r>
                <a:rPr kumimoji="1" lang="en-US" altLang="zh-CN" sz="2400" b="1" baseline="-25000">
                  <a:solidFill>
                    <a:srgbClr val="FFFF00"/>
                  </a:solidFill>
                  <a:latin typeface="微软雅黑" panose="020B0503020204020204" pitchFamily="34" charset="-122"/>
                  <a:ea typeface="微软雅黑" panose="020B0503020204020204" pitchFamily="34" charset="-122"/>
                </a:rPr>
                <a:t>2</a:t>
              </a:r>
              <a:r>
                <a:rPr kumimoji="1" lang="zh-CN" altLang="en-US" sz="2400" b="1">
                  <a:solidFill>
                    <a:srgbClr val="FFFF00"/>
                  </a:solidFill>
                  <a:latin typeface="微软雅黑" panose="020B0503020204020204" pitchFamily="34" charset="-122"/>
                  <a:ea typeface="微软雅黑" panose="020B0503020204020204" pitchFamily="34" charset="-122"/>
                </a:rPr>
                <a:t>等</a:t>
              </a:r>
            </a:p>
          </p:txBody>
        </p:sp>
        <p:sp>
          <p:nvSpPr>
            <p:cNvPr id="92193" name="AutoShape 14">
              <a:extLst>
                <a:ext uri="{FF2B5EF4-FFF2-40B4-BE49-F238E27FC236}">
                  <a16:creationId xmlns:a16="http://schemas.microsoft.com/office/drawing/2014/main" id="{E550D3F5-E95E-447D-B8C4-F93F9B3DCC7F}"/>
                </a:ext>
              </a:extLst>
            </p:cNvPr>
            <p:cNvSpPr>
              <a:spLocks noChangeArrowheads="1"/>
            </p:cNvSpPr>
            <p:nvPr/>
          </p:nvSpPr>
          <p:spPr bwMode="auto">
            <a:xfrm>
              <a:off x="2585" y="3688"/>
              <a:ext cx="1224" cy="663"/>
            </a:xfrm>
            <a:prstGeom prst="irregularSeal1">
              <a:avLst/>
            </a:prstGeom>
            <a:solidFill>
              <a:srgbClr val="000080"/>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FFFF00"/>
                  </a:solidFill>
                  <a:latin typeface="微软雅黑" panose="020B0503020204020204" pitchFamily="34" charset="-122"/>
                  <a:ea typeface="微软雅黑" panose="020B0503020204020204" pitchFamily="34" charset="-122"/>
                </a:rPr>
                <a:t>无机物</a:t>
              </a:r>
            </a:p>
          </p:txBody>
        </p:sp>
      </p:grpSp>
      <p:grpSp>
        <p:nvGrpSpPr>
          <p:cNvPr id="92168" name="Group 15">
            <a:extLst>
              <a:ext uri="{FF2B5EF4-FFF2-40B4-BE49-F238E27FC236}">
                <a16:creationId xmlns:a16="http://schemas.microsoft.com/office/drawing/2014/main" id="{3C502531-5CBD-4A26-B308-CE4F7DC808AA}"/>
              </a:ext>
            </a:extLst>
          </p:cNvPr>
          <p:cNvGrpSpPr>
            <a:grpSpLocks/>
          </p:cNvGrpSpPr>
          <p:nvPr/>
        </p:nvGrpSpPr>
        <p:grpSpPr bwMode="auto">
          <a:xfrm>
            <a:off x="1547813" y="1700213"/>
            <a:ext cx="2663825" cy="1081087"/>
            <a:chOff x="930" y="1162"/>
            <a:chExt cx="1632" cy="680"/>
          </a:xfrm>
        </p:grpSpPr>
        <p:sp>
          <p:nvSpPr>
            <p:cNvPr id="92189" name="Line 16">
              <a:extLst>
                <a:ext uri="{FF2B5EF4-FFF2-40B4-BE49-F238E27FC236}">
                  <a16:creationId xmlns:a16="http://schemas.microsoft.com/office/drawing/2014/main" id="{1240D673-DAEF-48B8-A8FB-BB06971BD8BA}"/>
                </a:ext>
              </a:extLst>
            </p:cNvPr>
            <p:cNvSpPr>
              <a:spLocks noChangeShapeType="1"/>
            </p:cNvSpPr>
            <p:nvPr/>
          </p:nvSpPr>
          <p:spPr bwMode="auto">
            <a:xfrm>
              <a:off x="930" y="1162"/>
              <a:ext cx="1632" cy="0"/>
            </a:xfrm>
            <a:prstGeom prst="line">
              <a:avLst/>
            </a:prstGeom>
            <a:noFill/>
            <a:ln w="28575" cap="sq">
              <a:solidFill>
                <a:srgbClr val="0064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90" name="Line 17">
              <a:extLst>
                <a:ext uri="{FF2B5EF4-FFF2-40B4-BE49-F238E27FC236}">
                  <a16:creationId xmlns:a16="http://schemas.microsoft.com/office/drawing/2014/main" id="{69AD06F4-6882-48A8-9412-1FDF869F31D7}"/>
                </a:ext>
              </a:extLst>
            </p:cNvPr>
            <p:cNvSpPr>
              <a:spLocks noChangeShapeType="1"/>
            </p:cNvSpPr>
            <p:nvPr/>
          </p:nvSpPr>
          <p:spPr bwMode="auto">
            <a:xfrm>
              <a:off x="930" y="1162"/>
              <a:ext cx="0" cy="680"/>
            </a:xfrm>
            <a:prstGeom prst="line">
              <a:avLst/>
            </a:prstGeom>
            <a:noFill/>
            <a:ln w="28575" cap="sq">
              <a:solidFill>
                <a:srgbClr val="0064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92169" name="Line 18">
            <a:extLst>
              <a:ext uri="{FF2B5EF4-FFF2-40B4-BE49-F238E27FC236}">
                <a16:creationId xmlns:a16="http://schemas.microsoft.com/office/drawing/2014/main" id="{03E4B7A4-538E-4E0F-B03A-D55D3E056F1E}"/>
              </a:ext>
            </a:extLst>
          </p:cNvPr>
          <p:cNvSpPr>
            <a:spLocks noChangeShapeType="1"/>
          </p:cNvSpPr>
          <p:nvPr/>
        </p:nvSpPr>
        <p:spPr bwMode="auto">
          <a:xfrm>
            <a:off x="1547813" y="1701800"/>
            <a:ext cx="2663825" cy="0"/>
          </a:xfrm>
          <a:prstGeom prst="line">
            <a:avLst/>
          </a:prstGeom>
          <a:noFill/>
          <a:ln w="28575" cap="sq">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70" name="Line 19">
            <a:extLst>
              <a:ext uri="{FF2B5EF4-FFF2-40B4-BE49-F238E27FC236}">
                <a16:creationId xmlns:a16="http://schemas.microsoft.com/office/drawing/2014/main" id="{EBE6A9A5-6A08-4381-83B7-E3C45550D4CC}"/>
              </a:ext>
            </a:extLst>
          </p:cNvPr>
          <p:cNvSpPr>
            <a:spLocks noChangeShapeType="1"/>
          </p:cNvSpPr>
          <p:nvPr/>
        </p:nvSpPr>
        <p:spPr bwMode="auto">
          <a:xfrm>
            <a:off x="1835150" y="3213100"/>
            <a:ext cx="504825"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71" name="Line 20">
            <a:extLst>
              <a:ext uri="{FF2B5EF4-FFF2-40B4-BE49-F238E27FC236}">
                <a16:creationId xmlns:a16="http://schemas.microsoft.com/office/drawing/2014/main" id="{12FAC83C-277A-4889-B855-54FAAF38BAF5}"/>
              </a:ext>
            </a:extLst>
          </p:cNvPr>
          <p:cNvSpPr>
            <a:spLocks noChangeShapeType="1"/>
          </p:cNvSpPr>
          <p:nvPr/>
        </p:nvSpPr>
        <p:spPr bwMode="auto">
          <a:xfrm>
            <a:off x="1835150" y="4294188"/>
            <a:ext cx="2232025" cy="0"/>
          </a:xfrm>
          <a:prstGeom prst="line">
            <a:avLst/>
          </a:prstGeom>
          <a:noFill/>
          <a:ln w="28575" cap="sq">
            <a:solidFill>
              <a:srgbClr val="0064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72" name="Line 21">
            <a:extLst>
              <a:ext uri="{FF2B5EF4-FFF2-40B4-BE49-F238E27FC236}">
                <a16:creationId xmlns:a16="http://schemas.microsoft.com/office/drawing/2014/main" id="{6CF0D51E-8F80-4031-902A-6ED92722E6E8}"/>
              </a:ext>
            </a:extLst>
          </p:cNvPr>
          <p:cNvSpPr>
            <a:spLocks noChangeShapeType="1"/>
          </p:cNvSpPr>
          <p:nvPr/>
        </p:nvSpPr>
        <p:spPr bwMode="auto">
          <a:xfrm flipV="1">
            <a:off x="3059113" y="1990725"/>
            <a:ext cx="1296987" cy="935038"/>
          </a:xfrm>
          <a:prstGeom prst="line">
            <a:avLst/>
          </a:prstGeom>
          <a:noFill/>
          <a:ln w="28575" cap="sq">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73" name="Line 22">
            <a:extLst>
              <a:ext uri="{FF2B5EF4-FFF2-40B4-BE49-F238E27FC236}">
                <a16:creationId xmlns:a16="http://schemas.microsoft.com/office/drawing/2014/main" id="{CF6683AA-3303-4F9D-AD34-D69EB3A12C87}"/>
              </a:ext>
            </a:extLst>
          </p:cNvPr>
          <p:cNvSpPr>
            <a:spLocks noChangeShapeType="1"/>
          </p:cNvSpPr>
          <p:nvPr/>
        </p:nvSpPr>
        <p:spPr bwMode="auto">
          <a:xfrm flipH="1" flipV="1">
            <a:off x="4930775" y="2133600"/>
            <a:ext cx="73025" cy="792163"/>
          </a:xfrm>
          <a:prstGeom prst="line">
            <a:avLst/>
          </a:prstGeom>
          <a:noFill/>
          <a:ln w="28575" cap="sq">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74" name="Line 23">
            <a:extLst>
              <a:ext uri="{FF2B5EF4-FFF2-40B4-BE49-F238E27FC236}">
                <a16:creationId xmlns:a16="http://schemas.microsoft.com/office/drawing/2014/main" id="{7274ECDB-899E-404A-A81E-32EC5453BA11}"/>
              </a:ext>
            </a:extLst>
          </p:cNvPr>
          <p:cNvSpPr>
            <a:spLocks noChangeShapeType="1"/>
          </p:cNvSpPr>
          <p:nvPr/>
        </p:nvSpPr>
        <p:spPr bwMode="auto">
          <a:xfrm flipH="1" flipV="1">
            <a:off x="5507038" y="2062163"/>
            <a:ext cx="1512887" cy="863600"/>
          </a:xfrm>
          <a:prstGeom prst="line">
            <a:avLst/>
          </a:prstGeom>
          <a:noFill/>
          <a:ln w="28575" cap="sq">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75" name="Line 24">
            <a:extLst>
              <a:ext uri="{FF2B5EF4-FFF2-40B4-BE49-F238E27FC236}">
                <a16:creationId xmlns:a16="http://schemas.microsoft.com/office/drawing/2014/main" id="{B4A4D9D1-A32C-4F85-B798-AD4753358DFE}"/>
              </a:ext>
            </a:extLst>
          </p:cNvPr>
          <p:cNvSpPr>
            <a:spLocks noChangeShapeType="1"/>
          </p:cNvSpPr>
          <p:nvPr/>
        </p:nvSpPr>
        <p:spPr bwMode="auto">
          <a:xfrm>
            <a:off x="3275013" y="3502025"/>
            <a:ext cx="1079500" cy="431800"/>
          </a:xfrm>
          <a:prstGeom prst="line">
            <a:avLst/>
          </a:prstGeom>
          <a:noFill/>
          <a:ln w="28575" cap="sq">
            <a:solidFill>
              <a:srgbClr val="00008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76" name="Line 25">
            <a:extLst>
              <a:ext uri="{FF2B5EF4-FFF2-40B4-BE49-F238E27FC236}">
                <a16:creationId xmlns:a16="http://schemas.microsoft.com/office/drawing/2014/main" id="{6F62F3B7-AB99-4FDD-9EB7-77CFD771FFFB}"/>
              </a:ext>
            </a:extLst>
          </p:cNvPr>
          <p:cNvSpPr>
            <a:spLocks noChangeShapeType="1"/>
          </p:cNvSpPr>
          <p:nvPr/>
        </p:nvSpPr>
        <p:spPr bwMode="auto">
          <a:xfrm>
            <a:off x="5070475" y="3427413"/>
            <a:ext cx="0" cy="576262"/>
          </a:xfrm>
          <a:prstGeom prst="line">
            <a:avLst/>
          </a:prstGeom>
          <a:noFill/>
          <a:ln w="28575" cap="sq">
            <a:solidFill>
              <a:srgbClr val="00008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77" name="Line 26">
            <a:extLst>
              <a:ext uri="{FF2B5EF4-FFF2-40B4-BE49-F238E27FC236}">
                <a16:creationId xmlns:a16="http://schemas.microsoft.com/office/drawing/2014/main" id="{F370A7AE-BE7E-4075-93A3-CEF37BA08680}"/>
              </a:ext>
            </a:extLst>
          </p:cNvPr>
          <p:cNvSpPr>
            <a:spLocks noChangeShapeType="1"/>
          </p:cNvSpPr>
          <p:nvPr/>
        </p:nvSpPr>
        <p:spPr bwMode="auto">
          <a:xfrm flipH="1">
            <a:off x="5867400" y="3502025"/>
            <a:ext cx="1008063" cy="430213"/>
          </a:xfrm>
          <a:prstGeom prst="line">
            <a:avLst/>
          </a:prstGeom>
          <a:noFill/>
          <a:ln w="28575" cap="sq">
            <a:solidFill>
              <a:srgbClr val="00008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78" name="Line 27">
            <a:extLst>
              <a:ext uri="{FF2B5EF4-FFF2-40B4-BE49-F238E27FC236}">
                <a16:creationId xmlns:a16="http://schemas.microsoft.com/office/drawing/2014/main" id="{2A416877-DE25-4BE5-AFAE-C64AF9F8122C}"/>
              </a:ext>
            </a:extLst>
          </p:cNvPr>
          <p:cNvSpPr>
            <a:spLocks noChangeShapeType="1"/>
          </p:cNvSpPr>
          <p:nvPr/>
        </p:nvSpPr>
        <p:spPr bwMode="auto">
          <a:xfrm>
            <a:off x="5076825" y="4618038"/>
            <a:ext cx="0" cy="323850"/>
          </a:xfrm>
          <a:prstGeom prst="line">
            <a:avLst/>
          </a:prstGeom>
          <a:noFill/>
          <a:ln w="28575" cap="sq">
            <a:solidFill>
              <a:srgbClr val="00008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92179" name="Group 28">
            <a:extLst>
              <a:ext uri="{FF2B5EF4-FFF2-40B4-BE49-F238E27FC236}">
                <a16:creationId xmlns:a16="http://schemas.microsoft.com/office/drawing/2014/main" id="{2EAF182C-30C9-4036-9C82-098C55E584F6}"/>
              </a:ext>
            </a:extLst>
          </p:cNvPr>
          <p:cNvGrpSpPr>
            <a:grpSpLocks/>
          </p:cNvGrpSpPr>
          <p:nvPr/>
        </p:nvGrpSpPr>
        <p:grpSpPr bwMode="auto">
          <a:xfrm>
            <a:off x="1547813" y="4438650"/>
            <a:ext cx="2663825" cy="1800225"/>
            <a:chOff x="930" y="2886"/>
            <a:chExt cx="1678" cy="1134"/>
          </a:xfrm>
        </p:grpSpPr>
        <p:sp>
          <p:nvSpPr>
            <p:cNvPr id="92187" name="Line 29">
              <a:extLst>
                <a:ext uri="{FF2B5EF4-FFF2-40B4-BE49-F238E27FC236}">
                  <a16:creationId xmlns:a16="http://schemas.microsoft.com/office/drawing/2014/main" id="{7788A9F6-D951-48F5-885A-A14A68576861}"/>
                </a:ext>
              </a:extLst>
            </p:cNvPr>
            <p:cNvSpPr>
              <a:spLocks noChangeShapeType="1"/>
            </p:cNvSpPr>
            <p:nvPr/>
          </p:nvSpPr>
          <p:spPr bwMode="auto">
            <a:xfrm flipH="1" flipV="1">
              <a:off x="930" y="2886"/>
              <a:ext cx="0" cy="1134"/>
            </a:xfrm>
            <a:prstGeom prst="line">
              <a:avLst/>
            </a:prstGeom>
            <a:noFill/>
            <a:ln w="28575" cap="sq">
              <a:solidFill>
                <a:srgbClr val="0064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88" name="Line 30">
              <a:extLst>
                <a:ext uri="{FF2B5EF4-FFF2-40B4-BE49-F238E27FC236}">
                  <a16:creationId xmlns:a16="http://schemas.microsoft.com/office/drawing/2014/main" id="{B822FEC3-EFCB-400D-890A-947B1A06FADC}"/>
                </a:ext>
              </a:extLst>
            </p:cNvPr>
            <p:cNvSpPr>
              <a:spLocks noChangeShapeType="1"/>
            </p:cNvSpPr>
            <p:nvPr/>
          </p:nvSpPr>
          <p:spPr bwMode="auto">
            <a:xfrm>
              <a:off x="930" y="4020"/>
              <a:ext cx="1678" cy="0"/>
            </a:xfrm>
            <a:prstGeom prst="line">
              <a:avLst/>
            </a:prstGeom>
            <a:noFill/>
            <a:ln w="28575" cap="sq">
              <a:solidFill>
                <a:srgbClr val="0064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2180" name="Group 31">
            <a:extLst>
              <a:ext uri="{FF2B5EF4-FFF2-40B4-BE49-F238E27FC236}">
                <a16:creationId xmlns:a16="http://schemas.microsoft.com/office/drawing/2014/main" id="{89990CC8-A76D-4759-A895-2E654C084001}"/>
              </a:ext>
            </a:extLst>
          </p:cNvPr>
          <p:cNvGrpSpPr>
            <a:grpSpLocks/>
          </p:cNvGrpSpPr>
          <p:nvPr/>
        </p:nvGrpSpPr>
        <p:grpSpPr bwMode="auto">
          <a:xfrm>
            <a:off x="5653088" y="1700213"/>
            <a:ext cx="2806700" cy="4465637"/>
            <a:chOff x="3561" y="1071"/>
            <a:chExt cx="1768" cy="2813"/>
          </a:xfrm>
        </p:grpSpPr>
        <p:sp>
          <p:nvSpPr>
            <p:cNvPr id="92184" name="Line 32">
              <a:extLst>
                <a:ext uri="{FF2B5EF4-FFF2-40B4-BE49-F238E27FC236}">
                  <a16:creationId xmlns:a16="http://schemas.microsoft.com/office/drawing/2014/main" id="{D7BF5983-58E2-49A6-8B27-57DA813507A1}"/>
                </a:ext>
              </a:extLst>
            </p:cNvPr>
            <p:cNvSpPr>
              <a:spLocks noChangeShapeType="1"/>
            </p:cNvSpPr>
            <p:nvPr/>
          </p:nvSpPr>
          <p:spPr bwMode="auto">
            <a:xfrm flipH="1" flipV="1">
              <a:off x="3561" y="1071"/>
              <a:ext cx="1723" cy="0"/>
            </a:xfrm>
            <a:prstGeom prst="line">
              <a:avLst/>
            </a:prstGeom>
            <a:noFill/>
            <a:ln w="28575" cap="sq">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85" name="Line 33">
              <a:extLst>
                <a:ext uri="{FF2B5EF4-FFF2-40B4-BE49-F238E27FC236}">
                  <a16:creationId xmlns:a16="http://schemas.microsoft.com/office/drawing/2014/main" id="{6AB71096-2D8A-4608-92AB-C2104B279182}"/>
                </a:ext>
              </a:extLst>
            </p:cNvPr>
            <p:cNvSpPr>
              <a:spLocks noChangeShapeType="1"/>
            </p:cNvSpPr>
            <p:nvPr/>
          </p:nvSpPr>
          <p:spPr bwMode="auto">
            <a:xfrm flipV="1">
              <a:off x="5284" y="1071"/>
              <a:ext cx="0" cy="2811"/>
            </a:xfrm>
            <a:prstGeom prst="line">
              <a:avLst/>
            </a:prstGeom>
            <a:noFill/>
            <a:ln w="28575" cap="sq">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86" name="Line 34">
              <a:extLst>
                <a:ext uri="{FF2B5EF4-FFF2-40B4-BE49-F238E27FC236}">
                  <a16:creationId xmlns:a16="http://schemas.microsoft.com/office/drawing/2014/main" id="{BCAF39E8-5EAB-41D9-893E-56E992D18DC3}"/>
                </a:ext>
              </a:extLst>
            </p:cNvPr>
            <p:cNvSpPr>
              <a:spLocks noChangeShapeType="1"/>
            </p:cNvSpPr>
            <p:nvPr/>
          </p:nvSpPr>
          <p:spPr bwMode="auto">
            <a:xfrm>
              <a:off x="3878" y="3884"/>
              <a:ext cx="1451" cy="0"/>
            </a:xfrm>
            <a:prstGeom prst="line">
              <a:avLst/>
            </a:prstGeom>
            <a:noFill/>
            <a:ln w="28575" cap="sq">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92181" name="Line 35">
            <a:extLst>
              <a:ext uri="{FF2B5EF4-FFF2-40B4-BE49-F238E27FC236}">
                <a16:creationId xmlns:a16="http://schemas.microsoft.com/office/drawing/2014/main" id="{E17C4843-5331-4746-9B63-01E057BA0B4F}"/>
              </a:ext>
            </a:extLst>
          </p:cNvPr>
          <p:cNvSpPr>
            <a:spLocks noChangeShapeType="1"/>
          </p:cNvSpPr>
          <p:nvPr/>
        </p:nvSpPr>
        <p:spPr bwMode="auto">
          <a:xfrm>
            <a:off x="5070475" y="5518150"/>
            <a:ext cx="0" cy="360363"/>
          </a:xfrm>
          <a:prstGeom prst="line">
            <a:avLst/>
          </a:prstGeom>
          <a:noFill/>
          <a:ln w="28575" cap="sq">
            <a:solidFill>
              <a:srgbClr val="000080"/>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82" name="Line 36">
            <a:extLst>
              <a:ext uri="{FF2B5EF4-FFF2-40B4-BE49-F238E27FC236}">
                <a16:creationId xmlns:a16="http://schemas.microsoft.com/office/drawing/2014/main" id="{03A3993C-A5D5-4202-980D-123D9A4DF767}"/>
              </a:ext>
            </a:extLst>
          </p:cNvPr>
          <p:cNvSpPr>
            <a:spLocks noChangeShapeType="1"/>
          </p:cNvSpPr>
          <p:nvPr/>
        </p:nvSpPr>
        <p:spPr bwMode="auto">
          <a:xfrm>
            <a:off x="3922713" y="3214688"/>
            <a:ext cx="288925"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83" name="Line 37">
            <a:extLst>
              <a:ext uri="{FF2B5EF4-FFF2-40B4-BE49-F238E27FC236}">
                <a16:creationId xmlns:a16="http://schemas.microsoft.com/office/drawing/2014/main" id="{31A181F6-369A-41F3-ABA1-8000D9C1A9CC}"/>
              </a:ext>
            </a:extLst>
          </p:cNvPr>
          <p:cNvSpPr>
            <a:spLocks noChangeShapeType="1"/>
          </p:cNvSpPr>
          <p:nvPr/>
        </p:nvSpPr>
        <p:spPr bwMode="auto">
          <a:xfrm>
            <a:off x="6011863" y="3214688"/>
            <a:ext cx="21590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730D0500-4D8B-4E70-8297-D2FD5C45987C}"/>
              </a:ext>
            </a:extLst>
          </p:cNvPr>
          <p:cNvSpPr>
            <a:spLocks noGrp="1"/>
          </p:cNvSpPr>
          <p:nvPr>
            <p:ph idx="4294967295"/>
          </p:nvPr>
        </p:nvSpPr>
        <p:spPr>
          <a:xfrm>
            <a:off x="428625" y="1038225"/>
            <a:ext cx="8715375" cy="5373779"/>
          </a:xfrm>
        </p:spPr>
        <p:txBody>
          <a:bodyPr/>
          <a:lstStyle/>
          <a:p>
            <a:pPr lvl="1" eaLnBrk="1" hangingPunct="1">
              <a:spcBef>
                <a:spcPts val="1800"/>
              </a:spcBef>
              <a:buFontTx/>
              <a:buNone/>
              <a:defRPr/>
            </a:pPr>
            <a:r>
              <a:rPr lang="en-US" altLang="zh-CN" sz="3200" dirty="0"/>
              <a:t>1. </a:t>
            </a:r>
            <a:r>
              <a:rPr lang="zh-CN" altLang="en-US" sz="3200" dirty="0">
                <a:solidFill>
                  <a:srgbClr val="C00000"/>
                </a:solidFill>
              </a:rPr>
              <a:t>非生物的物质和能量</a:t>
            </a:r>
            <a:endParaRPr lang="en-US" altLang="zh-CN" sz="3200" dirty="0">
              <a:solidFill>
                <a:srgbClr val="C00000"/>
              </a:solidFill>
            </a:endParaRPr>
          </a:p>
          <a:p>
            <a:pPr lvl="1" eaLnBrk="1" hangingPunct="1">
              <a:spcBef>
                <a:spcPts val="1800"/>
              </a:spcBef>
              <a:buFontTx/>
              <a:buNone/>
              <a:defRPr/>
            </a:pPr>
            <a:r>
              <a:rPr lang="en-US" altLang="zh-CN" sz="3200" dirty="0"/>
              <a:t>2.</a:t>
            </a:r>
            <a:r>
              <a:rPr lang="en-US" altLang="zh-CN" sz="3200" dirty="0">
                <a:solidFill>
                  <a:srgbClr val="C00000"/>
                </a:solidFill>
              </a:rPr>
              <a:t> </a:t>
            </a:r>
            <a:r>
              <a:rPr lang="zh-CN" altLang="en-US" sz="3200" dirty="0">
                <a:solidFill>
                  <a:srgbClr val="C00000"/>
                </a:solidFill>
              </a:rPr>
              <a:t>生产者 </a:t>
            </a:r>
            <a:r>
              <a:rPr lang="en-US" altLang="zh-CN" sz="3200" dirty="0">
                <a:solidFill>
                  <a:srgbClr val="C00000"/>
                </a:solidFill>
              </a:rPr>
              <a:t>producer</a:t>
            </a:r>
          </a:p>
          <a:p>
            <a:pPr lvl="1" eaLnBrk="1" hangingPunct="1">
              <a:spcBef>
                <a:spcPts val="1800"/>
              </a:spcBef>
              <a:buFontTx/>
              <a:buNone/>
              <a:defRPr/>
            </a:pPr>
            <a:r>
              <a:rPr lang="en-US" altLang="zh-CN" sz="3200" dirty="0"/>
              <a:t>3. </a:t>
            </a:r>
            <a:r>
              <a:rPr lang="zh-CN" altLang="en-US" sz="3200" dirty="0">
                <a:solidFill>
                  <a:srgbClr val="C00000"/>
                </a:solidFill>
              </a:rPr>
              <a:t>消费者</a:t>
            </a:r>
            <a:r>
              <a:rPr lang="en-US" altLang="zh-CN" sz="3200" dirty="0">
                <a:solidFill>
                  <a:srgbClr val="C00000"/>
                </a:solidFill>
              </a:rPr>
              <a:t>consumer</a:t>
            </a:r>
          </a:p>
          <a:p>
            <a:pPr marL="857250" lvl="2" indent="0">
              <a:spcBef>
                <a:spcPts val="2400"/>
              </a:spcBef>
              <a:buFontTx/>
              <a:buNone/>
              <a:defRPr/>
            </a:pPr>
            <a:r>
              <a:rPr lang="zh-CN" altLang="en-US" dirty="0"/>
              <a:t>一级消费者（</a:t>
            </a:r>
            <a:r>
              <a:rPr lang="en-US" altLang="zh-CN" dirty="0"/>
              <a:t>primary consumer</a:t>
            </a:r>
            <a:r>
              <a:rPr lang="zh-CN" altLang="en-US" dirty="0"/>
              <a:t>）</a:t>
            </a:r>
            <a:endParaRPr lang="en-US" altLang="zh-CN" dirty="0"/>
          </a:p>
          <a:p>
            <a:pPr marL="857250" lvl="2" indent="0">
              <a:buFontTx/>
              <a:buNone/>
              <a:defRPr/>
            </a:pPr>
            <a:r>
              <a:rPr lang="zh-CN" altLang="en-US" dirty="0"/>
              <a:t>二级消费者（</a:t>
            </a:r>
            <a:r>
              <a:rPr lang="en-US" altLang="zh-CN" dirty="0"/>
              <a:t>secondary consumer</a:t>
            </a:r>
            <a:r>
              <a:rPr lang="zh-CN" altLang="en-US" dirty="0"/>
              <a:t>）</a:t>
            </a:r>
            <a:endParaRPr lang="en-US" altLang="zh-CN" dirty="0"/>
          </a:p>
          <a:p>
            <a:pPr marL="857250" lvl="2" indent="0">
              <a:buFontTx/>
              <a:buNone/>
              <a:defRPr/>
            </a:pPr>
            <a:r>
              <a:rPr lang="zh-CN" altLang="en-US" dirty="0"/>
              <a:t>三级消费者（</a:t>
            </a:r>
            <a:r>
              <a:rPr lang="en-US" altLang="zh-CN" dirty="0"/>
              <a:t>tertiary consumer</a:t>
            </a:r>
            <a:r>
              <a:rPr lang="zh-CN" altLang="en-US" dirty="0"/>
              <a:t>）</a:t>
            </a:r>
            <a:endParaRPr lang="en-US" altLang="zh-CN" dirty="0"/>
          </a:p>
          <a:p>
            <a:pPr marL="400050" lvl="1" indent="0">
              <a:spcBef>
                <a:spcPts val="2400"/>
              </a:spcBef>
              <a:buFontTx/>
              <a:buNone/>
              <a:defRPr/>
            </a:pPr>
            <a:r>
              <a:rPr lang="en-US" altLang="zh-CN" sz="3200" dirty="0"/>
              <a:t>4. </a:t>
            </a:r>
            <a:r>
              <a:rPr lang="zh-CN" altLang="en-US" sz="3200" dirty="0">
                <a:solidFill>
                  <a:srgbClr val="C00000"/>
                </a:solidFill>
              </a:rPr>
              <a:t>分解者</a:t>
            </a:r>
            <a:r>
              <a:rPr lang="en-US" altLang="zh-CN" sz="3200" dirty="0">
                <a:solidFill>
                  <a:srgbClr val="C00000"/>
                </a:solidFill>
              </a:rPr>
              <a:t> decomposer</a:t>
            </a:r>
            <a:endParaRPr lang="en-US" altLang="zh-CN" sz="2400" dirty="0">
              <a:solidFill>
                <a:srgbClr val="C00000"/>
              </a:solidFill>
            </a:endParaRPr>
          </a:p>
        </p:txBody>
      </p:sp>
      <p:sp>
        <p:nvSpPr>
          <p:cNvPr id="94212" name="文本框 4">
            <a:extLst>
              <a:ext uri="{FF2B5EF4-FFF2-40B4-BE49-F238E27FC236}">
                <a16:creationId xmlns:a16="http://schemas.microsoft.com/office/drawing/2014/main" id="{8BFC0149-1D0B-4B67-8B39-939FC5AECDD4}"/>
              </a:ext>
            </a:extLst>
          </p:cNvPr>
          <p:cNvSpPr txBox="1">
            <a:spLocks noChangeArrowheads="1"/>
          </p:cNvSpPr>
          <p:nvPr/>
        </p:nvSpPr>
        <p:spPr bwMode="auto">
          <a:xfrm>
            <a:off x="323850" y="188913"/>
            <a:ext cx="6757988"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975" indent="15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zh-CN" altLang="en-US" sz="4000" b="1" dirty="0">
                <a:solidFill>
                  <a:schemeClr val="bg2"/>
                </a:solidFill>
                <a:latin typeface="微软雅黑" panose="020B0503020204020204" pitchFamily="34" charset="-122"/>
                <a:ea typeface="微软雅黑" panose="020B0503020204020204" pitchFamily="34" charset="-122"/>
              </a:rPr>
              <a:t>生态系统的组成成分</a:t>
            </a:r>
            <a:endParaRPr lang="en-US" altLang="zh-CN" sz="4000" b="1"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a:extLst>
              <a:ext uri="{FF2B5EF4-FFF2-40B4-BE49-F238E27FC236}">
                <a16:creationId xmlns:a16="http://schemas.microsoft.com/office/drawing/2014/main" id="{209B8FCF-BB2A-456A-A114-85C3B9735A7A}"/>
              </a:ext>
            </a:extLst>
          </p:cNvPr>
          <p:cNvSpPr txBox="1">
            <a:spLocks noChangeArrowheads="1"/>
          </p:cNvSpPr>
          <p:nvPr/>
        </p:nvSpPr>
        <p:spPr bwMode="auto">
          <a:xfrm>
            <a:off x="684213" y="1700213"/>
            <a:ext cx="79200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Ø"/>
            </a:pPr>
            <a:r>
              <a:rPr kumimoji="1" lang="zh-CN" altLang="en-US" sz="3000" b="1" dirty="0">
                <a:latin typeface="微软雅黑" panose="020B0503020204020204" pitchFamily="34" charset="-122"/>
                <a:ea typeface="微软雅黑" panose="020B0503020204020204" pitchFamily="34" charset="-122"/>
              </a:rPr>
              <a:t>消费者大多是动物，动物在新陈代谢方面不同于植物的一个显著特点是什么？ </a:t>
            </a:r>
          </a:p>
        </p:txBody>
      </p:sp>
      <p:sp>
        <p:nvSpPr>
          <p:cNvPr id="113667" name="Text Box 3">
            <a:extLst>
              <a:ext uri="{FF2B5EF4-FFF2-40B4-BE49-F238E27FC236}">
                <a16:creationId xmlns:a16="http://schemas.microsoft.com/office/drawing/2014/main" id="{F1DF4E1C-4EA9-46E5-A098-B38E957F8743}"/>
              </a:ext>
            </a:extLst>
          </p:cNvPr>
          <p:cNvSpPr txBox="1">
            <a:spLocks noChangeArrowheads="1"/>
          </p:cNvSpPr>
          <p:nvPr/>
        </p:nvSpPr>
        <p:spPr bwMode="auto">
          <a:xfrm>
            <a:off x="1116013" y="3048000"/>
            <a:ext cx="646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en-US" altLang="zh-CN" sz="2800" b="1">
                <a:latin typeface="微软雅黑" panose="020B0503020204020204" pitchFamily="34" charset="-122"/>
                <a:ea typeface="微软雅黑" panose="020B0503020204020204" pitchFamily="34" charset="-122"/>
              </a:rPr>
              <a:t>1. </a:t>
            </a:r>
            <a:r>
              <a:rPr kumimoji="1" lang="zh-CN" altLang="en-US" sz="2800" b="1">
                <a:solidFill>
                  <a:srgbClr val="FF0000"/>
                </a:solidFill>
                <a:latin typeface="微软雅黑" panose="020B0503020204020204" pitchFamily="34" charset="-122"/>
                <a:ea typeface="微软雅黑" panose="020B0503020204020204" pitchFamily="34" charset="-122"/>
              </a:rPr>
              <a:t>必须直接或间接地以绿色植物为食物 </a:t>
            </a:r>
          </a:p>
        </p:txBody>
      </p:sp>
      <p:sp>
        <p:nvSpPr>
          <p:cNvPr id="113668" name="Text Box 4">
            <a:extLst>
              <a:ext uri="{FF2B5EF4-FFF2-40B4-BE49-F238E27FC236}">
                <a16:creationId xmlns:a16="http://schemas.microsoft.com/office/drawing/2014/main" id="{838DE52A-7C30-47B9-B13F-155C9703DBDA}"/>
              </a:ext>
            </a:extLst>
          </p:cNvPr>
          <p:cNvSpPr txBox="1">
            <a:spLocks noChangeArrowheads="1"/>
          </p:cNvSpPr>
          <p:nvPr/>
        </p:nvSpPr>
        <p:spPr bwMode="auto">
          <a:xfrm>
            <a:off x="1157288" y="3789363"/>
            <a:ext cx="7439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en-US" altLang="zh-CN" sz="2800" b="1">
                <a:solidFill>
                  <a:srgbClr val="000000"/>
                </a:solidFill>
                <a:latin typeface="微软雅黑" panose="020B0503020204020204" pitchFamily="34" charset="-122"/>
                <a:ea typeface="微软雅黑" panose="020B0503020204020204" pitchFamily="34" charset="-122"/>
              </a:rPr>
              <a:t>2. </a:t>
            </a:r>
            <a:r>
              <a:rPr kumimoji="1" lang="zh-CN" altLang="en-US" sz="2800" b="1">
                <a:solidFill>
                  <a:srgbClr val="000000"/>
                </a:solidFill>
                <a:latin typeface="微软雅黑" panose="020B0503020204020204" pitchFamily="34" charset="-122"/>
                <a:ea typeface="微软雅黑" panose="020B0503020204020204" pitchFamily="34" charset="-122"/>
              </a:rPr>
              <a:t>通过它们的食物关系，构成食物链、食物网</a:t>
            </a:r>
            <a:endParaRPr kumimoji="1" lang="zh-CN" altLang="en-US" sz="2800" b="1">
              <a:latin typeface="微软雅黑" panose="020B0503020204020204" pitchFamily="34" charset="-122"/>
              <a:ea typeface="微软雅黑" panose="020B0503020204020204" pitchFamily="34" charset="-122"/>
            </a:endParaRPr>
          </a:p>
        </p:txBody>
      </p:sp>
      <p:sp>
        <p:nvSpPr>
          <p:cNvPr id="96261" name="WordArt 5">
            <a:extLst>
              <a:ext uri="{FF2B5EF4-FFF2-40B4-BE49-F238E27FC236}">
                <a16:creationId xmlns:a16="http://schemas.microsoft.com/office/drawing/2014/main" id="{FA76ADF7-0144-41FA-ACDA-299F4C6987A8}"/>
              </a:ext>
            </a:extLst>
          </p:cNvPr>
          <p:cNvSpPr>
            <a:spLocks noChangeArrowheads="1" noChangeShapeType="1" noTextEdit="1"/>
          </p:cNvSpPr>
          <p:nvPr/>
        </p:nvSpPr>
        <p:spPr bwMode="auto">
          <a:xfrm>
            <a:off x="301625" y="138113"/>
            <a:ext cx="6084888" cy="647700"/>
          </a:xfrm>
          <a:prstGeom prst="rect">
            <a:avLst/>
          </a:prstGeom>
          <a:noFill/>
          <a:ln>
            <a:noFill/>
          </a:ln>
          <a:effectLst/>
        </p:spPr>
        <p:txBody>
          <a:bodyPr>
            <a:spAutoFit/>
          </a:bodyPr>
          <a:lstStyle/>
          <a:p>
            <a:pPr marL="53975" indent="1588">
              <a:lnSpc>
                <a:spcPct val="90000"/>
              </a:lnSpc>
              <a:defRPr/>
            </a:pPr>
            <a:r>
              <a:rPr lang="zh-CN" altLang="en-US" sz="4000" b="1">
                <a:solidFill>
                  <a:schemeClr val="bg2"/>
                </a:solidFill>
                <a:latin typeface="微软雅黑" panose="020B0503020204020204" pitchFamily="34" charset="-122"/>
                <a:ea typeface="微软雅黑" panose="020B0503020204020204" pitchFamily="34" charset="-122"/>
                <a:cs typeface="+mj-cs"/>
              </a:rPr>
              <a:t>          </a:t>
            </a:r>
          </a:p>
        </p:txBody>
      </p:sp>
      <p:sp>
        <p:nvSpPr>
          <p:cNvPr id="6" name="Rectangle 33">
            <a:extLst>
              <a:ext uri="{FF2B5EF4-FFF2-40B4-BE49-F238E27FC236}">
                <a16:creationId xmlns:a16="http://schemas.microsoft.com/office/drawing/2014/main" id="{03A1BEC1-52E2-48E1-B855-5B9CFE666ED2}"/>
              </a:ext>
            </a:extLst>
          </p:cNvPr>
          <p:cNvSpPr>
            <a:spLocks noChangeArrowheads="1"/>
          </p:cNvSpPr>
          <p:nvPr/>
        </p:nvSpPr>
        <p:spPr bwMode="auto">
          <a:xfrm>
            <a:off x="301625" y="144463"/>
            <a:ext cx="54848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4000" b="1" dirty="0">
                <a:latin typeface="微软雅黑" panose="020B0503020204020204" pitchFamily="34" charset="-122"/>
                <a:ea typeface="微软雅黑" panose="020B0503020204020204" pitchFamily="34" charset="-122"/>
              </a:rPr>
              <a:t>（二）食物链和食物网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slide(fromBottom)">
                                      <p:cBhvr>
                                        <p:cTn id="7" dur="500"/>
                                        <p:tgtEl>
                                          <p:spTgt spid="1136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 calcmode="lin" valueType="num">
                                      <p:cBhvr additive="base">
                                        <p:cTn id="12" dur="500" fill="hold"/>
                                        <p:tgtEl>
                                          <p:spTgt spid="113668"/>
                                        </p:tgtEl>
                                        <p:attrNameLst>
                                          <p:attrName>ppt_x</p:attrName>
                                        </p:attrNameLst>
                                      </p:cBhvr>
                                      <p:tavLst>
                                        <p:tav tm="0">
                                          <p:val>
                                            <p:strVal val="0-#ppt_w/2"/>
                                          </p:val>
                                        </p:tav>
                                        <p:tav tm="100000">
                                          <p:val>
                                            <p:strVal val="#ppt_x"/>
                                          </p:val>
                                        </p:tav>
                                      </p:tavLst>
                                    </p:anim>
                                    <p:anim calcmode="lin" valueType="num">
                                      <p:cBhvr additive="base">
                                        <p:cTn id="13" dur="500" fill="hold"/>
                                        <p:tgtEl>
                                          <p:spTgt spid="1136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autoUpdateAnimBg="0"/>
      <p:bldP spid="11366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FE33CD3-773F-43B1-A24A-C4A93B1FDA3E}"/>
              </a:ext>
            </a:extLst>
          </p:cNvPr>
          <p:cNvGrpSpPr>
            <a:grpSpLocks/>
          </p:cNvGrpSpPr>
          <p:nvPr/>
        </p:nvGrpSpPr>
        <p:grpSpPr bwMode="auto">
          <a:xfrm>
            <a:off x="2000250" y="2408238"/>
            <a:ext cx="6442075" cy="520700"/>
            <a:chOff x="1156" y="1706"/>
            <a:chExt cx="4058" cy="327"/>
          </a:xfrm>
        </p:grpSpPr>
        <p:sp>
          <p:nvSpPr>
            <p:cNvPr id="97299" name="Text Box 3">
              <a:extLst>
                <a:ext uri="{FF2B5EF4-FFF2-40B4-BE49-F238E27FC236}">
                  <a16:creationId xmlns:a16="http://schemas.microsoft.com/office/drawing/2014/main" id="{28159E5B-B99D-4493-8271-66015BC91EB0}"/>
                </a:ext>
              </a:extLst>
            </p:cNvPr>
            <p:cNvSpPr txBox="1">
              <a:spLocks noChangeArrowheads="1"/>
            </p:cNvSpPr>
            <p:nvPr/>
          </p:nvSpPr>
          <p:spPr bwMode="auto">
            <a:xfrm>
              <a:off x="1156" y="1706"/>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FF3300"/>
                  </a:solidFill>
                  <a:latin typeface="华文新魏" panose="02010800040101010101" pitchFamily="2" charset="-122"/>
                  <a:ea typeface="华文新魏" panose="02010800040101010101" pitchFamily="2" charset="-122"/>
                </a:rPr>
                <a:t>草</a:t>
              </a:r>
            </a:p>
          </p:txBody>
        </p:sp>
        <p:sp>
          <p:nvSpPr>
            <p:cNvPr id="97300" name="Line 4">
              <a:extLst>
                <a:ext uri="{FF2B5EF4-FFF2-40B4-BE49-F238E27FC236}">
                  <a16:creationId xmlns:a16="http://schemas.microsoft.com/office/drawing/2014/main" id="{8EC36657-5162-467E-BEF7-AE7715F0B426}"/>
                </a:ext>
              </a:extLst>
            </p:cNvPr>
            <p:cNvSpPr>
              <a:spLocks noChangeShapeType="1"/>
            </p:cNvSpPr>
            <p:nvPr/>
          </p:nvSpPr>
          <p:spPr bwMode="auto">
            <a:xfrm>
              <a:off x="1536" y="1850"/>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1" name="Text Box 5">
              <a:extLst>
                <a:ext uri="{FF2B5EF4-FFF2-40B4-BE49-F238E27FC236}">
                  <a16:creationId xmlns:a16="http://schemas.microsoft.com/office/drawing/2014/main" id="{82122807-67AC-403A-B582-EEB888354F5F}"/>
                </a:ext>
              </a:extLst>
            </p:cNvPr>
            <p:cNvSpPr txBox="1">
              <a:spLocks noChangeArrowheads="1"/>
            </p:cNvSpPr>
            <p:nvPr/>
          </p:nvSpPr>
          <p:spPr bwMode="auto">
            <a:xfrm>
              <a:off x="1776" y="1706"/>
              <a:ext cx="10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FF3300"/>
                  </a:solidFill>
                  <a:latin typeface="华文新魏" panose="02010800040101010101" pitchFamily="2" charset="-122"/>
                  <a:ea typeface="华文新魏" panose="02010800040101010101" pitchFamily="2" charset="-122"/>
                </a:rPr>
                <a:t>食草昆虫</a:t>
              </a:r>
            </a:p>
          </p:txBody>
        </p:sp>
        <p:sp>
          <p:nvSpPr>
            <p:cNvPr id="97302" name="Line 6">
              <a:extLst>
                <a:ext uri="{FF2B5EF4-FFF2-40B4-BE49-F238E27FC236}">
                  <a16:creationId xmlns:a16="http://schemas.microsoft.com/office/drawing/2014/main" id="{A2DFB01D-6EB0-4FDF-857C-90E1D3681050}"/>
                </a:ext>
              </a:extLst>
            </p:cNvPr>
            <p:cNvSpPr>
              <a:spLocks noChangeShapeType="1"/>
            </p:cNvSpPr>
            <p:nvPr/>
          </p:nvSpPr>
          <p:spPr bwMode="auto">
            <a:xfrm>
              <a:off x="2789" y="1869"/>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3" name="Text Box 7">
              <a:extLst>
                <a:ext uri="{FF2B5EF4-FFF2-40B4-BE49-F238E27FC236}">
                  <a16:creationId xmlns:a16="http://schemas.microsoft.com/office/drawing/2014/main" id="{4E4EEDC4-3450-48FA-A306-64D023EE61D4}"/>
                </a:ext>
              </a:extLst>
            </p:cNvPr>
            <p:cNvSpPr txBox="1">
              <a:spLocks noChangeArrowheads="1"/>
            </p:cNvSpPr>
            <p:nvPr/>
          </p:nvSpPr>
          <p:spPr bwMode="auto">
            <a:xfrm>
              <a:off x="3110" y="170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FF3300"/>
                  </a:solidFill>
                  <a:latin typeface="华文新魏" panose="02010800040101010101" pitchFamily="2" charset="-122"/>
                  <a:ea typeface="华文新魏" panose="02010800040101010101" pitchFamily="2" charset="-122"/>
                </a:rPr>
                <a:t>蜘蛛</a:t>
              </a:r>
            </a:p>
          </p:txBody>
        </p:sp>
        <p:sp>
          <p:nvSpPr>
            <p:cNvPr id="97304" name="Line 8">
              <a:extLst>
                <a:ext uri="{FF2B5EF4-FFF2-40B4-BE49-F238E27FC236}">
                  <a16:creationId xmlns:a16="http://schemas.microsoft.com/office/drawing/2014/main" id="{9C01130E-9077-4AC0-B820-F5BE91871E80}"/>
                </a:ext>
              </a:extLst>
            </p:cNvPr>
            <p:cNvSpPr>
              <a:spLocks noChangeShapeType="1"/>
            </p:cNvSpPr>
            <p:nvPr/>
          </p:nvSpPr>
          <p:spPr bwMode="auto">
            <a:xfrm>
              <a:off x="3642" y="1869"/>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5" name="Text Box 9">
              <a:extLst>
                <a:ext uri="{FF2B5EF4-FFF2-40B4-BE49-F238E27FC236}">
                  <a16:creationId xmlns:a16="http://schemas.microsoft.com/office/drawing/2014/main" id="{8213C198-18E8-4904-B795-4FF2FF488E52}"/>
                </a:ext>
              </a:extLst>
            </p:cNvPr>
            <p:cNvSpPr txBox="1">
              <a:spLocks noChangeArrowheads="1"/>
            </p:cNvSpPr>
            <p:nvPr/>
          </p:nvSpPr>
          <p:spPr bwMode="auto">
            <a:xfrm>
              <a:off x="3878" y="170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FF3300"/>
                  </a:solidFill>
                  <a:latin typeface="华文新魏" panose="02010800040101010101" pitchFamily="2" charset="-122"/>
                  <a:ea typeface="华文新魏" panose="02010800040101010101" pitchFamily="2" charset="-122"/>
                </a:rPr>
                <a:t>青蛙</a:t>
              </a:r>
            </a:p>
          </p:txBody>
        </p:sp>
        <p:sp>
          <p:nvSpPr>
            <p:cNvPr id="97306" name="Line 10">
              <a:extLst>
                <a:ext uri="{FF2B5EF4-FFF2-40B4-BE49-F238E27FC236}">
                  <a16:creationId xmlns:a16="http://schemas.microsoft.com/office/drawing/2014/main" id="{213C6383-4A7B-4EA0-8422-E2F3B3694DF7}"/>
                </a:ext>
              </a:extLst>
            </p:cNvPr>
            <p:cNvSpPr>
              <a:spLocks noChangeShapeType="1"/>
            </p:cNvSpPr>
            <p:nvPr/>
          </p:nvSpPr>
          <p:spPr bwMode="auto">
            <a:xfrm>
              <a:off x="4499" y="1871"/>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7" name="Text Box 11">
              <a:extLst>
                <a:ext uri="{FF2B5EF4-FFF2-40B4-BE49-F238E27FC236}">
                  <a16:creationId xmlns:a16="http://schemas.microsoft.com/office/drawing/2014/main" id="{F12A33CB-C014-41AA-A4E7-2BF676CAF33C}"/>
                </a:ext>
              </a:extLst>
            </p:cNvPr>
            <p:cNvSpPr txBox="1">
              <a:spLocks noChangeArrowheads="1"/>
            </p:cNvSpPr>
            <p:nvPr/>
          </p:nvSpPr>
          <p:spPr bwMode="auto">
            <a:xfrm>
              <a:off x="4830" y="170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FF3300"/>
                  </a:solidFill>
                  <a:latin typeface="华文新魏" panose="02010800040101010101" pitchFamily="2" charset="-122"/>
                  <a:ea typeface="华文新魏" panose="02010800040101010101" pitchFamily="2" charset="-122"/>
                </a:rPr>
                <a:t>蛇</a:t>
              </a:r>
            </a:p>
          </p:txBody>
        </p:sp>
      </p:grpSp>
      <p:sp>
        <p:nvSpPr>
          <p:cNvPr id="114700" name="Text Box 12">
            <a:extLst>
              <a:ext uri="{FF2B5EF4-FFF2-40B4-BE49-F238E27FC236}">
                <a16:creationId xmlns:a16="http://schemas.microsoft.com/office/drawing/2014/main" id="{CFCAB036-5826-4315-9CEA-DD66FF7B3CDF}"/>
              </a:ext>
            </a:extLst>
          </p:cNvPr>
          <p:cNvSpPr txBox="1">
            <a:spLocks noChangeArrowheads="1"/>
          </p:cNvSpPr>
          <p:nvPr/>
        </p:nvSpPr>
        <p:spPr bwMode="auto">
          <a:xfrm>
            <a:off x="1712913" y="3275013"/>
            <a:ext cx="1295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410082"/>
                </a:solidFill>
                <a:latin typeface="华文新魏" panose="02010800040101010101" pitchFamily="2" charset="-122"/>
                <a:ea typeface="华文新魏" panose="02010800040101010101" pitchFamily="2" charset="-122"/>
              </a:rPr>
              <a:t>生产者</a:t>
            </a:r>
          </a:p>
        </p:txBody>
      </p:sp>
      <p:sp>
        <p:nvSpPr>
          <p:cNvPr id="114701" name="Text Box 13">
            <a:extLst>
              <a:ext uri="{FF2B5EF4-FFF2-40B4-BE49-F238E27FC236}">
                <a16:creationId xmlns:a16="http://schemas.microsoft.com/office/drawing/2014/main" id="{37219E98-57B9-49CD-89E5-C03A5318E7BA}"/>
              </a:ext>
            </a:extLst>
          </p:cNvPr>
          <p:cNvSpPr txBox="1">
            <a:spLocks noChangeArrowheads="1"/>
          </p:cNvSpPr>
          <p:nvPr/>
        </p:nvSpPr>
        <p:spPr bwMode="auto">
          <a:xfrm>
            <a:off x="3152775" y="3094038"/>
            <a:ext cx="1368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410082"/>
                </a:solidFill>
                <a:latin typeface="华文新魏" panose="02010800040101010101" pitchFamily="2" charset="-122"/>
                <a:ea typeface="华文新魏" panose="02010800040101010101" pitchFamily="2" charset="-122"/>
              </a:rPr>
              <a:t> 初  级 消费者</a:t>
            </a:r>
          </a:p>
        </p:txBody>
      </p:sp>
      <p:sp>
        <p:nvSpPr>
          <p:cNvPr id="114702" name="Text Box 14">
            <a:extLst>
              <a:ext uri="{FF2B5EF4-FFF2-40B4-BE49-F238E27FC236}">
                <a16:creationId xmlns:a16="http://schemas.microsoft.com/office/drawing/2014/main" id="{C64CC342-F16D-47C4-AFA9-105630721870}"/>
              </a:ext>
            </a:extLst>
          </p:cNvPr>
          <p:cNvSpPr txBox="1">
            <a:spLocks noChangeArrowheads="1"/>
          </p:cNvSpPr>
          <p:nvPr/>
        </p:nvSpPr>
        <p:spPr bwMode="auto">
          <a:xfrm>
            <a:off x="4881563" y="3094038"/>
            <a:ext cx="1368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410082"/>
                </a:solidFill>
                <a:latin typeface="华文新魏" panose="02010800040101010101" pitchFamily="2" charset="-122"/>
                <a:ea typeface="华文新魏" panose="02010800040101010101" pitchFamily="2" charset="-122"/>
              </a:rPr>
              <a:t> 次  级 消费者</a:t>
            </a:r>
          </a:p>
        </p:txBody>
      </p:sp>
      <p:sp>
        <p:nvSpPr>
          <p:cNvPr id="114703" name="Text Box 15">
            <a:extLst>
              <a:ext uri="{FF2B5EF4-FFF2-40B4-BE49-F238E27FC236}">
                <a16:creationId xmlns:a16="http://schemas.microsoft.com/office/drawing/2014/main" id="{C958B268-40AA-49FE-87C6-1C0212C0A577}"/>
              </a:ext>
            </a:extLst>
          </p:cNvPr>
          <p:cNvSpPr txBox="1">
            <a:spLocks noChangeArrowheads="1"/>
          </p:cNvSpPr>
          <p:nvPr/>
        </p:nvSpPr>
        <p:spPr bwMode="auto">
          <a:xfrm>
            <a:off x="6176963" y="3094038"/>
            <a:ext cx="1368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410082"/>
                </a:solidFill>
                <a:latin typeface="华文新魏" panose="02010800040101010101" pitchFamily="2" charset="-122"/>
                <a:ea typeface="华文新魏" panose="02010800040101010101" pitchFamily="2" charset="-122"/>
              </a:rPr>
              <a:t> 三 级 消费者</a:t>
            </a:r>
          </a:p>
        </p:txBody>
      </p:sp>
      <p:sp>
        <p:nvSpPr>
          <p:cNvPr id="114704" name="Text Box 16">
            <a:extLst>
              <a:ext uri="{FF2B5EF4-FFF2-40B4-BE49-F238E27FC236}">
                <a16:creationId xmlns:a16="http://schemas.microsoft.com/office/drawing/2014/main" id="{FE6BC87E-D997-4F8D-97FB-BDB61FA8F268}"/>
              </a:ext>
            </a:extLst>
          </p:cNvPr>
          <p:cNvSpPr txBox="1">
            <a:spLocks noChangeArrowheads="1"/>
          </p:cNvSpPr>
          <p:nvPr/>
        </p:nvSpPr>
        <p:spPr bwMode="auto">
          <a:xfrm>
            <a:off x="7535863" y="3059113"/>
            <a:ext cx="1377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410082"/>
                </a:solidFill>
                <a:latin typeface="华文新魏" panose="02010800040101010101" pitchFamily="2" charset="-122"/>
                <a:ea typeface="华文新魏" panose="02010800040101010101" pitchFamily="2" charset="-122"/>
              </a:rPr>
              <a:t> 四 级 消费者</a:t>
            </a:r>
          </a:p>
        </p:txBody>
      </p:sp>
      <p:sp>
        <p:nvSpPr>
          <p:cNvPr id="114705" name="Text Box 17">
            <a:extLst>
              <a:ext uri="{FF2B5EF4-FFF2-40B4-BE49-F238E27FC236}">
                <a16:creationId xmlns:a16="http://schemas.microsoft.com/office/drawing/2014/main" id="{76B2268A-C1EB-4DD9-8627-D97F9CDC1267}"/>
              </a:ext>
            </a:extLst>
          </p:cNvPr>
          <p:cNvSpPr txBox="1">
            <a:spLocks noChangeArrowheads="1"/>
          </p:cNvSpPr>
          <p:nvPr/>
        </p:nvSpPr>
        <p:spPr bwMode="auto">
          <a:xfrm>
            <a:off x="1712913" y="4297363"/>
            <a:ext cx="14557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990033"/>
                </a:solidFill>
                <a:latin typeface="华文新魏" panose="02010800040101010101" pitchFamily="2" charset="-122"/>
                <a:ea typeface="华文新魏" panose="02010800040101010101" pitchFamily="2" charset="-122"/>
              </a:rPr>
              <a:t> 第 一</a:t>
            </a:r>
            <a:br>
              <a:rPr kumimoji="1" lang="zh-CN" altLang="en-US" sz="2800">
                <a:solidFill>
                  <a:srgbClr val="990033"/>
                </a:solidFill>
                <a:latin typeface="华文新魏" panose="02010800040101010101" pitchFamily="2" charset="-122"/>
                <a:ea typeface="华文新魏" panose="02010800040101010101" pitchFamily="2" charset="-122"/>
              </a:rPr>
            </a:br>
            <a:r>
              <a:rPr kumimoji="1" lang="zh-CN" altLang="en-US" sz="2800">
                <a:solidFill>
                  <a:srgbClr val="990033"/>
                </a:solidFill>
                <a:latin typeface="华文新魏" panose="02010800040101010101" pitchFamily="2" charset="-122"/>
                <a:ea typeface="华文新魏" panose="02010800040101010101" pitchFamily="2" charset="-122"/>
              </a:rPr>
              <a:t>营养级</a:t>
            </a:r>
          </a:p>
        </p:txBody>
      </p:sp>
      <p:sp>
        <p:nvSpPr>
          <p:cNvPr id="114706" name="Text Box 18">
            <a:extLst>
              <a:ext uri="{FF2B5EF4-FFF2-40B4-BE49-F238E27FC236}">
                <a16:creationId xmlns:a16="http://schemas.microsoft.com/office/drawing/2014/main" id="{B7734BAA-8F09-4899-AB95-6FBF11524248}"/>
              </a:ext>
            </a:extLst>
          </p:cNvPr>
          <p:cNvSpPr txBox="1">
            <a:spLocks noChangeArrowheads="1"/>
          </p:cNvSpPr>
          <p:nvPr/>
        </p:nvSpPr>
        <p:spPr bwMode="auto">
          <a:xfrm>
            <a:off x="3224213" y="4281488"/>
            <a:ext cx="14398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990033"/>
                </a:solidFill>
                <a:latin typeface="华文新魏" panose="02010800040101010101" pitchFamily="2" charset="-122"/>
                <a:ea typeface="华文新魏" panose="02010800040101010101" pitchFamily="2" charset="-122"/>
              </a:rPr>
              <a:t> 第 二</a:t>
            </a:r>
            <a:br>
              <a:rPr kumimoji="1" lang="zh-CN" altLang="en-US" sz="2800">
                <a:solidFill>
                  <a:srgbClr val="990033"/>
                </a:solidFill>
                <a:latin typeface="华文新魏" panose="02010800040101010101" pitchFamily="2" charset="-122"/>
                <a:ea typeface="华文新魏" panose="02010800040101010101" pitchFamily="2" charset="-122"/>
              </a:rPr>
            </a:br>
            <a:r>
              <a:rPr kumimoji="1" lang="zh-CN" altLang="en-US" sz="2800">
                <a:solidFill>
                  <a:srgbClr val="990033"/>
                </a:solidFill>
                <a:latin typeface="华文新魏" panose="02010800040101010101" pitchFamily="2" charset="-122"/>
                <a:ea typeface="华文新魏" panose="02010800040101010101" pitchFamily="2" charset="-122"/>
              </a:rPr>
              <a:t>营养级</a:t>
            </a:r>
          </a:p>
        </p:txBody>
      </p:sp>
      <p:sp>
        <p:nvSpPr>
          <p:cNvPr id="114707" name="Text Box 19">
            <a:extLst>
              <a:ext uri="{FF2B5EF4-FFF2-40B4-BE49-F238E27FC236}">
                <a16:creationId xmlns:a16="http://schemas.microsoft.com/office/drawing/2014/main" id="{1E8FC941-AF43-4E26-AFE0-4DE43AF7C6E3}"/>
              </a:ext>
            </a:extLst>
          </p:cNvPr>
          <p:cNvSpPr txBox="1">
            <a:spLocks noChangeArrowheads="1"/>
          </p:cNvSpPr>
          <p:nvPr/>
        </p:nvSpPr>
        <p:spPr bwMode="auto">
          <a:xfrm>
            <a:off x="4878388" y="4281488"/>
            <a:ext cx="1371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990033"/>
                </a:solidFill>
                <a:latin typeface="华文新魏" panose="02010800040101010101" pitchFamily="2" charset="-122"/>
                <a:ea typeface="华文新魏" panose="02010800040101010101" pitchFamily="2" charset="-122"/>
              </a:rPr>
              <a:t> 第三</a:t>
            </a:r>
            <a:br>
              <a:rPr kumimoji="1" lang="zh-CN" altLang="en-US" sz="2800">
                <a:solidFill>
                  <a:srgbClr val="990033"/>
                </a:solidFill>
                <a:latin typeface="华文新魏" panose="02010800040101010101" pitchFamily="2" charset="-122"/>
                <a:ea typeface="华文新魏" panose="02010800040101010101" pitchFamily="2" charset="-122"/>
              </a:rPr>
            </a:br>
            <a:r>
              <a:rPr kumimoji="1" lang="zh-CN" altLang="en-US" sz="2800">
                <a:solidFill>
                  <a:srgbClr val="990033"/>
                </a:solidFill>
                <a:latin typeface="华文新魏" panose="02010800040101010101" pitchFamily="2" charset="-122"/>
                <a:ea typeface="华文新魏" panose="02010800040101010101" pitchFamily="2" charset="-122"/>
              </a:rPr>
              <a:t>营养级</a:t>
            </a:r>
          </a:p>
        </p:txBody>
      </p:sp>
      <p:sp>
        <p:nvSpPr>
          <p:cNvPr id="114708" name="Text Box 20">
            <a:extLst>
              <a:ext uri="{FF2B5EF4-FFF2-40B4-BE49-F238E27FC236}">
                <a16:creationId xmlns:a16="http://schemas.microsoft.com/office/drawing/2014/main" id="{F05E852A-487C-4139-80F1-D8B8F98F1DA2}"/>
              </a:ext>
            </a:extLst>
          </p:cNvPr>
          <p:cNvSpPr txBox="1">
            <a:spLocks noChangeArrowheads="1"/>
          </p:cNvSpPr>
          <p:nvPr/>
        </p:nvSpPr>
        <p:spPr bwMode="auto">
          <a:xfrm>
            <a:off x="6175375" y="4281488"/>
            <a:ext cx="1441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990033"/>
                </a:solidFill>
                <a:latin typeface="华文新魏" panose="02010800040101010101" pitchFamily="2" charset="-122"/>
                <a:ea typeface="华文新魏" panose="02010800040101010101" pitchFamily="2" charset="-122"/>
              </a:rPr>
              <a:t> 第四</a:t>
            </a:r>
            <a:br>
              <a:rPr kumimoji="1" lang="zh-CN" altLang="en-US" sz="2800">
                <a:solidFill>
                  <a:srgbClr val="990033"/>
                </a:solidFill>
                <a:latin typeface="华文新魏" panose="02010800040101010101" pitchFamily="2" charset="-122"/>
                <a:ea typeface="华文新魏" panose="02010800040101010101" pitchFamily="2" charset="-122"/>
              </a:rPr>
            </a:br>
            <a:r>
              <a:rPr kumimoji="1" lang="zh-CN" altLang="en-US" sz="2800">
                <a:solidFill>
                  <a:srgbClr val="990033"/>
                </a:solidFill>
                <a:latin typeface="华文新魏" panose="02010800040101010101" pitchFamily="2" charset="-122"/>
                <a:ea typeface="华文新魏" panose="02010800040101010101" pitchFamily="2" charset="-122"/>
              </a:rPr>
              <a:t>营养级</a:t>
            </a:r>
          </a:p>
        </p:txBody>
      </p:sp>
      <p:sp>
        <p:nvSpPr>
          <p:cNvPr id="114709" name="Text Box 21">
            <a:extLst>
              <a:ext uri="{FF2B5EF4-FFF2-40B4-BE49-F238E27FC236}">
                <a16:creationId xmlns:a16="http://schemas.microsoft.com/office/drawing/2014/main" id="{36EA9155-CA42-4377-930F-CB7020AD54C7}"/>
              </a:ext>
            </a:extLst>
          </p:cNvPr>
          <p:cNvSpPr txBox="1">
            <a:spLocks noChangeArrowheads="1"/>
          </p:cNvSpPr>
          <p:nvPr/>
        </p:nvSpPr>
        <p:spPr bwMode="auto">
          <a:xfrm>
            <a:off x="7545388" y="4281488"/>
            <a:ext cx="14462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solidFill>
                  <a:srgbClr val="990033"/>
                </a:solidFill>
                <a:latin typeface="华文新魏" panose="02010800040101010101" pitchFamily="2" charset="-122"/>
                <a:ea typeface="华文新魏" panose="02010800040101010101" pitchFamily="2" charset="-122"/>
              </a:rPr>
              <a:t> 第五</a:t>
            </a:r>
            <a:br>
              <a:rPr kumimoji="1" lang="zh-CN" altLang="en-US" sz="2800">
                <a:solidFill>
                  <a:srgbClr val="990033"/>
                </a:solidFill>
                <a:latin typeface="华文新魏" panose="02010800040101010101" pitchFamily="2" charset="-122"/>
                <a:ea typeface="华文新魏" panose="02010800040101010101" pitchFamily="2" charset="-122"/>
              </a:rPr>
            </a:br>
            <a:r>
              <a:rPr kumimoji="1" lang="zh-CN" altLang="en-US" sz="2800">
                <a:solidFill>
                  <a:srgbClr val="990033"/>
                </a:solidFill>
                <a:latin typeface="华文新魏" panose="02010800040101010101" pitchFamily="2" charset="-122"/>
                <a:ea typeface="华文新魏" panose="02010800040101010101" pitchFamily="2" charset="-122"/>
              </a:rPr>
              <a:t>营养级</a:t>
            </a:r>
          </a:p>
        </p:txBody>
      </p:sp>
      <p:sp>
        <p:nvSpPr>
          <p:cNvPr id="114710" name="Text Box 22">
            <a:extLst>
              <a:ext uri="{FF2B5EF4-FFF2-40B4-BE49-F238E27FC236}">
                <a16:creationId xmlns:a16="http://schemas.microsoft.com/office/drawing/2014/main" id="{9EA1D823-6726-41E2-AD7F-FACA619CCAB8}"/>
              </a:ext>
            </a:extLst>
          </p:cNvPr>
          <p:cNvSpPr txBox="1">
            <a:spLocks noChangeArrowheads="1"/>
          </p:cNvSpPr>
          <p:nvPr/>
        </p:nvSpPr>
        <p:spPr bwMode="auto">
          <a:xfrm>
            <a:off x="0" y="1414463"/>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800" b="1" dirty="0">
                <a:solidFill>
                  <a:srgbClr val="990033"/>
                </a:solidFill>
                <a:latin typeface="微软雅黑" panose="020B0503020204020204" pitchFamily="34" charset="-122"/>
                <a:ea typeface="微软雅黑" panose="020B0503020204020204" pitchFamily="34" charset="-122"/>
              </a:rPr>
              <a:t>食物链</a:t>
            </a:r>
            <a:r>
              <a:rPr kumimoji="1" lang="zh-CN" altLang="en-US" sz="2800" b="1" dirty="0">
                <a:latin typeface="微软雅黑" panose="020B0503020204020204" pitchFamily="34" charset="-122"/>
                <a:ea typeface="微软雅黑" panose="020B0503020204020204" pitchFamily="34" charset="-122"/>
              </a:rPr>
              <a:t>：各种生物之间由于食物关系而形成的一种联系（狭义的食物链，即捕食链）</a:t>
            </a:r>
          </a:p>
        </p:txBody>
      </p:sp>
      <p:sp>
        <p:nvSpPr>
          <p:cNvPr id="114711" name="Text Box 23">
            <a:extLst>
              <a:ext uri="{FF2B5EF4-FFF2-40B4-BE49-F238E27FC236}">
                <a16:creationId xmlns:a16="http://schemas.microsoft.com/office/drawing/2014/main" id="{9CECD528-0872-4C6D-8944-4E2E7FE6745B}"/>
              </a:ext>
            </a:extLst>
          </p:cNvPr>
          <p:cNvSpPr txBox="1">
            <a:spLocks noChangeArrowheads="1"/>
          </p:cNvSpPr>
          <p:nvPr/>
        </p:nvSpPr>
        <p:spPr bwMode="auto">
          <a:xfrm>
            <a:off x="331788" y="5718175"/>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solidFill>
                  <a:srgbClr val="990033"/>
                </a:solidFill>
                <a:latin typeface="微软雅黑" panose="020B0503020204020204" pitchFamily="34" charset="-122"/>
                <a:ea typeface="微软雅黑" panose="020B0503020204020204" pitchFamily="34" charset="-122"/>
              </a:rPr>
              <a:t>营养级</a:t>
            </a:r>
            <a:r>
              <a:rPr kumimoji="1" lang="zh-CN" altLang="en-US" sz="2800" b="1" dirty="0">
                <a:latin typeface="微软雅黑" panose="020B0503020204020204" pitchFamily="34" charset="-122"/>
                <a:ea typeface="微软雅黑" panose="020B0503020204020204" pitchFamily="34" charset="-122"/>
              </a:rPr>
              <a:t>：各种生物在食物链中所处的环节</a:t>
            </a:r>
          </a:p>
        </p:txBody>
      </p:sp>
      <p:sp>
        <p:nvSpPr>
          <p:cNvPr id="114712" name="Text Box 24">
            <a:extLst>
              <a:ext uri="{FF2B5EF4-FFF2-40B4-BE49-F238E27FC236}">
                <a16:creationId xmlns:a16="http://schemas.microsoft.com/office/drawing/2014/main" id="{FAE255A5-B6E4-4F8B-9FC7-C8785556FD73}"/>
              </a:ext>
            </a:extLst>
          </p:cNvPr>
          <p:cNvSpPr txBox="1">
            <a:spLocks noChangeArrowheads="1"/>
          </p:cNvSpPr>
          <p:nvPr/>
        </p:nvSpPr>
        <p:spPr bwMode="auto">
          <a:xfrm>
            <a:off x="344488" y="2408238"/>
            <a:ext cx="14398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latin typeface="华文新魏" panose="02010800040101010101" pitchFamily="2" charset="-122"/>
                <a:ea typeface="华文新魏" panose="02010800040101010101" pitchFamily="2" charset="-122"/>
              </a:rPr>
              <a:t>食物链</a:t>
            </a:r>
          </a:p>
        </p:txBody>
      </p:sp>
      <p:sp>
        <p:nvSpPr>
          <p:cNvPr id="114713" name="Text Box 25">
            <a:extLst>
              <a:ext uri="{FF2B5EF4-FFF2-40B4-BE49-F238E27FC236}">
                <a16:creationId xmlns:a16="http://schemas.microsoft.com/office/drawing/2014/main" id="{85752CE3-8BB5-4A23-8FCD-872B329AB1E5}"/>
              </a:ext>
            </a:extLst>
          </p:cNvPr>
          <p:cNvSpPr txBox="1">
            <a:spLocks noChangeArrowheads="1"/>
          </p:cNvSpPr>
          <p:nvPr/>
        </p:nvSpPr>
        <p:spPr bwMode="auto">
          <a:xfrm>
            <a:off x="415925" y="3275013"/>
            <a:ext cx="11874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latin typeface="华文新魏" panose="02010800040101010101" pitchFamily="2" charset="-122"/>
                <a:ea typeface="华文新魏" panose="02010800040101010101" pitchFamily="2" charset="-122"/>
              </a:rPr>
              <a:t>成分</a:t>
            </a:r>
          </a:p>
        </p:txBody>
      </p:sp>
      <p:sp>
        <p:nvSpPr>
          <p:cNvPr id="114714" name="Text Box 26">
            <a:extLst>
              <a:ext uri="{FF2B5EF4-FFF2-40B4-BE49-F238E27FC236}">
                <a16:creationId xmlns:a16="http://schemas.microsoft.com/office/drawing/2014/main" id="{7EC31D7F-8A0E-4DC7-927F-368D8E7BA365}"/>
              </a:ext>
            </a:extLst>
          </p:cNvPr>
          <p:cNvSpPr txBox="1">
            <a:spLocks noChangeArrowheads="1"/>
          </p:cNvSpPr>
          <p:nvPr/>
        </p:nvSpPr>
        <p:spPr bwMode="auto">
          <a:xfrm>
            <a:off x="415925" y="4354513"/>
            <a:ext cx="13684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a:latin typeface="华文新魏" panose="02010800040101010101" pitchFamily="2" charset="-122"/>
                <a:ea typeface="华文新魏" panose="02010800040101010101" pitchFamily="2" charset="-122"/>
              </a:rPr>
              <a:t>营养级</a:t>
            </a:r>
          </a:p>
        </p:txBody>
      </p:sp>
      <p:sp>
        <p:nvSpPr>
          <p:cNvPr id="97298" name="WordArt 27">
            <a:extLst>
              <a:ext uri="{FF2B5EF4-FFF2-40B4-BE49-F238E27FC236}">
                <a16:creationId xmlns:a16="http://schemas.microsoft.com/office/drawing/2014/main" id="{88F02182-7EF2-44CB-AF58-AFEA8B908DE0}"/>
              </a:ext>
            </a:extLst>
          </p:cNvPr>
          <p:cNvSpPr>
            <a:spLocks noChangeArrowheads="1" noChangeShapeType="1" noTextEdit="1"/>
          </p:cNvSpPr>
          <p:nvPr/>
        </p:nvSpPr>
        <p:spPr bwMode="auto">
          <a:xfrm>
            <a:off x="360363" y="207963"/>
            <a:ext cx="3852862" cy="646112"/>
          </a:xfrm>
          <a:prstGeom prst="rect">
            <a:avLst/>
          </a:prstGeom>
          <a:noFill/>
          <a:ln>
            <a:noFill/>
          </a:ln>
          <a:effectLst/>
        </p:spPr>
        <p:txBody>
          <a:bodyPr>
            <a:spAutoFit/>
          </a:bodyPr>
          <a:lstStyle/>
          <a:p>
            <a:pPr marL="53975" indent="1588">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   </a:t>
            </a:r>
          </a:p>
        </p:txBody>
      </p:sp>
      <p:sp>
        <p:nvSpPr>
          <p:cNvPr id="28" name="Rectangle 33">
            <a:extLst>
              <a:ext uri="{FF2B5EF4-FFF2-40B4-BE49-F238E27FC236}">
                <a16:creationId xmlns:a16="http://schemas.microsoft.com/office/drawing/2014/main" id="{5BDC5DEA-36E7-43EC-8A79-6F79DF5594F0}"/>
              </a:ext>
            </a:extLst>
          </p:cNvPr>
          <p:cNvSpPr>
            <a:spLocks noChangeArrowheads="1"/>
          </p:cNvSpPr>
          <p:nvPr/>
        </p:nvSpPr>
        <p:spPr bwMode="auto">
          <a:xfrm>
            <a:off x="265906" y="187078"/>
            <a:ext cx="54848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4000" b="1" dirty="0">
                <a:latin typeface="微软雅黑" panose="020B0503020204020204" pitchFamily="34" charset="-122"/>
                <a:ea typeface="微软雅黑" panose="020B0503020204020204" pitchFamily="34" charset="-122"/>
              </a:rPr>
              <a:t>食物链</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4710"/>
                                        </p:tgtEl>
                                        <p:attrNameLst>
                                          <p:attrName>style.visibility</p:attrName>
                                        </p:attrNameLst>
                                      </p:cBhvr>
                                      <p:to>
                                        <p:strVal val="visible"/>
                                      </p:to>
                                    </p:set>
                                    <p:anim calcmode="lin" valueType="num">
                                      <p:cBhvr>
                                        <p:cTn id="7" dur="500" fill="hold"/>
                                        <p:tgtEl>
                                          <p:spTgt spid="114710"/>
                                        </p:tgtEl>
                                        <p:attrNameLst>
                                          <p:attrName>ppt_w</p:attrName>
                                        </p:attrNameLst>
                                      </p:cBhvr>
                                      <p:tavLst>
                                        <p:tav tm="0">
                                          <p:val>
                                            <p:fltVal val="0"/>
                                          </p:val>
                                        </p:tav>
                                        <p:tav tm="100000">
                                          <p:val>
                                            <p:strVal val="#ppt_w"/>
                                          </p:val>
                                        </p:tav>
                                      </p:tavLst>
                                    </p:anim>
                                    <p:anim calcmode="lin" valueType="num">
                                      <p:cBhvr>
                                        <p:cTn id="8" dur="500" fill="hold"/>
                                        <p:tgtEl>
                                          <p:spTgt spid="114710"/>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14712"/>
                                        </p:tgtEl>
                                        <p:attrNameLst>
                                          <p:attrName>style.visibility</p:attrName>
                                        </p:attrNameLst>
                                      </p:cBhvr>
                                      <p:to>
                                        <p:strVal val="visible"/>
                                      </p:to>
                                    </p:set>
                                    <p:anim calcmode="lin" valueType="num">
                                      <p:cBhvr>
                                        <p:cTn id="13" dur="500" fill="hold"/>
                                        <p:tgtEl>
                                          <p:spTgt spid="114712"/>
                                        </p:tgtEl>
                                        <p:attrNameLst>
                                          <p:attrName>ppt_w</p:attrName>
                                        </p:attrNameLst>
                                      </p:cBhvr>
                                      <p:tavLst>
                                        <p:tav tm="0">
                                          <p:val>
                                            <p:fltVal val="0"/>
                                          </p:val>
                                        </p:tav>
                                        <p:tav tm="100000">
                                          <p:val>
                                            <p:strVal val="#ppt_w"/>
                                          </p:val>
                                        </p:tav>
                                      </p:tavLst>
                                    </p:anim>
                                    <p:anim calcmode="lin" valueType="num">
                                      <p:cBhvr>
                                        <p:cTn id="14" dur="500" fill="hold"/>
                                        <p:tgtEl>
                                          <p:spTgt spid="114712"/>
                                        </p:tgtEl>
                                        <p:attrNameLst>
                                          <p:attrName>ppt_h</p:attrName>
                                        </p:attrNameLst>
                                      </p:cBhvr>
                                      <p:tavLst>
                                        <p:tav tm="0">
                                          <p:val>
                                            <p:strVal val="#ppt_h"/>
                                          </p:val>
                                        </p:tav>
                                        <p:tav tm="100000">
                                          <p:val>
                                            <p:strVal val="#ppt_h"/>
                                          </p:val>
                                        </p:tav>
                                      </p:tavLst>
                                    </p:anim>
                                  </p:childTnLst>
                                </p:cTn>
                              </p:par>
                            </p:childTnLst>
                          </p:cTn>
                        </p:par>
                        <p:par>
                          <p:cTn id="15" fill="hold" nodeType="afterGroup">
                            <p:stCondLst>
                              <p:cond delay="500"/>
                            </p:stCondLst>
                            <p:childTnLst>
                              <p:par>
                                <p:cTn id="16" presetID="55"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strVal val="#ppt_w*0.70"/>
                                          </p:val>
                                        </p:tav>
                                        <p:tav tm="100000">
                                          <p:val>
                                            <p:strVal val="#ppt_w"/>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animEffect transition="in" filter="fade">
                                      <p:cBhvr>
                                        <p:cTn id="20" dur="10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14713"/>
                                        </p:tgtEl>
                                        <p:attrNameLst>
                                          <p:attrName>style.visibility</p:attrName>
                                        </p:attrNameLst>
                                      </p:cBhvr>
                                      <p:to>
                                        <p:strVal val="visible"/>
                                      </p:to>
                                    </p:set>
                                    <p:anim calcmode="lin" valueType="num">
                                      <p:cBhvr>
                                        <p:cTn id="25" dur="500" fill="hold"/>
                                        <p:tgtEl>
                                          <p:spTgt spid="114713"/>
                                        </p:tgtEl>
                                        <p:attrNameLst>
                                          <p:attrName>ppt_w</p:attrName>
                                        </p:attrNameLst>
                                      </p:cBhvr>
                                      <p:tavLst>
                                        <p:tav tm="0">
                                          <p:val>
                                            <p:fltVal val="0"/>
                                          </p:val>
                                        </p:tav>
                                        <p:tav tm="100000">
                                          <p:val>
                                            <p:strVal val="#ppt_w"/>
                                          </p:val>
                                        </p:tav>
                                      </p:tavLst>
                                    </p:anim>
                                    <p:anim calcmode="lin" valueType="num">
                                      <p:cBhvr>
                                        <p:cTn id="26" dur="500" fill="hold"/>
                                        <p:tgtEl>
                                          <p:spTgt spid="114713"/>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114700"/>
                                        </p:tgtEl>
                                        <p:attrNameLst>
                                          <p:attrName>style.visibility</p:attrName>
                                        </p:attrNameLst>
                                      </p:cBhvr>
                                      <p:to>
                                        <p:strVal val="visible"/>
                                      </p:to>
                                    </p:set>
                                    <p:anim calcmode="lin" valueType="num">
                                      <p:cBhvr>
                                        <p:cTn id="31" dur="500" fill="hold"/>
                                        <p:tgtEl>
                                          <p:spTgt spid="114700"/>
                                        </p:tgtEl>
                                        <p:attrNameLst>
                                          <p:attrName>ppt_w</p:attrName>
                                        </p:attrNameLst>
                                      </p:cBhvr>
                                      <p:tavLst>
                                        <p:tav tm="0">
                                          <p:val>
                                            <p:fltVal val="0"/>
                                          </p:val>
                                        </p:tav>
                                        <p:tav tm="100000">
                                          <p:val>
                                            <p:strVal val="#ppt_w"/>
                                          </p:val>
                                        </p:tav>
                                      </p:tavLst>
                                    </p:anim>
                                    <p:anim calcmode="lin" valueType="num">
                                      <p:cBhvr>
                                        <p:cTn id="32" dur="500" fill="hold"/>
                                        <p:tgtEl>
                                          <p:spTgt spid="114700"/>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14701"/>
                                        </p:tgtEl>
                                        <p:attrNameLst>
                                          <p:attrName>style.visibility</p:attrName>
                                        </p:attrNameLst>
                                      </p:cBhvr>
                                      <p:to>
                                        <p:strVal val="visible"/>
                                      </p:to>
                                    </p:set>
                                    <p:anim calcmode="lin" valueType="num">
                                      <p:cBhvr>
                                        <p:cTn id="37" dur="500" fill="hold"/>
                                        <p:tgtEl>
                                          <p:spTgt spid="114701"/>
                                        </p:tgtEl>
                                        <p:attrNameLst>
                                          <p:attrName>ppt_w</p:attrName>
                                        </p:attrNameLst>
                                      </p:cBhvr>
                                      <p:tavLst>
                                        <p:tav tm="0">
                                          <p:val>
                                            <p:fltVal val="0"/>
                                          </p:val>
                                        </p:tav>
                                        <p:tav tm="100000">
                                          <p:val>
                                            <p:strVal val="#ppt_w"/>
                                          </p:val>
                                        </p:tav>
                                      </p:tavLst>
                                    </p:anim>
                                    <p:anim calcmode="lin" valueType="num">
                                      <p:cBhvr>
                                        <p:cTn id="38" dur="500" fill="hold"/>
                                        <p:tgtEl>
                                          <p:spTgt spid="114701"/>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0" fill="hold" grpId="0" nodeType="clickEffect">
                                  <p:stCondLst>
                                    <p:cond delay="0"/>
                                  </p:stCondLst>
                                  <p:childTnLst>
                                    <p:set>
                                      <p:cBhvr>
                                        <p:cTn id="42" dur="1" fill="hold">
                                          <p:stCondLst>
                                            <p:cond delay="0"/>
                                          </p:stCondLst>
                                        </p:cTn>
                                        <p:tgtEl>
                                          <p:spTgt spid="114702"/>
                                        </p:tgtEl>
                                        <p:attrNameLst>
                                          <p:attrName>style.visibility</p:attrName>
                                        </p:attrNameLst>
                                      </p:cBhvr>
                                      <p:to>
                                        <p:strVal val="visible"/>
                                      </p:to>
                                    </p:set>
                                    <p:anim calcmode="lin" valueType="num">
                                      <p:cBhvr>
                                        <p:cTn id="43" dur="500" fill="hold"/>
                                        <p:tgtEl>
                                          <p:spTgt spid="114702"/>
                                        </p:tgtEl>
                                        <p:attrNameLst>
                                          <p:attrName>ppt_w</p:attrName>
                                        </p:attrNameLst>
                                      </p:cBhvr>
                                      <p:tavLst>
                                        <p:tav tm="0">
                                          <p:val>
                                            <p:fltVal val="0"/>
                                          </p:val>
                                        </p:tav>
                                        <p:tav tm="100000">
                                          <p:val>
                                            <p:strVal val="#ppt_w"/>
                                          </p:val>
                                        </p:tav>
                                      </p:tavLst>
                                    </p:anim>
                                    <p:anim calcmode="lin" valueType="num">
                                      <p:cBhvr>
                                        <p:cTn id="44" dur="500" fill="hold"/>
                                        <p:tgtEl>
                                          <p:spTgt spid="114702"/>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114703"/>
                                        </p:tgtEl>
                                        <p:attrNameLst>
                                          <p:attrName>style.visibility</p:attrName>
                                        </p:attrNameLst>
                                      </p:cBhvr>
                                      <p:to>
                                        <p:strVal val="visible"/>
                                      </p:to>
                                    </p:set>
                                    <p:anim calcmode="lin" valueType="num">
                                      <p:cBhvr>
                                        <p:cTn id="49" dur="500" fill="hold"/>
                                        <p:tgtEl>
                                          <p:spTgt spid="114703"/>
                                        </p:tgtEl>
                                        <p:attrNameLst>
                                          <p:attrName>ppt_w</p:attrName>
                                        </p:attrNameLst>
                                      </p:cBhvr>
                                      <p:tavLst>
                                        <p:tav tm="0">
                                          <p:val>
                                            <p:fltVal val="0"/>
                                          </p:val>
                                        </p:tav>
                                        <p:tav tm="100000">
                                          <p:val>
                                            <p:strVal val="#ppt_w"/>
                                          </p:val>
                                        </p:tav>
                                      </p:tavLst>
                                    </p:anim>
                                    <p:anim calcmode="lin" valueType="num">
                                      <p:cBhvr>
                                        <p:cTn id="50" dur="500" fill="hold"/>
                                        <p:tgtEl>
                                          <p:spTgt spid="114703"/>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0" fill="hold" grpId="0" nodeType="clickEffect">
                                  <p:stCondLst>
                                    <p:cond delay="0"/>
                                  </p:stCondLst>
                                  <p:childTnLst>
                                    <p:set>
                                      <p:cBhvr>
                                        <p:cTn id="54" dur="1" fill="hold">
                                          <p:stCondLst>
                                            <p:cond delay="0"/>
                                          </p:stCondLst>
                                        </p:cTn>
                                        <p:tgtEl>
                                          <p:spTgt spid="114704"/>
                                        </p:tgtEl>
                                        <p:attrNameLst>
                                          <p:attrName>style.visibility</p:attrName>
                                        </p:attrNameLst>
                                      </p:cBhvr>
                                      <p:to>
                                        <p:strVal val="visible"/>
                                      </p:to>
                                    </p:set>
                                    <p:anim calcmode="lin" valueType="num">
                                      <p:cBhvr>
                                        <p:cTn id="55" dur="500" fill="hold"/>
                                        <p:tgtEl>
                                          <p:spTgt spid="114704"/>
                                        </p:tgtEl>
                                        <p:attrNameLst>
                                          <p:attrName>ppt_w</p:attrName>
                                        </p:attrNameLst>
                                      </p:cBhvr>
                                      <p:tavLst>
                                        <p:tav tm="0">
                                          <p:val>
                                            <p:fltVal val="0"/>
                                          </p:val>
                                        </p:tav>
                                        <p:tav tm="100000">
                                          <p:val>
                                            <p:strVal val="#ppt_w"/>
                                          </p:val>
                                        </p:tav>
                                      </p:tavLst>
                                    </p:anim>
                                    <p:anim calcmode="lin" valueType="num">
                                      <p:cBhvr>
                                        <p:cTn id="56" dur="500" fill="hold"/>
                                        <p:tgtEl>
                                          <p:spTgt spid="114704"/>
                                        </p:tgtEl>
                                        <p:attrNameLst>
                                          <p:attrName>ppt_h</p:attrName>
                                        </p:attrNameLst>
                                      </p:cBhvr>
                                      <p:tavLst>
                                        <p:tav tm="0">
                                          <p:val>
                                            <p:strVal val="#ppt_h"/>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0" fill="hold" grpId="0" nodeType="clickEffect">
                                  <p:stCondLst>
                                    <p:cond delay="0"/>
                                  </p:stCondLst>
                                  <p:childTnLst>
                                    <p:set>
                                      <p:cBhvr>
                                        <p:cTn id="60" dur="1" fill="hold">
                                          <p:stCondLst>
                                            <p:cond delay="0"/>
                                          </p:stCondLst>
                                        </p:cTn>
                                        <p:tgtEl>
                                          <p:spTgt spid="114711"/>
                                        </p:tgtEl>
                                        <p:attrNameLst>
                                          <p:attrName>style.visibility</p:attrName>
                                        </p:attrNameLst>
                                      </p:cBhvr>
                                      <p:to>
                                        <p:strVal val="visible"/>
                                      </p:to>
                                    </p:set>
                                    <p:anim calcmode="lin" valueType="num">
                                      <p:cBhvr>
                                        <p:cTn id="61" dur="500" fill="hold"/>
                                        <p:tgtEl>
                                          <p:spTgt spid="114711"/>
                                        </p:tgtEl>
                                        <p:attrNameLst>
                                          <p:attrName>ppt_w</p:attrName>
                                        </p:attrNameLst>
                                      </p:cBhvr>
                                      <p:tavLst>
                                        <p:tav tm="0">
                                          <p:val>
                                            <p:fltVal val="0"/>
                                          </p:val>
                                        </p:tav>
                                        <p:tav tm="100000">
                                          <p:val>
                                            <p:strVal val="#ppt_w"/>
                                          </p:val>
                                        </p:tav>
                                      </p:tavLst>
                                    </p:anim>
                                    <p:anim calcmode="lin" valueType="num">
                                      <p:cBhvr>
                                        <p:cTn id="62" dur="500" fill="hold"/>
                                        <p:tgtEl>
                                          <p:spTgt spid="114711"/>
                                        </p:tgtEl>
                                        <p:attrNameLst>
                                          <p:attrName>ppt_h</p:attrName>
                                        </p:attrNameLst>
                                      </p:cBhvr>
                                      <p:tavLst>
                                        <p:tav tm="0">
                                          <p:val>
                                            <p:strVal val="#ppt_h"/>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471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7" presetClass="entr" presetSubtype="10" fill="hold" grpId="0" nodeType="clickEffect">
                                  <p:stCondLst>
                                    <p:cond delay="0"/>
                                  </p:stCondLst>
                                  <p:childTnLst>
                                    <p:set>
                                      <p:cBhvr>
                                        <p:cTn id="70" dur="1" fill="hold">
                                          <p:stCondLst>
                                            <p:cond delay="0"/>
                                          </p:stCondLst>
                                        </p:cTn>
                                        <p:tgtEl>
                                          <p:spTgt spid="114705"/>
                                        </p:tgtEl>
                                        <p:attrNameLst>
                                          <p:attrName>style.visibility</p:attrName>
                                        </p:attrNameLst>
                                      </p:cBhvr>
                                      <p:to>
                                        <p:strVal val="visible"/>
                                      </p:to>
                                    </p:set>
                                    <p:anim calcmode="lin" valueType="num">
                                      <p:cBhvr>
                                        <p:cTn id="71" dur="500" fill="hold"/>
                                        <p:tgtEl>
                                          <p:spTgt spid="114705"/>
                                        </p:tgtEl>
                                        <p:attrNameLst>
                                          <p:attrName>ppt_w</p:attrName>
                                        </p:attrNameLst>
                                      </p:cBhvr>
                                      <p:tavLst>
                                        <p:tav tm="0">
                                          <p:val>
                                            <p:fltVal val="0"/>
                                          </p:val>
                                        </p:tav>
                                        <p:tav tm="100000">
                                          <p:val>
                                            <p:strVal val="#ppt_w"/>
                                          </p:val>
                                        </p:tav>
                                      </p:tavLst>
                                    </p:anim>
                                    <p:anim calcmode="lin" valueType="num">
                                      <p:cBhvr>
                                        <p:cTn id="72" dur="500" fill="hold"/>
                                        <p:tgtEl>
                                          <p:spTgt spid="114705"/>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0" fill="hold" grpId="0" nodeType="clickEffect">
                                  <p:stCondLst>
                                    <p:cond delay="0"/>
                                  </p:stCondLst>
                                  <p:childTnLst>
                                    <p:set>
                                      <p:cBhvr>
                                        <p:cTn id="76" dur="1" fill="hold">
                                          <p:stCondLst>
                                            <p:cond delay="0"/>
                                          </p:stCondLst>
                                        </p:cTn>
                                        <p:tgtEl>
                                          <p:spTgt spid="114706"/>
                                        </p:tgtEl>
                                        <p:attrNameLst>
                                          <p:attrName>style.visibility</p:attrName>
                                        </p:attrNameLst>
                                      </p:cBhvr>
                                      <p:to>
                                        <p:strVal val="visible"/>
                                      </p:to>
                                    </p:set>
                                    <p:anim calcmode="lin" valueType="num">
                                      <p:cBhvr>
                                        <p:cTn id="77" dur="500" fill="hold"/>
                                        <p:tgtEl>
                                          <p:spTgt spid="114706"/>
                                        </p:tgtEl>
                                        <p:attrNameLst>
                                          <p:attrName>ppt_w</p:attrName>
                                        </p:attrNameLst>
                                      </p:cBhvr>
                                      <p:tavLst>
                                        <p:tav tm="0">
                                          <p:val>
                                            <p:fltVal val="0"/>
                                          </p:val>
                                        </p:tav>
                                        <p:tav tm="100000">
                                          <p:val>
                                            <p:strVal val="#ppt_w"/>
                                          </p:val>
                                        </p:tav>
                                      </p:tavLst>
                                    </p:anim>
                                    <p:anim calcmode="lin" valueType="num">
                                      <p:cBhvr>
                                        <p:cTn id="78" dur="500" fill="hold"/>
                                        <p:tgtEl>
                                          <p:spTgt spid="114706"/>
                                        </p:tgtEl>
                                        <p:attrNameLst>
                                          <p:attrName>ppt_h</p:attrName>
                                        </p:attrNameLst>
                                      </p:cBhvr>
                                      <p:tavLst>
                                        <p:tav tm="0">
                                          <p:val>
                                            <p:strVal val="#ppt_h"/>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10" fill="hold" grpId="0" nodeType="clickEffect">
                                  <p:stCondLst>
                                    <p:cond delay="0"/>
                                  </p:stCondLst>
                                  <p:childTnLst>
                                    <p:set>
                                      <p:cBhvr>
                                        <p:cTn id="82" dur="1" fill="hold">
                                          <p:stCondLst>
                                            <p:cond delay="0"/>
                                          </p:stCondLst>
                                        </p:cTn>
                                        <p:tgtEl>
                                          <p:spTgt spid="114707"/>
                                        </p:tgtEl>
                                        <p:attrNameLst>
                                          <p:attrName>style.visibility</p:attrName>
                                        </p:attrNameLst>
                                      </p:cBhvr>
                                      <p:to>
                                        <p:strVal val="visible"/>
                                      </p:to>
                                    </p:set>
                                    <p:anim calcmode="lin" valueType="num">
                                      <p:cBhvr>
                                        <p:cTn id="83" dur="500" fill="hold"/>
                                        <p:tgtEl>
                                          <p:spTgt spid="114707"/>
                                        </p:tgtEl>
                                        <p:attrNameLst>
                                          <p:attrName>ppt_w</p:attrName>
                                        </p:attrNameLst>
                                      </p:cBhvr>
                                      <p:tavLst>
                                        <p:tav tm="0">
                                          <p:val>
                                            <p:fltVal val="0"/>
                                          </p:val>
                                        </p:tav>
                                        <p:tav tm="100000">
                                          <p:val>
                                            <p:strVal val="#ppt_w"/>
                                          </p:val>
                                        </p:tav>
                                      </p:tavLst>
                                    </p:anim>
                                    <p:anim calcmode="lin" valueType="num">
                                      <p:cBhvr>
                                        <p:cTn id="84" dur="500" fill="hold"/>
                                        <p:tgtEl>
                                          <p:spTgt spid="114707"/>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10" fill="hold" grpId="0" nodeType="clickEffect">
                                  <p:stCondLst>
                                    <p:cond delay="0"/>
                                  </p:stCondLst>
                                  <p:childTnLst>
                                    <p:set>
                                      <p:cBhvr>
                                        <p:cTn id="88" dur="1" fill="hold">
                                          <p:stCondLst>
                                            <p:cond delay="0"/>
                                          </p:stCondLst>
                                        </p:cTn>
                                        <p:tgtEl>
                                          <p:spTgt spid="114708"/>
                                        </p:tgtEl>
                                        <p:attrNameLst>
                                          <p:attrName>style.visibility</p:attrName>
                                        </p:attrNameLst>
                                      </p:cBhvr>
                                      <p:to>
                                        <p:strVal val="visible"/>
                                      </p:to>
                                    </p:set>
                                    <p:anim calcmode="lin" valueType="num">
                                      <p:cBhvr>
                                        <p:cTn id="89" dur="500" fill="hold"/>
                                        <p:tgtEl>
                                          <p:spTgt spid="114708"/>
                                        </p:tgtEl>
                                        <p:attrNameLst>
                                          <p:attrName>ppt_w</p:attrName>
                                        </p:attrNameLst>
                                      </p:cBhvr>
                                      <p:tavLst>
                                        <p:tav tm="0">
                                          <p:val>
                                            <p:fltVal val="0"/>
                                          </p:val>
                                        </p:tav>
                                        <p:tav tm="100000">
                                          <p:val>
                                            <p:strVal val="#ppt_w"/>
                                          </p:val>
                                        </p:tav>
                                      </p:tavLst>
                                    </p:anim>
                                    <p:anim calcmode="lin" valueType="num">
                                      <p:cBhvr>
                                        <p:cTn id="90" dur="500" fill="hold"/>
                                        <p:tgtEl>
                                          <p:spTgt spid="114708"/>
                                        </p:tgtEl>
                                        <p:attrNameLst>
                                          <p:attrName>ppt_h</p:attrName>
                                        </p:attrNameLst>
                                      </p:cBhvr>
                                      <p:tavLst>
                                        <p:tav tm="0">
                                          <p:val>
                                            <p:strVal val="#ppt_h"/>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7" presetClass="entr" presetSubtype="10" fill="hold" grpId="0" nodeType="clickEffect">
                                  <p:stCondLst>
                                    <p:cond delay="0"/>
                                  </p:stCondLst>
                                  <p:childTnLst>
                                    <p:set>
                                      <p:cBhvr>
                                        <p:cTn id="94" dur="1" fill="hold">
                                          <p:stCondLst>
                                            <p:cond delay="0"/>
                                          </p:stCondLst>
                                        </p:cTn>
                                        <p:tgtEl>
                                          <p:spTgt spid="114709"/>
                                        </p:tgtEl>
                                        <p:attrNameLst>
                                          <p:attrName>style.visibility</p:attrName>
                                        </p:attrNameLst>
                                      </p:cBhvr>
                                      <p:to>
                                        <p:strVal val="visible"/>
                                      </p:to>
                                    </p:set>
                                    <p:anim calcmode="lin" valueType="num">
                                      <p:cBhvr>
                                        <p:cTn id="95" dur="500" fill="hold"/>
                                        <p:tgtEl>
                                          <p:spTgt spid="114709"/>
                                        </p:tgtEl>
                                        <p:attrNameLst>
                                          <p:attrName>ppt_w</p:attrName>
                                        </p:attrNameLst>
                                      </p:cBhvr>
                                      <p:tavLst>
                                        <p:tav tm="0">
                                          <p:val>
                                            <p:fltVal val="0"/>
                                          </p:val>
                                        </p:tav>
                                        <p:tav tm="100000">
                                          <p:val>
                                            <p:strVal val="#ppt_w"/>
                                          </p:val>
                                        </p:tav>
                                      </p:tavLst>
                                    </p:anim>
                                    <p:anim calcmode="lin" valueType="num">
                                      <p:cBhvr>
                                        <p:cTn id="96" dur="500" fill="hold"/>
                                        <p:tgtEl>
                                          <p:spTgt spid="11470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0" grpId="0" autoUpdateAnimBg="0"/>
      <p:bldP spid="114701" grpId="0" autoUpdateAnimBg="0"/>
      <p:bldP spid="114702" grpId="0" autoUpdateAnimBg="0"/>
      <p:bldP spid="114703" grpId="0" autoUpdateAnimBg="0"/>
      <p:bldP spid="114704" grpId="0" autoUpdateAnimBg="0"/>
      <p:bldP spid="114705" grpId="0" autoUpdateAnimBg="0"/>
      <p:bldP spid="114706" grpId="0" autoUpdateAnimBg="0"/>
      <p:bldP spid="114707" grpId="0" autoUpdateAnimBg="0"/>
      <p:bldP spid="114708" grpId="0" autoUpdateAnimBg="0"/>
      <p:bldP spid="114709" grpId="0" autoUpdateAnimBg="0"/>
      <p:bldP spid="114710" grpId="0" autoUpdateAnimBg="0"/>
      <p:bldP spid="114711" grpId="0" autoUpdateAnimBg="0"/>
      <p:bldP spid="114712" grpId="0" autoUpdateAnimBg="0"/>
      <p:bldP spid="114713" grpId="0" autoUpdateAnimBg="0"/>
      <p:bldP spid="1147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
            <a:extLst>
              <a:ext uri="{FF2B5EF4-FFF2-40B4-BE49-F238E27FC236}">
                <a16:creationId xmlns:a16="http://schemas.microsoft.com/office/drawing/2014/main" id="{CE65D29C-5C5D-4FC3-BE6B-F84F20D6021B}"/>
              </a:ext>
            </a:extLst>
          </p:cNvPr>
          <p:cNvSpPr>
            <a:spLocks noChangeArrowheads="1"/>
          </p:cNvSpPr>
          <p:nvPr/>
        </p:nvSpPr>
        <p:spPr bwMode="auto">
          <a:xfrm>
            <a:off x="539750" y="1052513"/>
            <a:ext cx="84963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光因子：</a:t>
            </a:r>
            <a:r>
              <a:rPr lang="zh-CN" altLang="en-US" sz="2400" dirty="0">
                <a:latin typeface="微软雅黑" panose="020B0503020204020204" pitchFamily="34" charset="-122"/>
                <a:ea typeface="微软雅黑" panose="020B0503020204020204" pitchFamily="34" charset="-122"/>
              </a:rPr>
              <a:t>热量和温度因子</a:t>
            </a:r>
            <a:endParaRPr lang="en-US" altLang="zh-CN" sz="24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水因子：</a:t>
            </a:r>
            <a:r>
              <a:rPr lang="zh-CN" altLang="en-US" sz="2400" dirty="0">
                <a:latin typeface="微软雅黑" panose="020B0503020204020204" pitchFamily="34" charset="-122"/>
                <a:ea typeface="微软雅黑" panose="020B0503020204020204" pitchFamily="34" charset="-122"/>
              </a:rPr>
              <a:t>与供水有关的诸多因子和湿度因子</a:t>
            </a:r>
            <a:endParaRPr lang="en-US" altLang="zh-CN" sz="24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地学因子：</a:t>
            </a:r>
            <a:r>
              <a:rPr lang="zh-CN" altLang="en-US" sz="2400" dirty="0">
                <a:latin typeface="微软雅黑" panose="020B0503020204020204" pitchFamily="34" charset="-122"/>
                <a:ea typeface="微软雅黑" panose="020B0503020204020204" pitchFamily="34" charset="-122"/>
              </a:rPr>
              <a:t>与山脉、陆地、江河、海洋有关联的地质地貌、高度、深度、纬度等地理因子</a:t>
            </a:r>
            <a:endParaRPr lang="en-US" altLang="zh-CN" sz="24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气候因子</a:t>
            </a:r>
            <a:endParaRPr lang="en-US" altLang="zh-CN" sz="2400" b="1"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土壤因子：</a:t>
            </a:r>
            <a:r>
              <a:rPr lang="zh-CN" altLang="en-US" sz="2400" dirty="0">
                <a:latin typeface="微软雅黑" panose="020B0503020204020204" pitchFamily="34" charset="-122"/>
                <a:ea typeface="微软雅黑" panose="020B0503020204020204" pitchFamily="34" charset="-122"/>
              </a:rPr>
              <a:t>地质、结构以及土壤中水、肥、气、热的供应以及与物质循环有关的因子</a:t>
            </a:r>
            <a:endParaRPr lang="en-US" altLang="zh-CN" sz="24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化学因子：</a:t>
            </a:r>
            <a:r>
              <a:rPr lang="zh-CN" altLang="en-US" sz="2400" dirty="0">
                <a:latin typeface="微软雅黑" panose="020B0503020204020204" pitchFamily="34" charset="-122"/>
                <a:ea typeface="微软雅黑" panose="020B0503020204020204" pitchFamily="34" charset="-122"/>
              </a:rPr>
              <a:t>水土中的营养盐、有机质含量、盐度与酸度、微量元素等因子，此外食物因子和营养因子也属于化学因子 </a:t>
            </a:r>
          </a:p>
        </p:txBody>
      </p:sp>
      <p:sp>
        <p:nvSpPr>
          <p:cNvPr id="3" name="矩形 2">
            <a:extLst>
              <a:ext uri="{FF2B5EF4-FFF2-40B4-BE49-F238E27FC236}">
                <a16:creationId xmlns:a16="http://schemas.microsoft.com/office/drawing/2014/main" id="{2351423A-D836-4B63-9CEF-121C45159EDD}"/>
              </a:ext>
            </a:extLst>
          </p:cNvPr>
          <p:cNvSpPr/>
          <p:nvPr/>
        </p:nvSpPr>
        <p:spPr>
          <a:xfrm>
            <a:off x="323850" y="260350"/>
            <a:ext cx="5929313" cy="5238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defRPr/>
            </a:pPr>
            <a:r>
              <a:rPr kumimoji="0" lang="zh-CN" altLang="en-US" sz="2800" b="1" dirty="0">
                <a:solidFill>
                  <a:srgbClr val="FFFFFF"/>
                </a:solidFill>
                <a:latin typeface="微软雅黑" panose="020B0503020204020204" pitchFamily="34" charset="-122"/>
                <a:ea typeface="微软雅黑" panose="020B0503020204020204" pitchFamily="34" charset="-122"/>
              </a:rPr>
              <a:t>环境因子主要由以下几个方面组成：</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48">
            <a:extLst>
              <a:ext uri="{FF2B5EF4-FFF2-40B4-BE49-F238E27FC236}">
                <a16:creationId xmlns:a16="http://schemas.microsoft.com/office/drawing/2014/main" id="{9209CB14-0BB6-4CFB-BB53-8DA081646E5C}"/>
              </a:ext>
            </a:extLst>
          </p:cNvPr>
          <p:cNvGrpSpPr>
            <a:grpSpLocks/>
          </p:cNvGrpSpPr>
          <p:nvPr/>
        </p:nvGrpSpPr>
        <p:grpSpPr bwMode="auto">
          <a:xfrm>
            <a:off x="725488" y="4635500"/>
            <a:ext cx="7489825" cy="2022475"/>
            <a:chOff x="720" y="432"/>
            <a:chExt cx="4718" cy="1274"/>
          </a:xfrm>
        </p:grpSpPr>
        <p:sp>
          <p:nvSpPr>
            <p:cNvPr id="98311" name="Rectangle 4">
              <a:extLst>
                <a:ext uri="{FF2B5EF4-FFF2-40B4-BE49-F238E27FC236}">
                  <a16:creationId xmlns:a16="http://schemas.microsoft.com/office/drawing/2014/main" id="{061ABB92-E4F9-4AEF-9E5C-0F582BA2A88C}"/>
                </a:ext>
              </a:extLst>
            </p:cNvPr>
            <p:cNvSpPr>
              <a:spLocks noChangeArrowheads="1"/>
            </p:cNvSpPr>
            <p:nvPr/>
          </p:nvSpPr>
          <p:spPr bwMode="auto">
            <a:xfrm>
              <a:off x="4109" y="1289"/>
              <a:ext cx="1130" cy="4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12" name="Rectangle 5">
              <a:extLst>
                <a:ext uri="{FF2B5EF4-FFF2-40B4-BE49-F238E27FC236}">
                  <a16:creationId xmlns:a16="http://schemas.microsoft.com/office/drawing/2014/main" id="{25E797F1-D205-4F78-895F-4C730365A6E7}"/>
                </a:ext>
              </a:extLst>
            </p:cNvPr>
            <p:cNvSpPr>
              <a:spLocks noChangeArrowheads="1"/>
            </p:cNvSpPr>
            <p:nvPr/>
          </p:nvSpPr>
          <p:spPr bwMode="auto">
            <a:xfrm>
              <a:off x="3287" y="1289"/>
              <a:ext cx="822" cy="4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13" name="Rectangle 6">
              <a:extLst>
                <a:ext uri="{FF2B5EF4-FFF2-40B4-BE49-F238E27FC236}">
                  <a16:creationId xmlns:a16="http://schemas.microsoft.com/office/drawing/2014/main" id="{29C087F1-E348-46B7-8908-9D0F0ACC1A81}"/>
                </a:ext>
              </a:extLst>
            </p:cNvPr>
            <p:cNvSpPr>
              <a:spLocks noChangeArrowheads="1"/>
            </p:cNvSpPr>
            <p:nvPr/>
          </p:nvSpPr>
          <p:spPr bwMode="auto">
            <a:xfrm>
              <a:off x="2466" y="1289"/>
              <a:ext cx="821" cy="4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14" name="Rectangle 7">
              <a:extLst>
                <a:ext uri="{FF2B5EF4-FFF2-40B4-BE49-F238E27FC236}">
                  <a16:creationId xmlns:a16="http://schemas.microsoft.com/office/drawing/2014/main" id="{B5EE8928-A057-4AE7-9010-FBD92D19CC99}"/>
                </a:ext>
              </a:extLst>
            </p:cNvPr>
            <p:cNvSpPr>
              <a:spLocks noChangeArrowheads="1"/>
            </p:cNvSpPr>
            <p:nvPr/>
          </p:nvSpPr>
          <p:spPr bwMode="auto">
            <a:xfrm>
              <a:off x="1542" y="1289"/>
              <a:ext cx="924" cy="4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15" name="Rectangle 8">
              <a:extLst>
                <a:ext uri="{FF2B5EF4-FFF2-40B4-BE49-F238E27FC236}">
                  <a16:creationId xmlns:a16="http://schemas.microsoft.com/office/drawing/2014/main" id="{709E41B6-1013-45C7-AA5B-4373A86A9EC4}"/>
                </a:ext>
              </a:extLst>
            </p:cNvPr>
            <p:cNvSpPr>
              <a:spLocks noChangeArrowheads="1"/>
            </p:cNvSpPr>
            <p:nvPr/>
          </p:nvSpPr>
          <p:spPr bwMode="auto">
            <a:xfrm>
              <a:off x="720" y="1289"/>
              <a:ext cx="822" cy="4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16" name="Rectangle 9">
              <a:extLst>
                <a:ext uri="{FF2B5EF4-FFF2-40B4-BE49-F238E27FC236}">
                  <a16:creationId xmlns:a16="http://schemas.microsoft.com/office/drawing/2014/main" id="{BE4681D0-AD83-4D44-A053-B8B8E1DD1AE5}"/>
                </a:ext>
              </a:extLst>
            </p:cNvPr>
            <p:cNvSpPr>
              <a:spLocks noChangeArrowheads="1"/>
            </p:cNvSpPr>
            <p:nvPr/>
          </p:nvSpPr>
          <p:spPr bwMode="auto">
            <a:xfrm>
              <a:off x="4109" y="912"/>
              <a:ext cx="1130" cy="3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17" name="Rectangle 10">
              <a:extLst>
                <a:ext uri="{FF2B5EF4-FFF2-40B4-BE49-F238E27FC236}">
                  <a16:creationId xmlns:a16="http://schemas.microsoft.com/office/drawing/2014/main" id="{5C4CC069-BFE4-476C-BF7B-963A7C2C5C85}"/>
                </a:ext>
              </a:extLst>
            </p:cNvPr>
            <p:cNvSpPr>
              <a:spLocks noChangeArrowheads="1"/>
            </p:cNvSpPr>
            <p:nvPr/>
          </p:nvSpPr>
          <p:spPr bwMode="auto">
            <a:xfrm>
              <a:off x="3411" y="987"/>
              <a:ext cx="822" cy="3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18" name="Rectangle 11">
              <a:extLst>
                <a:ext uri="{FF2B5EF4-FFF2-40B4-BE49-F238E27FC236}">
                  <a16:creationId xmlns:a16="http://schemas.microsoft.com/office/drawing/2014/main" id="{6DAD138B-9001-4EFF-A27E-77060A3200BF}"/>
                </a:ext>
              </a:extLst>
            </p:cNvPr>
            <p:cNvSpPr>
              <a:spLocks noChangeArrowheads="1"/>
            </p:cNvSpPr>
            <p:nvPr/>
          </p:nvSpPr>
          <p:spPr bwMode="auto">
            <a:xfrm>
              <a:off x="2466" y="912"/>
              <a:ext cx="821" cy="3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19" name="Rectangle 12">
              <a:extLst>
                <a:ext uri="{FF2B5EF4-FFF2-40B4-BE49-F238E27FC236}">
                  <a16:creationId xmlns:a16="http://schemas.microsoft.com/office/drawing/2014/main" id="{FDF777F1-A616-4D81-8153-5E2163B5DA19}"/>
                </a:ext>
              </a:extLst>
            </p:cNvPr>
            <p:cNvSpPr>
              <a:spLocks noChangeArrowheads="1"/>
            </p:cNvSpPr>
            <p:nvPr/>
          </p:nvSpPr>
          <p:spPr bwMode="auto">
            <a:xfrm>
              <a:off x="1542" y="912"/>
              <a:ext cx="924" cy="3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20" name="Rectangle 13">
              <a:extLst>
                <a:ext uri="{FF2B5EF4-FFF2-40B4-BE49-F238E27FC236}">
                  <a16:creationId xmlns:a16="http://schemas.microsoft.com/office/drawing/2014/main" id="{D464A590-5EB1-4631-A4EB-A0F23ECB9159}"/>
                </a:ext>
              </a:extLst>
            </p:cNvPr>
            <p:cNvSpPr>
              <a:spLocks noChangeArrowheads="1"/>
            </p:cNvSpPr>
            <p:nvPr/>
          </p:nvSpPr>
          <p:spPr bwMode="auto">
            <a:xfrm>
              <a:off x="720" y="912"/>
              <a:ext cx="822" cy="3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21" name="Rectangle 14">
              <a:extLst>
                <a:ext uri="{FF2B5EF4-FFF2-40B4-BE49-F238E27FC236}">
                  <a16:creationId xmlns:a16="http://schemas.microsoft.com/office/drawing/2014/main" id="{DB8B8EED-E83E-44B4-A00E-CDEA0E25558D}"/>
                </a:ext>
              </a:extLst>
            </p:cNvPr>
            <p:cNvSpPr>
              <a:spLocks noChangeArrowheads="1"/>
            </p:cNvSpPr>
            <p:nvPr/>
          </p:nvSpPr>
          <p:spPr bwMode="auto">
            <a:xfrm>
              <a:off x="4109" y="432"/>
              <a:ext cx="1130" cy="4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22" name="Rectangle 15">
              <a:extLst>
                <a:ext uri="{FF2B5EF4-FFF2-40B4-BE49-F238E27FC236}">
                  <a16:creationId xmlns:a16="http://schemas.microsoft.com/office/drawing/2014/main" id="{6A533B1C-8E0A-479D-B9E6-542C5A2DD034}"/>
                </a:ext>
              </a:extLst>
            </p:cNvPr>
            <p:cNvSpPr>
              <a:spLocks noChangeArrowheads="1"/>
            </p:cNvSpPr>
            <p:nvPr/>
          </p:nvSpPr>
          <p:spPr bwMode="auto">
            <a:xfrm>
              <a:off x="3287" y="432"/>
              <a:ext cx="822" cy="4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23" name="Rectangle 16">
              <a:extLst>
                <a:ext uri="{FF2B5EF4-FFF2-40B4-BE49-F238E27FC236}">
                  <a16:creationId xmlns:a16="http://schemas.microsoft.com/office/drawing/2014/main" id="{B89D19B7-51F2-4017-AE67-912E81AC5B07}"/>
                </a:ext>
              </a:extLst>
            </p:cNvPr>
            <p:cNvSpPr>
              <a:spLocks noChangeArrowheads="1"/>
            </p:cNvSpPr>
            <p:nvPr/>
          </p:nvSpPr>
          <p:spPr bwMode="auto">
            <a:xfrm>
              <a:off x="2466" y="432"/>
              <a:ext cx="821" cy="4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24" name="Rectangle 17">
              <a:extLst>
                <a:ext uri="{FF2B5EF4-FFF2-40B4-BE49-F238E27FC236}">
                  <a16:creationId xmlns:a16="http://schemas.microsoft.com/office/drawing/2014/main" id="{64894755-57AF-4E88-BF7A-1875BE78F3E5}"/>
                </a:ext>
              </a:extLst>
            </p:cNvPr>
            <p:cNvSpPr>
              <a:spLocks noChangeArrowheads="1"/>
            </p:cNvSpPr>
            <p:nvPr/>
          </p:nvSpPr>
          <p:spPr bwMode="auto">
            <a:xfrm>
              <a:off x="1542" y="432"/>
              <a:ext cx="924" cy="4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25" name="Rectangle 18">
              <a:extLst>
                <a:ext uri="{FF2B5EF4-FFF2-40B4-BE49-F238E27FC236}">
                  <a16:creationId xmlns:a16="http://schemas.microsoft.com/office/drawing/2014/main" id="{AE71B9EB-9AAA-432F-8C04-5B5A7F050A71}"/>
                </a:ext>
              </a:extLst>
            </p:cNvPr>
            <p:cNvSpPr>
              <a:spLocks noChangeArrowheads="1"/>
            </p:cNvSpPr>
            <p:nvPr/>
          </p:nvSpPr>
          <p:spPr bwMode="auto">
            <a:xfrm>
              <a:off x="720" y="432"/>
              <a:ext cx="822" cy="4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None/>
              </a:pPr>
              <a:endParaRPr lang="zh-CN" altLang="en-US" sz="2400" b="1">
                <a:solidFill>
                  <a:schemeClr val="bg1"/>
                </a:solidFill>
              </a:endParaRPr>
            </a:p>
          </p:txBody>
        </p:sp>
        <p:sp>
          <p:nvSpPr>
            <p:cNvPr id="98326" name="Line 19">
              <a:extLst>
                <a:ext uri="{FF2B5EF4-FFF2-40B4-BE49-F238E27FC236}">
                  <a16:creationId xmlns:a16="http://schemas.microsoft.com/office/drawing/2014/main" id="{5DA54299-1BFB-4EEE-BC42-8B7BCCF3FACE}"/>
                </a:ext>
              </a:extLst>
            </p:cNvPr>
            <p:cNvSpPr>
              <a:spLocks noChangeShapeType="1"/>
            </p:cNvSpPr>
            <p:nvPr/>
          </p:nvSpPr>
          <p:spPr bwMode="auto">
            <a:xfrm>
              <a:off x="720" y="912"/>
              <a:ext cx="45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7" name="Line 20">
              <a:extLst>
                <a:ext uri="{FF2B5EF4-FFF2-40B4-BE49-F238E27FC236}">
                  <a16:creationId xmlns:a16="http://schemas.microsoft.com/office/drawing/2014/main" id="{76FE94FD-A6C0-472D-95BD-34F0B45100EF}"/>
                </a:ext>
              </a:extLst>
            </p:cNvPr>
            <p:cNvSpPr>
              <a:spLocks noChangeShapeType="1"/>
            </p:cNvSpPr>
            <p:nvPr/>
          </p:nvSpPr>
          <p:spPr bwMode="auto">
            <a:xfrm>
              <a:off x="720" y="1289"/>
              <a:ext cx="45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8" name="Line 21">
              <a:extLst>
                <a:ext uri="{FF2B5EF4-FFF2-40B4-BE49-F238E27FC236}">
                  <a16:creationId xmlns:a16="http://schemas.microsoft.com/office/drawing/2014/main" id="{A64DB615-F28A-41B4-8D95-CDF104309A86}"/>
                </a:ext>
              </a:extLst>
            </p:cNvPr>
            <p:cNvSpPr>
              <a:spLocks noChangeShapeType="1"/>
            </p:cNvSpPr>
            <p:nvPr/>
          </p:nvSpPr>
          <p:spPr bwMode="auto">
            <a:xfrm>
              <a:off x="720" y="1706"/>
              <a:ext cx="4519"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9" name="Line 22">
              <a:extLst>
                <a:ext uri="{FF2B5EF4-FFF2-40B4-BE49-F238E27FC236}">
                  <a16:creationId xmlns:a16="http://schemas.microsoft.com/office/drawing/2014/main" id="{DDE4F9EC-5553-4AF4-88CB-90D2E1160334}"/>
                </a:ext>
              </a:extLst>
            </p:cNvPr>
            <p:cNvSpPr>
              <a:spLocks noChangeShapeType="1"/>
            </p:cNvSpPr>
            <p:nvPr/>
          </p:nvSpPr>
          <p:spPr bwMode="auto">
            <a:xfrm>
              <a:off x="720" y="432"/>
              <a:ext cx="0" cy="127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0" name="Line 23">
              <a:extLst>
                <a:ext uri="{FF2B5EF4-FFF2-40B4-BE49-F238E27FC236}">
                  <a16:creationId xmlns:a16="http://schemas.microsoft.com/office/drawing/2014/main" id="{BF05ED64-2B75-49FF-BB56-8A9B0C5B2079}"/>
                </a:ext>
              </a:extLst>
            </p:cNvPr>
            <p:cNvSpPr>
              <a:spLocks noChangeShapeType="1"/>
            </p:cNvSpPr>
            <p:nvPr/>
          </p:nvSpPr>
          <p:spPr bwMode="auto">
            <a:xfrm>
              <a:off x="1542" y="432"/>
              <a:ext cx="0" cy="12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1" name="Line 24">
              <a:extLst>
                <a:ext uri="{FF2B5EF4-FFF2-40B4-BE49-F238E27FC236}">
                  <a16:creationId xmlns:a16="http://schemas.microsoft.com/office/drawing/2014/main" id="{D254814F-0516-485F-AB4D-72AEC35271B4}"/>
                </a:ext>
              </a:extLst>
            </p:cNvPr>
            <p:cNvSpPr>
              <a:spLocks noChangeShapeType="1"/>
            </p:cNvSpPr>
            <p:nvPr/>
          </p:nvSpPr>
          <p:spPr bwMode="auto">
            <a:xfrm>
              <a:off x="2466" y="432"/>
              <a:ext cx="0" cy="12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2" name="Line 25">
              <a:extLst>
                <a:ext uri="{FF2B5EF4-FFF2-40B4-BE49-F238E27FC236}">
                  <a16:creationId xmlns:a16="http://schemas.microsoft.com/office/drawing/2014/main" id="{5297FD74-C3E9-4A0D-8452-2CFF5620D7DF}"/>
                </a:ext>
              </a:extLst>
            </p:cNvPr>
            <p:cNvSpPr>
              <a:spLocks noChangeShapeType="1"/>
            </p:cNvSpPr>
            <p:nvPr/>
          </p:nvSpPr>
          <p:spPr bwMode="auto">
            <a:xfrm>
              <a:off x="3287" y="432"/>
              <a:ext cx="0" cy="12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3" name="Line 26">
              <a:extLst>
                <a:ext uri="{FF2B5EF4-FFF2-40B4-BE49-F238E27FC236}">
                  <a16:creationId xmlns:a16="http://schemas.microsoft.com/office/drawing/2014/main" id="{4432301F-8902-4ACD-BC4D-30B3F2F39BFD}"/>
                </a:ext>
              </a:extLst>
            </p:cNvPr>
            <p:cNvSpPr>
              <a:spLocks noChangeShapeType="1"/>
            </p:cNvSpPr>
            <p:nvPr/>
          </p:nvSpPr>
          <p:spPr bwMode="auto">
            <a:xfrm>
              <a:off x="4109" y="432"/>
              <a:ext cx="0" cy="12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4" name="Line 27">
              <a:extLst>
                <a:ext uri="{FF2B5EF4-FFF2-40B4-BE49-F238E27FC236}">
                  <a16:creationId xmlns:a16="http://schemas.microsoft.com/office/drawing/2014/main" id="{2794E94E-67A4-48E1-9E8B-2EE8CEB3EB23}"/>
                </a:ext>
              </a:extLst>
            </p:cNvPr>
            <p:cNvSpPr>
              <a:spLocks noChangeShapeType="1"/>
            </p:cNvSpPr>
            <p:nvPr/>
          </p:nvSpPr>
          <p:spPr bwMode="auto">
            <a:xfrm>
              <a:off x="2466" y="432"/>
              <a:ext cx="821"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5" name="Line 28">
              <a:extLst>
                <a:ext uri="{FF2B5EF4-FFF2-40B4-BE49-F238E27FC236}">
                  <a16:creationId xmlns:a16="http://schemas.microsoft.com/office/drawing/2014/main" id="{86279966-06ED-43BD-8BBE-5FFEEF7F4000}"/>
                </a:ext>
              </a:extLst>
            </p:cNvPr>
            <p:cNvSpPr>
              <a:spLocks noChangeShapeType="1"/>
            </p:cNvSpPr>
            <p:nvPr/>
          </p:nvSpPr>
          <p:spPr bwMode="auto">
            <a:xfrm>
              <a:off x="720" y="432"/>
              <a:ext cx="174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6" name="Line 29">
              <a:extLst>
                <a:ext uri="{FF2B5EF4-FFF2-40B4-BE49-F238E27FC236}">
                  <a16:creationId xmlns:a16="http://schemas.microsoft.com/office/drawing/2014/main" id="{504FB9E5-E227-449E-A1B2-3DF53991D0B1}"/>
                </a:ext>
              </a:extLst>
            </p:cNvPr>
            <p:cNvSpPr>
              <a:spLocks noChangeShapeType="1"/>
            </p:cNvSpPr>
            <p:nvPr/>
          </p:nvSpPr>
          <p:spPr bwMode="auto">
            <a:xfrm>
              <a:off x="3287" y="432"/>
              <a:ext cx="19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7" name="Line 30">
              <a:extLst>
                <a:ext uri="{FF2B5EF4-FFF2-40B4-BE49-F238E27FC236}">
                  <a16:creationId xmlns:a16="http://schemas.microsoft.com/office/drawing/2014/main" id="{B1CE5E6C-DCD1-4F8A-AD56-D38314E5F988}"/>
                </a:ext>
              </a:extLst>
            </p:cNvPr>
            <p:cNvSpPr>
              <a:spLocks noChangeShapeType="1"/>
            </p:cNvSpPr>
            <p:nvPr/>
          </p:nvSpPr>
          <p:spPr bwMode="auto">
            <a:xfrm>
              <a:off x="5239" y="912"/>
              <a:ext cx="0" cy="37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8" name="Line 31">
              <a:extLst>
                <a:ext uri="{FF2B5EF4-FFF2-40B4-BE49-F238E27FC236}">
                  <a16:creationId xmlns:a16="http://schemas.microsoft.com/office/drawing/2014/main" id="{E90DF490-D5C6-4FFA-A1D0-38956659B453}"/>
                </a:ext>
              </a:extLst>
            </p:cNvPr>
            <p:cNvSpPr>
              <a:spLocks noChangeShapeType="1"/>
            </p:cNvSpPr>
            <p:nvPr/>
          </p:nvSpPr>
          <p:spPr bwMode="auto">
            <a:xfrm>
              <a:off x="5239" y="432"/>
              <a:ext cx="0" cy="48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9" name="Line 32">
              <a:extLst>
                <a:ext uri="{FF2B5EF4-FFF2-40B4-BE49-F238E27FC236}">
                  <a16:creationId xmlns:a16="http://schemas.microsoft.com/office/drawing/2014/main" id="{A65F5842-5F72-4D31-B887-9C914604D9A8}"/>
                </a:ext>
              </a:extLst>
            </p:cNvPr>
            <p:cNvSpPr>
              <a:spLocks noChangeShapeType="1"/>
            </p:cNvSpPr>
            <p:nvPr/>
          </p:nvSpPr>
          <p:spPr bwMode="auto">
            <a:xfrm>
              <a:off x="5239" y="1289"/>
              <a:ext cx="0" cy="41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40" name="Text Box 33">
              <a:extLst>
                <a:ext uri="{FF2B5EF4-FFF2-40B4-BE49-F238E27FC236}">
                  <a16:creationId xmlns:a16="http://schemas.microsoft.com/office/drawing/2014/main" id="{FC7F4735-B492-44A0-9F2D-CD54A3803534}"/>
                </a:ext>
              </a:extLst>
            </p:cNvPr>
            <p:cNvSpPr txBox="1">
              <a:spLocks noChangeArrowheads="1"/>
            </p:cNvSpPr>
            <p:nvPr/>
          </p:nvSpPr>
          <p:spPr bwMode="auto">
            <a:xfrm>
              <a:off x="793" y="482"/>
              <a:ext cx="6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zh-CN" altLang="en-US" sz="1800" b="1" dirty="0">
                  <a:latin typeface="Times New Roman" panose="02020603050405020304" pitchFamily="18" charset="0"/>
                </a:rPr>
                <a:t>食物链生物</a:t>
              </a:r>
            </a:p>
          </p:txBody>
        </p:sp>
        <p:sp>
          <p:nvSpPr>
            <p:cNvPr id="98341" name="Text Box 34">
              <a:extLst>
                <a:ext uri="{FF2B5EF4-FFF2-40B4-BE49-F238E27FC236}">
                  <a16:creationId xmlns:a16="http://schemas.microsoft.com/office/drawing/2014/main" id="{C82F9E0D-5A5C-49E5-8926-4DDF596529AE}"/>
                </a:ext>
              </a:extLst>
            </p:cNvPr>
            <p:cNvSpPr txBox="1">
              <a:spLocks noChangeArrowheads="1"/>
            </p:cNvSpPr>
            <p:nvPr/>
          </p:nvSpPr>
          <p:spPr bwMode="auto">
            <a:xfrm>
              <a:off x="1655" y="563"/>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b="1">
                  <a:latin typeface="Times New Roman" panose="02020603050405020304" pitchFamily="18" charset="0"/>
                </a:rPr>
                <a:t>绿色植物</a:t>
              </a:r>
            </a:p>
          </p:txBody>
        </p:sp>
        <p:sp>
          <p:nvSpPr>
            <p:cNvPr id="98342" name="Text Box 35">
              <a:extLst>
                <a:ext uri="{FF2B5EF4-FFF2-40B4-BE49-F238E27FC236}">
                  <a16:creationId xmlns:a16="http://schemas.microsoft.com/office/drawing/2014/main" id="{1F8F1613-544A-4F6D-AC86-DB847DD92A7C}"/>
                </a:ext>
              </a:extLst>
            </p:cNvPr>
            <p:cNvSpPr txBox="1">
              <a:spLocks noChangeArrowheads="1"/>
            </p:cNvSpPr>
            <p:nvPr/>
          </p:nvSpPr>
          <p:spPr bwMode="auto">
            <a:xfrm>
              <a:off x="2528" y="563"/>
              <a:ext cx="107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a:latin typeface="Times New Roman" panose="02020603050405020304" pitchFamily="18" charset="0"/>
                </a:rPr>
                <a:t>植食动物</a:t>
              </a:r>
            </a:p>
          </p:txBody>
        </p:sp>
        <p:sp>
          <p:nvSpPr>
            <p:cNvPr id="98343" name="Text Box 36">
              <a:extLst>
                <a:ext uri="{FF2B5EF4-FFF2-40B4-BE49-F238E27FC236}">
                  <a16:creationId xmlns:a16="http://schemas.microsoft.com/office/drawing/2014/main" id="{CDF7E449-E563-485F-9295-82BFC4FBDA5D}"/>
                </a:ext>
              </a:extLst>
            </p:cNvPr>
            <p:cNvSpPr txBox="1">
              <a:spLocks noChangeArrowheads="1"/>
            </p:cNvSpPr>
            <p:nvPr/>
          </p:nvSpPr>
          <p:spPr bwMode="auto">
            <a:xfrm>
              <a:off x="3380" y="563"/>
              <a:ext cx="9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a:latin typeface="Times New Roman" panose="02020603050405020304" pitchFamily="18" charset="0"/>
                </a:rPr>
                <a:t>肉食动物</a:t>
              </a:r>
            </a:p>
          </p:txBody>
        </p:sp>
        <p:sp>
          <p:nvSpPr>
            <p:cNvPr id="98344" name="Text Box 37">
              <a:extLst>
                <a:ext uri="{FF2B5EF4-FFF2-40B4-BE49-F238E27FC236}">
                  <a16:creationId xmlns:a16="http://schemas.microsoft.com/office/drawing/2014/main" id="{86A065A2-1FB5-4D9A-A624-07A2266EA5A6}"/>
                </a:ext>
              </a:extLst>
            </p:cNvPr>
            <p:cNvSpPr txBox="1">
              <a:spLocks noChangeArrowheads="1"/>
            </p:cNvSpPr>
            <p:nvPr/>
          </p:nvSpPr>
          <p:spPr bwMode="auto">
            <a:xfrm>
              <a:off x="4139" y="563"/>
              <a:ext cx="12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a:latin typeface="Times New Roman" panose="02020603050405020304" pitchFamily="18" charset="0"/>
                </a:rPr>
                <a:t>大型肉食动物</a:t>
              </a:r>
            </a:p>
          </p:txBody>
        </p:sp>
        <p:sp>
          <p:nvSpPr>
            <p:cNvPr id="98345" name="Text Box 38">
              <a:extLst>
                <a:ext uri="{FF2B5EF4-FFF2-40B4-BE49-F238E27FC236}">
                  <a16:creationId xmlns:a16="http://schemas.microsoft.com/office/drawing/2014/main" id="{5C1399E6-F9CA-4A69-9296-D8F09FCDF636}"/>
                </a:ext>
              </a:extLst>
            </p:cNvPr>
            <p:cNvSpPr txBox="1">
              <a:spLocks noChangeArrowheads="1"/>
            </p:cNvSpPr>
            <p:nvPr/>
          </p:nvSpPr>
          <p:spPr bwMode="auto">
            <a:xfrm>
              <a:off x="793" y="976"/>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b="1">
                  <a:latin typeface="Times New Roman" panose="02020603050405020304" pitchFamily="18" charset="0"/>
                </a:rPr>
                <a:t>结构模式</a:t>
              </a:r>
            </a:p>
          </p:txBody>
        </p:sp>
        <p:sp>
          <p:nvSpPr>
            <p:cNvPr id="98346" name="Text Box 39">
              <a:extLst>
                <a:ext uri="{FF2B5EF4-FFF2-40B4-BE49-F238E27FC236}">
                  <a16:creationId xmlns:a16="http://schemas.microsoft.com/office/drawing/2014/main" id="{3DECA164-EF29-4D76-B1BC-B5DDE8691294}"/>
                </a:ext>
              </a:extLst>
            </p:cNvPr>
            <p:cNvSpPr txBox="1">
              <a:spLocks noChangeArrowheads="1"/>
            </p:cNvSpPr>
            <p:nvPr/>
          </p:nvSpPr>
          <p:spPr bwMode="auto">
            <a:xfrm>
              <a:off x="1701" y="976"/>
              <a:ext cx="9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a:latin typeface="Times New Roman" panose="02020603050405020304" pitchFamily="18" charset="0"/>
                </a:rPr>
                <a:t>生产者</a:t>
              </a:r>
            </a:p>
          </p:txBody>
        </p:sp>
        <p:sp>
          <p:nvSpPr>
            <p:cNvPr id="98347" name="Text Box 40">
              <a:extLst>
                <a:ext uri="{FF2B5EF4-FFF2-40B4-BE49-F238E27FC236}">
                  <a16:creationId xmlns:a16="http://schemas.microsoft.com/office/drawing/2014/main" id="{1F1A5BC7-3C8B-4B08-B336-B6CA6BFD7A02}"/>
                </a:ext>
              </a:extLst>
            </p:cNvPr>
            <p:cNvSpPr txBox="1">
              <a:spLocks noChangeArrowheads="1"/>
            </p:cNvSpPr>
            <p:nvPr/>
          </p:nvSpPr>
          <p:spPr bwMode="auto">
            <a:xfrm>
              <a:off x="2447" y="966"/>
              <a:ext cx="8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b="1">
                  <a:latin typeface="Times New Roman" panose="02020603050405020304" pitchFamily="18" charset="0"/>
                </a:rPr>
                <a:t>初级消费者</a:t>
              </a:r>
            </a:p>
          </p:txBody>
        </p:sp>
        <p:sp>
          <p:nvSpPr>
            <p:cNvPr id="98348" name="Text Box 41">
              <a:extLst>
                <a:ext uri="{FF2B5EF4-FFF2-40B4-BE49-F238E27FC236}">
                  <a16:creationId xmlns:a16="http://schemas.microsoft.com/office/drawing/2014/main" id="{58B3DF4E-BE62-45BD-9B38-8938E24DEFFE}"/>
                </a:ext>
              </a:extLst>
            </p:cNvPr>
            <p:cNvSpPr txBox="1">
              <a:spLocks noChangeArrowheads="1"/>
            </p:cNvSpPr>
            <p:nvPr/>
          </p:nvSpPr>
          <p:spPr bwMode="auto">
            <a:xfrm>
              <a:off x="3306" y="986"/>
              <a:ext cx="11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dirty="0">
                  <a:latin typeface="Times New Roman" panose="02020603050405020304" pitchFamily="18" charset="0"/>
                </a:rPr>
                <a:t>次级消费者</a:t>
              </a:r>
            </a:p>
          </p:txBody>
        </p:sp>
        <p:sp>
          <p:nvSpPr>
            <p:cNvPr id="98349" name="Text Box 42">
              <a:extLst>
                <a:ext uri="{FF2B5EF4-FFF2-40B4-BE49-F238E27FC236}">
                  <a16:creationId xmlns:a16="http://schemas.microsoft.com/office/drawing/2014/main" id="{5729227F-3BEB-452A-91FD-CA284264EB64}"/>
                </a:ext>
              </a:extLst>
            </p:cNvPr>
            <p:cNvSpPr txBox="1">
              <a:spLocks noChangeArrowheads="1"/>
            </p:cNvSpPr>
            <p:nvPr/>
          </p:nvSpPr>
          <p:spPr bwMode="auto">
            <a:xfrm>
              <a:off x="4207" y="968"/>
              <a:ext cx="1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a:latin typeface="Times New Roman" panose="02020603050405020304" pitchFamily="18" charset="0"/>
                </a:rPr>
                <a:t>三级消费者</a:t>
              </a:r>
            </a:p>
          </p:txBody>
        </p:sp>
        <p:sp>
          <p:nvSpPr>
            <p:cNvPr id="98350" name="Text Box 43">
              <a:extLst>
                <a:ext uri="{FF2B5EF4-FFF2-40B4-BE49-F238E27FC236}">
                  <a16:creationId xmlns:a16="http://schemas.microsoft.com/office/drawing/2014/main" id="{BD66655F-A952-4F89-B5AB-DF0EADA66731}"/>
                </a:ext>
              </a:extLst>
            </p:cNvPr>
            <p:cNvSpPr txBox="1">
              <a:spLocks noChangeArrowheads="1"/>
            </p:cNvSpPr>
            <p:nvPr/>
          </p:nvSpPr>
          <p:spPr bwMode="auto">
            <a:xfrm>
              <a:off x="792" y="1339"/>
              <a:ext cx="8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a:latin typeface="Times New Roman" panose="02020603050405020304" pitchFamily="18" charset="0"/>
                </a:rPr>
                <a:t>营养环节</a:t>
              </a:r>
            </a:p>
          </p:txBody>
        </p:sp>
        <p:sp>
          <p:nvSpPr>
            <p:cNvPr id="98351" name="Text Box 44">
              <a:extLst>
                <a:ext uri="{FF2B5EF4-FFF2-40B4-BE49-F238E27FC236}">
                  <a16:creationId xmlns:a16="http://schemas.microsoft.com/office/drawing/2014/main" id="{0CEF136A-431F-4E00-B1EC-E86FB9B3D9C7}"/>
                </a:ext>
              </a:extLst>
            </p:cNvPr>
            <p:cNvSpPr txBox="1">
              <a:spLocks noChangeArrowheads="1"/>
            </p:cNvSpPr>
            <p:nvPr/>
          </p:nvSpPr>
          <p:spPr bwMode="auto">
            <a:xfrm>
              <a:off x="1580" y="1379"/>
              <a:ext cx="1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dirty="0">
                  <a:latin typeface="Times New Roman" panose="02020603050405020304" pitchFamily="18" charset="0"/>
                </a:rPr>
                <a:t>第一营养级</a:t>
              </a:r>
            </a:p>
          </p:txBody>
        </p:sp>
        <p:sp>
          <p:nvSpPr>
            <p:cNvPr id="98352" name="Text Box 45">
              <a:extLst>
                <a:ext uri="{FF2B5EF4-FFF2-40B4-BE49-F238E27FC236}">
                  <a16:creationId xmlns:a16="http://schemas.microsoft.com/office/drawing/2014/main" id="{7B523CE4-4125-4F12-A276-C699BA180E02}"/>
                </a:ext>
              </a:extLst>
            </p:cNvPr>
            <p:cNvSpPr txBox="1">
              <a:spLocks noChangeArrowheads="1"/>
            </p:cNvSpPr>
            <p:nvPr/>
          </p:nvSpPr>
          <p:spPr bwMode="auto">
            <a:xfrm>
              <a:off x="2447" y="1379"/>
              <a:ext cx="11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a:latin typeface="Times New Roman" panose="02020603050405020304" pitchFamily="18" charset="0"/>
                </a:rPr>
                <a:t>第二营养级</a:t>
              </a:r>
            </a:p>
          </p:txBody>
        </p:sp>
        <p:sp>
          <p:nvSpPr>
            <p:cNvPr id="98353" name="Text Box 46">
              <a:extLst>
                <a:ext uri="{FF2B5EF4-FFF2-40B4-BE49-F238E27FC236}">
                  <a16:creationId xmlns:a16="http://schemas.microsoft.com/office/drawing/2014/main" id="{299E790D-A6DA-4895-B710-43D3B46E6B72}"/>
                </a:ext>
              </a:extLst>
            </p:cNvPr>
            <p:cNvSpPr txBox="1">
              <a:spLocks noChangeArrowheads="1"/>
            </p:cNvSpPr>
            <p:nvPr/>
          </p:nvSpPr>
          <p:spPr bwMode="auto">
            <a:xfrm>
              <a:off x="3300" y="1374"/>
              <a:ext cx="127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dirty="0">
                  <a:latin typeface="Times New Roman" panose="02020603050405020304" pitchFamily="18" charset="0"/>
                </a:rPr>
                <a:t>第三营养级</a:t>
              </a:r>
            </a:p>
          </p:txBody>
        </p:sp>
        <p:sp>
          <p:nvSpPr>
            <p:cNvPr id="98354" name="Text Box 47">
              <a:extLst>
                <a:ext uri="{FF2B5EF4-FFF2-40B4-BE49-F238E27FC236}">
                  <a16:creationId xmlns:a16="http://schemas.microsoft.com/office/drawing/2014/main" id="{3C0F44F8-E664-4EB0-B598-10599F700361}"/>
                </a:ext>
              </a:extLst>
            </p:cNvPr>
            <p:cNvSpPr txBox="1">
              <a:spLocks noChangeArrowheads="1"/>
            </p:cNvSpPr>
            <p:nvPr/>
          </p:nvSpPr>
          <p:spPr bwMode="auto">
            <a:xfrm>
              <a:off x="4238" y="1373"/>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kumimoji="1" lang="zh-CN" altLang="en-US" sz="1800" b="1" dirty="0">
                  <a:latin typeface="Times New Roman" panose="02020603050405020304" pitchFamily="18" charset="0"/>
                </a:rPr>
                <a:t>第四营养级</a:t>
              </a:r>
            </a:p>
          </p:txBody>
        </p:sp>
      </p:grpSp>
      <p:pic>
        <p:nvPicPr>
          <p:cNvPr id="98307" name="图片 5" descr="image003.jpg">
            <a:extLst>
              <a:ext uri="{FF2B5EF4-FFF2-40B4-BE49-F238E27FC236}">
                <a16:creationId xmlns:a16="http://schemas.microsoft.com/office/drawing/2014/main" id="{0E21F9C5-A9AF-4E00-93F0-47D4030675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488" y="103188"/>
            <a:ext cx="6027737"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3A88F373-5712-4B48-92DA-C7CC8D36B990}"/>
              </a:ext>
            </a:extLst>
          </p:cNvPr>
          <p:cNvSpPr txBox="1"/>
          <p:nvPr/>
        </p:nvSpPr>
        <p:spPr>
          <a:xfrm>
            <a:off x="6876256" y="1182339"/>
            <a:ext cx="2033575" cy="1384995"/>
          </a:xfrm>
          <a:prstGeom prst="rect">
            <a:avLst/>
          </a:prstGeom>
        </p:spPr>
        <p:style>
          <a:lnRef idx="0">
            <a:schemeClr val="dk1"/>
          </a:lnRef>
          <a:fillRef idx="3">
            <a:schemeClr val="dk1"/>
          </a:fillRef>
          <a:effectRef idx="3">
            <a:schemeClr val="dk1"/>
          </a:effectRef>
          <a:fontRef idx="minor">
            <a:schemeClr val="lt1"/>
          </a:fontRef>
        </p:style>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defRPr/>
            </a:pPr>
            <a:r>
              <a:rPr kumimoji="0" lang="zh-CN" altLang="en-US" sz="2800" b="1" dirty="0">
                <a:solidFill>
                  <a:srgbClr val="FFFFFF"/>
                </a:solidFill>
                <a:latin typeface="黑体" panose="02010609060101010101" pitchFamily="49" charset="-122"/>
                <a:ea typeface="黑体" panose="02010609060101010101" pitchFamily="49" charset="-122"/>
              </a:rPr>
              <a:t>注意：分解者不占营养级！！！</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6B1A9A9-5FD4-4980-8B63-AD62B8E829B1}"/>
              </a:ext>
            </a:extLst>
          </p:cNvPr>
          <p:cNvSpPr>
            <a:spLocks noChangeArrowheads="1"/>
          </p:cNvSpPr>
          <p:nvPr/>
        </p:nvSpPr>
        <p:spPr bwMode="auto">
          <a:xfrm>
            <a:off x="381000" y="404813"/>
            <a:ext cx="8655050" cy="5716587"/>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kumimoji="1" lang="zh-CN" altLang="en-US" sz="3600" b="1" dirty="0">
                <a:solidFill>
                  <a:srgbClr val="FF3300"/>
                </a:solidFill>
                <a:latin typeface="微软雅黑" panose="020B0503020204020204" pitchFamily="34" charset="-122"/>
                <a:ea typeface="微软雅黑" panose="020B0503020204020204" pitchFamily="34" charset="-122"/>
              </a:rPr>
              <a:t>注意</a:t>
            </a:r>
            <a:r>
              <a:rPr kumimoji="1" lang="en-US" altLang="zh-CN" sz="3600" b="1" dirty="0">
                <a:solidFill>
                  <a:srgbClr val="FF3300"/>
                </a:solidFill>
                <a:latin typeface="微软雅黑" panose="020B0503020204020204" pitchFamily="34" charset="-122"/>
                <a:ea typeface="微软雅黑" panose="020B0503020204020204" pitchFamily="34" charset="-122"/>
              </a:rPr>
              <a:t>:</a:t>
            </a:r>
          </a:p>
          <a:p>
            <a:pPr marL="514350" indent="-514350" algn="just">
              <a:lnSpc>
                <a:spcPct val="150000"/>
              </a:lnSpc>
              <a:buFont typeface="+mj-lt"/>
              <a:buAutoNum type="arabicPeriod"/>
            </a:pPr>
            <a:r>
              <a:rPr kumimoji="1" lang="zh-CN" altLang="en-US" sz="2800" b="1" dirty="0">
                <a:latin typeface="微软雅黑" panose="020B0503020204020204" pitchFamily="34" charset="-122"/>
                <a:ea typeface="微软雅黑" panose="020B0503020204020204" pitchFamily="34" charset="-122"/>
              </a:rPr>
              <a:t>每条食物链（狭义的食物链，即捕食链）的</a:t>
            </a:r>
            <a:r>
              <a:rPr kumimoji="1" lang="zh-CN" altLang="en-US" sz="2800" b="1" dirty="0">
                <a:solidFill>
                  <a:srgbClr val="FF0000"/>
                </a:solidFill>
                <a:latin typeface="微软雅黑" panose="020B0503020204020204" pitchFamily="34" charset="-122"/>
                <a:ea typeface="微软雅黑" panose="020B0503020204020204" pitchFamily="34" charset="-122"/>
              </a:rPr>
              <a:t>起点总是生产者</a:t>
            </a:r>
            <a:r>
              <a:rPr kumimoji="1" lang="zh-CN" altLang="en-US" sz="2800" b="1" dirty="0">
                <a:latin typeface="微软雅黑" panose="020B0503020204020204" pitchFamily="34" charset="-122"/>
                <a:ea typeface="微软雅黑" panose="020B0503020204020204" pitchFamily="34" charset="-122"/>
              </a:rPr>
              <a:t>，终点是不被其他动物所食的动物。</a:t>
            </a:r>
          </a:p>
          <a:p>
            <a:pPr marL="514350" indent="-514350" algn="just">
              <a:lnSpc>
                <a:spcPct val="150000"/>
              </a:lnSpc>
              <a:buFont typeface="+mj-lt"/>
              <a:buAutoNum type="arabicPeriod"/>
            </a:pPr>
            <a:r>
              <a:rPr kumimoji="1" lang="zh-CN" altLang="en-US" sz="2800" b="1" dirty="0">
                <a:latin typeface="微软雅黑" panose="020B0503020204020204" pitchFamily="34" charset="-122"/>
                <a:ea typeface="微软雅黑" panose="020B0503020204020204" pitchFamily="34" charset="-122"/>
              </a:rPr>
              <a:t>每一环节即为一个营养级，处在第几位即为第几营养级。</a:t>
            </a:r>
            <a:r>
              <a:rPr kumimoji="1" lang="zh-CN" altLang="en-US" sz="2800" b="1" dirty="0">
                <a:solidFill>
                  <a:srgbClr val="FF0000"/>
                </a:solidFill>
                <a:latin typeface="微软雅黑" panose="020B0503020204020204" pitchFamily="34" charset="-122"/>
                <a:ea typeface="微软雅黑" panose="020B0503020204020204" pitchFamily="34" charset="-122"/>
              </a:rPr>
              <a:t>生产者总是第一营养级。</a:t>
            </a:r>
          </a:p>
          <a:p>
            <a:pPr marL="514350" indent="-514350" algn="just">
              <a:lnSpc>
                <a:spcPct val="150000"/>
              </a:lnSpc>
              <a:buFont typeface="+mj-lt"/>
              <a:buAutoNum type="arabicPeriod"/>
            </a:pPr>
            <a:r>
              <a:rPr kumimoji="1" lang="zh-CN" altLang="en-US" sz="2800" b="1" dirty="0">
                <a:latin typeface="微软雅黑" panose="020B0503020204020204" pitchFamily="34" charset="-122"/>
                <a:ea typeface="微软雅黑" panose="020B0503020204020204" pitchFamily="34" charset="-122"/>
              </a:rPr>
              <a:t>各种生物处的营养级的级别，并不是一成不变的。</a:t>
            </a:r>
          </a:p>
          <a:p>
            <a:pPr marL="514350" indent="-514350" algn="just">
              <a:lnSpc>
                <a:spcPct val="150000"/>
              </a:lnSpc>
              <a:buFont typeface="+mj-lt"/>
              <a:buAutoNum type="arabicPeriod"/>
            </a:pPr>
            <a:r>
              <a:rPr kumimoji="1" lang="zh-CN" altLang="en-US" sz="2800" b="1" dirty="0">
                <a:latin typeface="微软雅黑" panose="020B0503020204020204" pitchFamily="34" charset="-122"/>
                <a:ea typeface="微软雅黑" panose="020B0503020204020204" pitchFamily="34" charset="-122"/>
              </a:rPr>
              <a:t>同种生物所属</a:t>
            </a:r>
            <a:r>
              <a:rPr kumimoji="1" lang="zh-CN" altLang="en-US" sz="2800" b="1" dirty="0">
                <a:solidFill>
                  <a:srgbClr val="FF0000"/>
                </a:solidFill>
                <a:latin typeface="微软雅黑" panose="020B0503020204020204" pitchFamily="34" charset="-122"/>
                <a:ea typeface="微软雅黑" panose="020B0503020204020204" pitchFamily="34" charset="-122"/>
              </a:rPr>
              <a:t>消费者级别和营养级级别</a:t>
            </a:r>
            <a:r>
              <a:rPr kumimoji="1" lang="zh-CN" altLang="en-US" sz="2800" b="1" dirty="0">
                <a:latin typeface="微软雅黑" panose="020B0503020204020204" pitchFamily="34" charset="-122"/>
                <a:ea typeface="微软雅黑" panose="020B0503020204020204" pitchFamily="34" charset="-122"/>
              </a:rPr>
              <a:t>一定是不同的，总是差一级。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a:extLst>
              <a:ext uri="{FF2B5EF4-FFF2-40B4-BE49-F238E27FC236}">
                <a16:creationId xmlns:a16="http://schemas.microsoft.com/office/drawing/2014/main" id="{470FF88E-D50A-4953-9D71-93F4DDED1FFE}"/>
              </a:ext>
            </a:extLst>
          </p:cNvPr>
          <p:cNvSpPr txBox="1">
            <a:spLocks noChangeArrowheads="1"/>
          </p:cNvSpPr>
          <p:nvPr/>
        </p:nvSpPr>
        <p:spPr bwMode="auto">
          <a:xfrm>
            <a:off x="250825" y="1412875"/>
            <a:ext cx="4651375"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5000"/>
              </a:lnSpc>
            </a:pPr>
            <a:r>
              <a:rPr kumimoji="1" lang="zh-CN" altLang="en-US" sz="3600" b="1">
                <a:latin typeface="微软雅黑" panose="020B0503020204020204" pitchFamily="34" charset="-122"/>
                <a:ea typeface="微软雅黑" panose="020B0503020204020204" pitchFamily="34" charset="-122"/>
              </a:rPr>
              <a:t>                  捕食链：</a:t>
            </a:r>
          </a:p>
          <a:p>
            <a:pPr eaLnBrk="1" hangingPunct="1">
              <a:lnSpc>
                <a:spcPct val="125000"/>
              </a:lnSpc>
            </a:pPr>
            <a:endParaRPr kumimoji="1" lang="zh-CN" altLang="en-US" sz="3600" b="1">
              <a:latin typeface="微软雅黑" panose="020B0503020204020204" pitchFamily="34" charset="-122"/>
              <a:ea typeface="微软雅黑" panose="020B0503020204020204" pitchFamily="34" charset="-122"/>
            </a:endParaRPr>
          </a:p>
          <a:p>
            <a:pPr eaLnBrk="1" hangingPunct="1">
              <a:lnSpc>
                <a:spcPct val="125000"/>
              </a:lnSpc>
            </a:pPr>
            <a:r>
              <a:rPr kumimoji="1" lang="zh-CN" altLang="en-US" sz="3600" b="1">
                <a:latin typeface="微软雅黑" panose="020B0503020204020204" pitchFamily="34" charset="-122"/>
                <a:ea typeface="微软雅黑" panose="020B0503020204020204" pitchFamily="34" charset="-122"/>
              </a:rPr>
              <a:t>三种类型： 寄生链：</a:t>
            </a:r>
          </a:p>
          <a:p>
            <a:pPr eaLnBrk="1" hangingPunct="1">
              <a:lnSpc>
                <a:spcPct val="125000"/>
              </a:lnSpc>
            </a:pPr>
            <a:endParaRPr kumimoji="1" lang="zh-CN" altLang="en-US" sz="3600" b="1">
              <a:latin typeface="微软雅黑" panose="020B0503020204020204" pitchFamily="34" charset="-122"/>
              <a:ea typeface="微软雅黑" panose="020B0503020204020204" pitchFamily="34" charset="-122"/>
            </a:endParaRPr>
          </a:p>
          <a:p>
            <a:pPr eaLnBrk="1" hangingPunct="1">
              <a:lnSpc>
                <a:spcPct val="125000"/>
              </a:lnSpc>
            </a:pPr>
            <a:r>
              <a:rPr kumimoji="1" lang="zh-CN" altLang="en-US" sz="3600" b="1">
                <a:latin typeface="微软雅黑" panose="020B0503020204020204" pitchFamily="34" charset="-122"/>
                <a:ea typeface="微软雅黑" panose="020B0503020204020204" pitchFamily="34" charset="-122"/>
              </a:rPr>
              <a:t>                  腐生链：</a:t>
            </a:r>
          </a:p>
        </p:txBody>
      </p:sp>
      <p:sp>
        <p:nvSpPr>
          <p:cNvPr id="100355" name="AutoShape 3">
            <a:extLst>
              <a:ext uri="{FF2B5EF4-FFF2-40B4-BE49-F238E27FC236}">
                <a16:creationId xmlns:a16="http://schemas.microsoft.com/office/drawing/2014/main" id="{D0E8C4D0-615F-463D-85B2-20DCF0FF8E90}"/>
              </a:ext>
            </a:extLst>
          </p:cNvPr>
          <p:cNvSpPr>
            <a:spLocks/>
          </p:cNvSpPr>
          <p:nvPr/>
        </p:nvSpPr>
        <p:spPr bwMode="auto">
          <a:xfrm>
            <a:off x="2455863" y="1792288"/>
            <a:ext cx="244475" cy="2860675"/>
          </a:xfrm>
          <a:prstGeom prst="leftBrace">
            <a:avLst>
              <a:gd name="adj1" fmla="val 97511"/>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0356" name="Text Box 4">
            <a:extLst>
              <a:ext uri="{FF2B5EF4-FFF2-40B4-BE49-F238E27FC236}">
                <a16:creationId xmlns:a16="http://schemas.microsoft.com/office/drawing/2014/main" id="{44C52FE0-E23D-4165-AA53-D26B50C45F12}"/>
              </a:ext>
            </a:extLst>
          </p:cNvPr>
          <p:cNvSpPr txBox="1">
            <a:spLocks noChangeArrowheads="1"/>
          </p:cNvSpPr>
          <p:nvPr/>
        </p:nvSpPr>
        <p:spPr bwMode="auto">
          <a:xfrm>
            <a:off x="4500563" y="1412875"/>
            <a:ext cx="45354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3200" b="1" dirty="0">
                <a:solidFill>
                  <a:srgbClr val="FF0000"/>
                </a:solidFill>
                <a:latin typeface="微软雅黑" panose="020B0503020204020204" pitchFamily="34" charset="-122"/>
                <a:ea typeface="微软雅黑" panose="020B0503020204020204" pitchFamily="34" charset="-122"/>
              </a:rPr>
              <a:t>以植物为起点，经食草动物到食肉动物。</a:t>
            </a:r>
          </a:p>
        </p:txBody>
      </p:sp>
      <p:sp>
        <p:nvSpPr>
          <p:cNvPr id="100357" name="Text Box 5">
            <a:extLst>
              <a:ext uri="{FF2B5EF4-FFF2-40B4-BE49-F238E27FC236}">
                <a16:creationId xmlns:a16="http://schemas.microsoft.com/office/drawing/2014/main" id="{0D246F97-E538-4BF2-AD0B-A9458FA031A2}"/>
              </a:ext>
            </a:extLst>
          </p:cNvPr>
          <p:cNvSpPr txBox="1">
            <a:spLocks noChangeArrowheads="1"/>
          </p:cNvSpPr>
          <p:nvPr/>
        </p:nvSpPr>
        <p:spPr bwMode="auto">
          <a:xfrm>
            <a:off x="4532313" y="4319588"/>
            <a:ext cx="3887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3200" b="1">
                <a:solidFill>
                  <a:srgbClr val="FF0000"/>
                </a:solidFill>
                <a:latin typeface="微软雅黑" panose="020B0503020204020204" pitchFamily="34" charset="-122"/>
                <a:ea typeface="微软雅黑" panose="020B0503020204020204" pitchFamily="34" charset="-122"/>
              </a:rPr>
              <a:t>以动植物尸体为起点。</a:t>
            </a:r>
          </a:p>
        </p:txBody>
      </p:sp>
      <p:sp>
        <p:nvSpPr>
          <p:cNvPr id="100358" name="Text Box 6">
            <a:extLst>
              <a:ext uri="{FF2B5EF4-FFF2-40B4-BE49-F238E27FC236}">
                <a16:creationId xmlns:a16="http://schemas.microsoft.com/office/drawing/2014/main" id="{959F1A8B-432B-486B-9E2A-A5A7430C702A}"/>
              </a:ext>
            </a:extLst>
          </p:cNvPr>
          <p:cNvSpPr txBox="1">
            <a:spLocks noChangeArrowheads="1"/>
          </p:cNvSpPr>
          <p:nvPr/>
        </p:nvSpPr>
        <p:spPr bwMode="auto">
          <a:xfrm>
            <a:off x="4500563" y="2778125"/>
            <a:ext cx="452913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3200" b="1">
                <a:solidFill>
                  <a:srgbClr val="FF0000"/>
                </a:solidFill>
                <a:latin typeface="微软雅黑" panose="020B0503020204020204" pitchFamily="34" charset="-122"/>
                <a:ea typeface="微软雅黑" panose="020B0503020204020204" pitchFamily="34" charset="-122"/>
              </a:rPr>
              <a:t>以活的动植物体为起点，经各级寄生物。</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a:extLst>
              <a:ext uri="{FF2B5EF4-FFF2-40B4-BE49-F238E27FC236}">
                <a16:creationId xmlns:a16="http://schemas.microsoft.com/office/drawing/2014/main" id="{9C08D843-0F77-4300-8A4A-2A0BFB90A060}"/>
              </a:ext>
            </a:extLst>
          </p:cNvPr>
          <p:cNvSpPr txBox="1">
            <a:spLocks noChangeArrowheads="1"/>
          </p:cNvSpPr>
          <p:nvPr/>
        </p:nvSpPr>
        <p:spPr bwMode="auto">
          <a:xfrm>
            <a:off x="1258888" y="2781300"/>
            <a:ext cx="53594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pPr>
            <a:r>
              <a:rPr kumimoji="1" lang="zh-CN" altLang="en-US" sz="3200" b="1">
                <a:solidFill>
                  <a:srgbClr val="410082"/>
                </a:solidFill>
                <a:latin typeface="微软雅黑" panose="020B0503020204020204" pitchFamily="34" charset="-122"/>
                <a:ea typeface="微软雅黑" panose="020B0503020204020204" pitchFamily="34" charset="-122"/>
              </a:rPr>
              <a:t>草          兔         狐          虎</a:t>
            </a:r>
          </a:p>
        </p:txBody>
      </p:sp>
      <p:sp>
        <p:nvSpPr>
          <p:cNvPr id="101379" name="Text Box 3">
            <a:extLst>
              <a:ext uri="{FF2B5EF4-FFF2-40B4-BE49-F238E27FC236}">
                <a16:creationId xmlns:a16="http://schemas.microsoft.com/office/drawing/2014/main" id="{1C6EAF39-8379-4E11-AC78-7AB1812C8712}"/>
              </a:ext>
            </a:extLst>
          </p:cNvPr>
          <p:cNvSpPr txBox="1">
            <a:spLocks noChangeArrowheads="1"/>
          </p:cNvSpPr>
          <p:nvPr/>
        </p:nvSpPr>
        <p:spPr bwMode="auto">
          <a:xfrm>
            <a:off x="571500" y="1320800"/>
            <a:ext cx="842486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5000"/>
              </a:lnSpc>
              <a:buFont typeface="Arial" panose="020B0604020202020204" pitchFamily="34" charset="0"/>
              <a:buChar char="•"/>
            </a:pPr>
            <a:r>
              <a:rPr kumimoji="1" lang="zh-CN" altLang="en-US" sz="2800" b="1">
                <a:latin typeface="微软雅黑" panose="020B0503020204020204" pitchFamily="34" charset="-122"/>
                <a:ea typeface="微软雅黑" panose="020B0503020204020204" pitchFamily="34" charset="-122"/>
              </a:rPr>
              <a:t>兔子吃草，狐狸吃兔子，虎吃狐狸，这种由捕食方式获取营养物质而形成的食物链。</a:t>
            </a:r>
          </a:p>
        </p:txBody>
      </p:sp>
      <p:sp>
        <p:nvSpPr>
          <p:cNvPr id="101380" name="Line 4">
            <a:extLst>
              <a:ext uri="{FF2B5EF4-FFF2-40B4-BE49-F238E27FC236}">
                <a16:creationId xmlns:a16="http://schemas.microsoft.com/office/drawing/2014/main" id="{9CBE9CE0-69D3-475D-9925-1DF31DA4E1DC}"/>
              </a:ext>
            </a:extLst>
          </p:cNvPr>
          <p:cNvSpPr>
            <a:spLocks noChangeShapeType="1"/>
          </p:cNvSpPr>
          <p:nvPr/>
        </p:nvSpPr>
        <p:spPr bwMode="auto">
          <a:xfrm>
            <a:off x="1906588" y="3182938"/>
            <a:ext cx="8286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381" name="Line 5">
            <a:extLst>
              <a:ext uri="{FF2B5EF4-FFF2-40B4-BE49-F238E27FC236}">
                <a16:creationId xmlns:a16="http://schemas.microsoft.com/office/drawing/2014/main" id="{A1BAD88E-9393-4B5E-BB10-014A73B7291B}"/>
              </a:ext>
            </a:extLst>
          </p:cNvPr>
          <p:cNvSpPr>
            <a:spLocks noChangeShapeType="1"/>
          </p:cNvSpPr>
          <p:nvPr/>
        </p:nvSpPr>
        <p:spPr bwMode="auto">
          <a:xfrm>
            <a:off x="3430588" y="3167063"/>
            <a:ext cx="863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382" name="Line 6">
            <a:extLst>
              <a:ext uri="{FF2B5EF4-FFF2-40B4-BE49-F238E27FC236}">
                <a16:creationId xmlns:a16="http://schemas.microsoft.com/office/drawing/2014/main" id="{21E03506-66CE-4BCD-ADD5-9D6087419536}"/>
              </a:ext>
            </a:extLst>
          </p:cNvPr>
          <p:cNvSpPr>
            <a:spLocks noChangeShapeType="1"/>
          </p:cNvSpPr>
          <p:nvPr/>
        </p:nvSpPr>
        <p:spPr bwMode="auto">
          <a:xfrm>
            <a:off x="5014913" y="3182938"/>
            <a:ext cx="863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67" name="Text Box 7">
            <a:extLst>
              <a:ext uri="{FF2B5EF4-FFF2-40B4-BE49-F238E27FC236}">
                <a16:creationId xmlns:a16="http://schemas.microsoft.com/office/drawing/2014/main" id="{29FB5385-06AE-425F-ADEC-BABBDD091B23}"/>
              </a:ext>
            </a:extLst>
          </p:cNvPr>
          <p:cNvSpPr txBox="1">
            <a:spLocks noChangeArrowheads="1"/>
          </p:cNvSpPr>
          <p:nvPr/>
        </p:nvSpPr>
        <p:spPr bwMode="auto">
          <a:xfrm>
            <a:off x="612775" y="3751263"/>
            <a:ext cx="7918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kumimoji="1" lang="zh-CN" altLang="en-US" sz="2800" b="1">
                <a:latin typeface="微软雅黑" panose="020B0503020204020204" pitchFamily="34" charset="-122"/>
                <a:ea typeface="微软雅黑" panose="020B0503020204020204" pitchFamily="34" charset="-122"/>
              </a:rPr>
              <a:t>特点：</a:t>
            </a:r>
            <a:endParaRPr kumimoji="1" lang="en-US" altLang="zh-CN" sz="2800" b="1">
              <a:latin typeface="微软雅黑" panose="020B0503020204020204" pitchFamily="34" charset="-122"/>
              <a:ea typeface="微软雅黑" panose="020B0503020204020204" pitchFamily="34" charset="-122"/>
            </a:endParaRPr>
          </a:p>
        </p:txBody>
      </p:sp>
      <p:sp>
        <p:nvSpPr>
          <p:cNvPr id="101384" name="Rectangle 8">
            <a:extLst>
              <a:ext uri="{FF2B5EF4-FFF2-40B4-BE49-F238E27FC236}">
                <a16:creationId xmlns:a16="http://schemas.microsoft.com/office/drawing/2014/main" id="{406F4DA2-0FE0-4406-9C5F-2ADAE0A1EC03}"/>
              </a:ext>
            </a:extLst>
          </p:cNvPr>
          <p:cNvSpPr>
            <a:spLocks noChangeArrowheads="1"/>
          </p:cNvSpPr>
          <p:nvPr/>
        </p:nvSpPr>
        <p:spPr bwMode="auto">
          <a:xfrm>
            <a:off x="287338" y="249238"/>
            <a:ext cx="2292350" cy="646112"/>
          </a:xfrm>
          <a:prstGeom prst="rect">
            <a:avLst/>
          </a:prstGeom>
          <a:noFill/>
          <a:ln>
            <a:noFill/>
          </a:ln>
          <a:effectLst/>
        </p:spPr>
        <p:txBody>
          <a:bodyPr>
            <a:spAutoFit/>
          </a:bodyPr>
          <a:lstStyle/>
          <a:p>
            <a:pPr marL="53975" indent="1588">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捕食链：</a:t>
            </a:r>
          </a:p>
        </p:txBody>
      </p:sp>
      <p:sp>
        <p:nvSpPr>
          <p:cNvPr id="101385" name="文本框 9">
            <a:extLst>
              <a:ext uri="{FF2B5EF4-FFF2-40B4-BE49-F238E27FC236}">
                <a16:creationId xmlns:a16="http://schemas.microsoft.com/office/drawing/2014/main" id="{C98D67F1-1D3F-40BC-9EA1-41B3079AEED8}"/>
              </a:ext>
            </a:extLst>
          </p:cNvPr>
          <p:cNvSpPr txBox="1">
            <a:spLocks noChangeArrowheads="1"/>
          </p:cNvSpPr>
          <p:nvPr/>
        </p:nvSpPr>
        <p:spPr bwMode="auto">
          <a:xfrm>
            <a:off x="1082675" y="4343400"/>
            <a:ext cx="74025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eaLnBrk="1" hangingPunct="1"/>
            <a:r>
              <a:rPr kumimoji="1" lang="zh-CN" altLang="en-US" sz="2800" b="1" dirty="0">
                <a:latin typeface="微软雅黑" panose="020B0503020204020204" pitchFamily="34" charset="-122"/>
                <a:ea typeface="微软雅黑" panose="020B0503020204020204" pitchFamily="34" charset="-122"/>
              </a:rPr>
              <a:t>能量传递的顺序是由植物传到动物，由小动物传到大动物。</a:t>
            </a:r>
          </a:p>
        </p:txBody>
      </p:sp>
      <p:sp>
        <p:nvSpPr>
          <p:cNvPr id="10" name="TextBox 1">
            <a:extLst>
              <a:ext uri="{FF2B5EF4-FFF2-40B4-BE49-F238E27FC236}">
                <a16:creationId xmlns:a16="http://schemas.microsoft.com/office/drawing/2014/main" id="{3A88F373-5712-4B48-92DA-C7CC8D36B990}"/>
              </a:ext>
            </a:extLst>
          </p:cNvPr>
          <p:cNvSpPr txBox="1"/>
          <p:nvPr/>
        </p:nvSpPr>
        <p:spPr>
          <a:xfrm>
            <a:off x="971600" y="5365750"/>
            <a:ext cx="7861289" cy="1384995"/>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defRPr/>
            </a:pPr>
            <a:r>
              <a:rPr kumimoji="0" lang="zh-CN" altLang="en-US" sz="2800" b="1" dirty="0">
                <a:solidFill>
                  <a:srgbClr val="FFFFFF"/>
                </a:solidFill>
                <a:latin typeface="黑体" panose="02010609060101010101" pitchFamily="49" charset="-122"/>
                <a:ea typeface="黑体" panose="02010609060101010101" pitchFamily="49" charset="-122"/>
              </a:rPr>
              <a:t>注意：分解者不占营养级指的是狭义的食物链即捕食链，寄生也不占营养级，因为均没有捕食关系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7767"/>
                                        </p:tgtEl>
                                        <p:attrNameLst>
                                          <p:attrName>style.visibility</p:attrName>
                                        </p:attrNameLst>
                                      </p:cBhvr>
                                      <p:to>
                                        <p:strVal val="visible"/>
                                      </p:to>
                                    </p:set>
                                    <p:anim calcmode="lin" valueType="num">
                                      <p:cBhvr>
                                        <p:cTn id="7" dur="500" fill="hold"/>
                                        <p:tgtEl>
                                          <p:spTgt spid="117767"/>
                                        </p:tgtEl>
                                        <p:attrNameLst>
                                          <p:attrName>ppt_w</p:attrName>
                                        </p:attrNameLst>
                                      </p:cBhvr>
                                      <p:tavLst>
                                        <p:tav tm="0">
                                          <p:val>
                                            <p:fltVal val="0"/>
                                          </p:val>
                                        </p:tav>
                                        <p:tav tm="100000">
                                          <p:val>
                                            <p:strVal val="#ppt_w"/>
                                          </p:val>
                                        </p:tav>
                                      </p:tavLst>
                                    </p:anim>
                                    <p:anim calcmode="lin" valueType="num">
                                      <p:cBhvr>
                                        <p:cTn id="8" dur="500" fill="hold"/>
                                        <p:tgtEl>
                                          <p:spTgt spid="11776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1385"/>
                                        </p:tgtEl>
                                        <p:attrNameLst>
                                          <p:attrName>style.visibility</p:attrName>
                                        </p:attrNameLst>
                                      </p:cBhvr>
                                      <p:to>
                                        <p:strVal val="visible"/>
                                      </p:to>
                                    </p:set>
                                    <p:animEffect transition="in" filter="fade">
                                      <p:cBhvr>
                                        <p:cTn id="12" dur="500"/>
                                        <p:tgtEl>
                                          <p:spTgt spid="1013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autoUpdateAnimBg="0"/>
      <p:bldP spid="101385" grpId="0"/>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a:extLst>
              <a:ext uri="{FF2B5EF4-FFF2-40B4-BE49-F238E27FC236}">
                <a16:creationId xmlns:a16="http://schemas.microsoft.com/office/drawing/2014/main" id="{88661E50-7BA7-4107-BB11-91361621FB02}"/>
              </a:ext>
            </a:extLst>
          </p:cNvPr>
          <p:cNvSpPr txBox="1">
            <a:spLocks noChangeArrowheads="1"/>
          </p:cNvSpPr>
          <p:nvPr/>
        </p:nvSpPr>
        <p:spPr bwMode="auto">
          <a:xfrm>
            <a:off x="684213" y="1268413"/>
            <a:ext cx="7980362"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kumimoji="1" lang="zh-CN" altLang="en-US" sz="3200" b="1">
                <a:latin typeface="微软雅黑" panose="020B0503020204020204" pitchFamily="34" charset="-122"/>
                <a:ea typeface="微软雅黑" panose="020B0503020204020204" pitchFamily="34" charset="-122"/>
              </a:rPr>
              <a:t>以寄生方式获取营养物质而形成的食物链。</a:t>
            </a:r>
          </a:p>
          <a:p>
            <a:pPr eaLnBrk="1" hangingPunct="1">
              <a:lnSpc>
                <a:spcPct val="150000"/>
              </a:lnSpc>
            </a:pPr>
            <a:r>
              <a:rPr kumimoji="1" lang="zh-CN" altLang="en-US" sz="3200" b="1">
                <a:solidFill>
                  <a:srgbClr val="FF3300"/>
                </a:solidFill>
                <a:latin typeface="微软雅黑" panose="020B0503020204020204" pitchFamily="34" charset="-122"/>
                <a:ea typeface="微软雅黑" panose="020B0503020204020204" pitchFamily="34" charset="-122"/>
              </a:rPr>
              <a:t>        </a:t>
            </a:r>
            <a:r>
              <a:rPr kumimoji="1" lang="zh-CN" altLang="en-US" sz="3200" b="1">
                <a:solidFill>
                  <a:srgbClr val="410082"/>
                </a:solidFill>
                <a:latin typeface="微软雅黑" panose="020B0503020204020204" pitchFamily="34" charset="-122"/>
                <a:ea typeface="微软雅黑" panose="020B0503020204020204" pitchFamily="34" charset="-122"/>
              </a:rPr>
              <a:t>草→马→马蛔虫→原生动物</a:t>
            </a:r>
          </a:p>
          <a:p>
            <a:pPr eaLnBrk="1" hangingPunct="1"/>
            <a:r>
              <a:rPr kumimoji="1" lang="zh-CN" altLang="en-US" sz="3200" b="1">
                <a:solidFill>
                  <a:srgbClr val="410082"/>
                </a:solidFill>
                <a:latin typeface="微软雅黑" panose="020B0503020204020204" pitchFamily="34" charset="-122"/>
                <a:ea typeface="微软雅黑" panose="020B0503020204020204" pitchFamily="34" charset="-122"/>
              </a:rPr>
              <a:t>        黄鼠→跳蚤→细菌→噬菌体</a:t>
            </a:r>
          </a:p>
        </p:txBody>
      </p:sp>
      <p:sp>
        <p:nvSpPr>
          <p:cNvPr id="118787" name="Text Box 3">
            <a:extLst>
              <a:ext uri="{FF2B5EF4-FFF2-40B4-BE49-F238E27FC236}">
                <a16:creationId xmlns:a16="http://schemas.microsoft.com/office/drawing/2014/main" id="{373DA027-84CC-4985-865F-ED8769B17695}"/>
              </a:ext>
            </a:extLst>
          </p:cNvPr>
          <p:cNvSpPr txBox="1">
            <a:spLocks noChangeArrowheads="1"/>
          </p:cNvSpPr>
          <p:nvPr/>
        </p:nvSpPr>
        <p:spPr bwMode="auto">
          <a:xfrm>
            <a:off x="731838" y="3543300"/>
            <a:ext cx="1414462"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5000"/>
              </a:lnSpc>
            </a:pPr>
            <a:r>
              <a:rPr kumimoji="1" lang="zh-CN" altLang="en-US" sz="3200" b="1">
                <a:latin typeface="微软雅黑" panose="020B0503020204020204" pitchFamily="34" charset="-122"/>
                <a:ea typeface="微软雅黑" panose="020B0503020204020204" pitchFamily="34" charset="-122"/>
              </a:rPr>
              <a:t>特点：</a:t>
            </a:r>
            <a:endParaRPr kumimoji="1" lang="zh-CN" altLang="en-US" sz="2000">
              <a:latin typeface="微软雅黑" panose="020B0503020204020204" pitchFamily="34" charset="-122"/>
              <a:ea typeface="微软雅黑" panose="020B0503020204020204" pitchFamily="34" charset="-122"/>
            </a:endParaRPr>
          </a:p>
        </p:txBody>
      </p:sp>
      <p:sp>
        <p:nvSpPr>
          <p:cNvPr id="102404" name="Rectangle 4">
            <a:extLst>
              <a:ext uri="{FF2B5EF4-FFF2-40B4-BE49-F238E27FC236}">
                <a16:creationId xmlns:a16="http://schemas.microsoft.com/office/drawing/2014/main" id="{EFEB78C7-3663-405C-AF46-9FEF83E57540}"/>
              </a:ext>
            </a:extLst>
          </p:cNvPr>
          <p:cNvSpPr>
            <a:spLocks noChangeArrowheads="1"/>
          </p:cNvSpPr>
          <p:nvPr/>
        </p:nvSpPr>
        <p:spPr bwMode="auto">
          <a:xfrm>
            <a:off x="395288" y="188913"/>
            <a:ext cx="2292350" cy="646112"/>
          </a:xfrm>
          <a:prstGeom prst="rect">
            <a:avLst/>
          </a:prstGeom>
          <a:noFill/>
          <a:ln>
            <a:noFill/>
          </a:ln>
          <a:effectLst/>
        </p:spPr>
        <p:txBody>
          <a:bodyPr>
            <a:spAutoFit/>
          </a:bodyPr>
          <a:lstStyle/>
          <a:p>
            <a:pPr marL="53975" indent="1588">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寄生链：</a:t>
            </a:r>
          </a:p>
        </p:txBody>
      </p:sp>
      <p:sp>
        <p:nvSpPr>
          <p:cNvPr id="103429" name="文本框 5">
            <a:extLst>
              <a:ext uri="{FF2B5EF4-FFF2-40B4-BE49-F238E27FC236}">
                <a16:creationId xmlns:a16="http://schemas.microsoft.com/office/drawing/2014/main" id="{78341E1B-8B58-409A-AF7B-60AE06AA10AA}"/>
              </a:ext>
            </a:extLst>
          </p:cNvPr>
          <p:cNvSpPr txBox="1">
            <a:spLocks noChangeArrowheads="1"/>
          </p:cNvSpPr>
          <p:nvPr/>
        </p:nvSpPr>
        <p:spPr bwMode="auto">
          <a:xfrm>
            <a:off x="1258888" y="4408488"/>
            <a:ext cx="73453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latin typeface="微软雅黑" panose="020B0503020204020204" pitchFamily="34" charset="-122"/>
                <a:ea typeface="微软雅黑" panose="020B0503020204020204" pitchFamily="34" charset="-122"/>
              </a:rPr>
              <a:t>能量传递的顺序是由植物传到动物，由大动物传到小动物，这一点与捕食链相反。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18787"/>
                                        </p:tgtEl>
                                        <p:attrNameLst>
                                          <p:attrName>style.visibility</p:attrName>
                                        </p:attrNameLst>
                                      </p:cBhvr>
                                      <p:to>
                                        <p:strVal val="visible"/>
                                      </p:to>
                                    </p:set>
                                    <p:anim calcmode="lin" valueType="num">
                                      <p:cBhvr>
                                        <p:cTn id="7" dur="1000" fill="hold"/>
                                        <p:tgtEl>
                                          <p:spTgt spid="118787"/>
                                        </p:tgtEl>
                                        <p:attrNameLst>
                                          <p:attrName>ppt_w</p:attrName>
                                        </p:attrNameLst>
                                      </p:cBhvr>
                                      <p:tavLst>
                                        <p:tav tm="0">
                                          <p:val>
                                            <p:fltVal val="0"/>
                                          </p:val>
                                        </p:tav>
                                        <p:tav tm="100000">
                                          <p:val>
                                            <p:strVal val="#ppt_w"/>
                                          </p:val>
                                        </p:tav>
                                      </p:tavLst>
                                    </p:anim>
                                    <p:anim calcmode="lin" valueType="num">
                                      <p:cBhvr>
                                        <p:cTn id="8" dur="1000" fill="hold"/>
                                        <p:tgtEl>
                                          <p:spTgt spid="118787"/>
                                        </p:tgtEl>
                                        <p:attrNameLst>
                                          <p:attrName>ppt_h</p:attrName>
                                        </p:attrNameLst>
                                      </p:cBhvr>
                                      <p:tavLst>
                                        <p:tav tm="0">
                                          <p:val>
                                            <p:fltVal val="0"/>
                                          </p:val>
                                        </p:tav>
                                        <p:tav tm="100000">
                                          <p:val>
                                            <p:strVal val="#ppt_h"/>
                                          </p:val>
                                        </p:tav>
                                      </p:tavLst>
                                    </p:anim>
                                    <p:anim calcmode="lin" valueType="num">
                                      <p:cBhvr>
                                        <p:cTn id="9" dur="1000" fill="hold"/>
                                        <p:tgtEl>
                                          <p:spTgt spid="11878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878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3429"/>
                                        </p:tgtEl>
                                        <p:attrNameLst>
                                          <p:attrName>style.visibility</p:attrName>
                                        </p:attrNameLst>
                                      </p:cBhvr>
                                      <p:to>
                                        <p:strVal val="visible"/>
                                      </p:to>
                                    </p:set>
                                    <p:animEffect transition="in" filter="fade">
                                      <p:cBhvr>
                                        <p:cTn id="14" dur="500"/>
                                        <p:tgtEl>
                                          <p:spTgt spid="103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utoUpdateAnimBg="0"/>
      <p:bldP spid="10342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a:extLst>
              <a:ext uri="{FF2B5EF4-FFF2-40B4-BE49-F238E27FC236}">
                <a16:creationId xmlns:a16="http://schemas.microsoft.com/office/drawing/2014/main" id="{F04FC26D-D2E9-43AD-B14E-9FE03714F814}"/>
              </a:ext>
            </a:extLst>
          </p:cNvPr>
          <p:cNvSpPr txBox="1">
            <a:spLocks noChangeArrowheads="1"/>
          </p:cNvSpPr>
          <p:nvPr/>
        </p:nvSpPr>
        <p:spPr bwMode="auto">
          <a:xfrm>
            <a:off x="581025" y="1341438"/>
            <a:ext cx="8095431"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kumimoji="1" lang="zh-CN" altLang="en-US" sz="3200" b="1" dirty="0">
                <a:latin typeface="微软雅黑" panose="020B0503020204020204" pitchFamily="34" charset="-122"/>
                <a:ea typeface="微软雅黑" panose="020B0503020204020204" pitchFamily="34" charset="-122"/>
              </a:rPr>
              <a:t>专以动植物遗体为营养对象而形成的食物链，起点是动植物的尸体或腐屑</a:t>
            </a:r>
          </a:p>
          <a:p>
            <a:pPr eaLnBrk="1" hangingPunct="1">
              <a:lnSpc>
                <a:spcPct val="125000"/>
              </a:lnSpc>
            </a:pPr>
            <a:r>
              <a:rPr kumimoji="1" lang="zh-CN" altLang="en-US" sz="3600" b="1" dirty="0">
                <a:solidFill>
                  <a:srgbClr val="FF3300"/>
                </a:solidFill>
                <a:latin typeface="微软雅黑" panose="020B0503020204020204" pitchFamily="34" charset="-122"/>
                <a:ea typeface="微软雅黑" panose="020B0503020204020204" pitchFamily="34" charset="-122"/>
              </a:rPr>
              <a:t>   </a:t>
            </a:r>
            <a:r>
              <a:rPr kumimoji="1" lang="zh-CN" altLang="en-US" sz="3200" b="1" dirty="0">
                <a:solidFill>
                  <a:srgbClr val="410082"/>
                </a:solidFill>
                <a:latin typeface="微软雅黑" panose="020B0503020204020204" pitchFamily="34" charset="-122"/>
                <a:ea typeface="微软雅黑" panose="020B0503020204020204" pitchFamily="34" charset="-122"/>
              </a:rPr>
              <a:t>生物尸体→腐生细菌→硝化细菌</a:t>
            </a:r>
            <a:endParaRPr kumimoji="1" lang="en-US" altLang="zh-CN" sz="3200" b="1" dirty="0">
              <a:solidFill>
                <a:srgbClr val="410082"/>
              </a:solidFill>
              <a:latin typeface="微软雅黑" panose="020B0503020204020204" pitchFamily="34" charset="-122"/>
              <a:ea typeface="微软雅黑" panose="020B0503020204020204" pitchFamily="34" charset="-122"/>
            </a:endParaRPr>
          </a:p>
          <a:p>
            <a:pPr eaLnBrk="1" hangingPunct="1">
              <a:lnSpc>
                <a:spcPct val="125000"/>
              </a:lnSpc>
            </a:pPr>
            <a:r>
              <a:rPr kumimoji="1" lang="zh-CN" altLang="en-US" sz="3600" b="1" dirty="0">
                <a:solidFill>
                  <a:srgbClr val="410082"/>
                </a:solidFill>
                <a:latin typeface="微软雅黑" panose="020B0503020204020204" pitchFamily="34" charset="-122"/>
                <a:ea typeface="微软雅黑" panose="020B0503020204020204" pitchFamily="34" charset="-122"/>
              </a:rPr>
              <a:t>   </a:t>
            </a:r>
            <a:r>
              <a:rPr kumimoji="1" lang="zh-CN" altLang="en-US" sz="3200" b="1" dirty="0">
                <a:solidFill>
                  <a:srgbClr val="410082"/>
                </a:solidFill>
                <a:latin typeface="微软雅黑" panose="020B0503020204020204" pitchFamily="34" charset="-122"/>
                <a:ea typeface="微软雅黑" panose="020B0503020204020204" pitchFamily="34" charset="-122"/>
              </a:rPr>
              <a:t>植物残体→蚯蚓→线虫类→节肢动物 </a:t>
            </a:r>
          </a:p>
          <a:p>
            <a:pPr eaLnBrk="1" hangingPunct="1">
              <a:lnSpc>
                <a:spcPct val="125000"/>
              </a:lnSpc>
            </a:pPr>
            <a:r>
              <a:rPr kumimoji="1" lang="zh-CN" altLang="en-US" sz="3600" b="1" dirty="0">
                <a:solidFill>
                  <a:srgbClr val="410082"/>
                </a:solidFill>
                <a:latin typeface="微软雅黑" panose="020B0503020204020204" pitchFamily="34" charset="-122"/>
                <a:ea typeface="微软雅黑" panose="020B0503020204020204" pitchFamily="34" charset="-122"/>
              </a:rPr>
              <a:t> </a:t>
            </a:r>
          </a:p>
        </p:txBody>
      </p:sp>
      <p:sp>
        <p:nvSpPr>
          <p:cNvPr id="104451" name="Rectangle 3">
            <a:extLst>
              <a:ext uri="{FF2B5EF4-FFF2-40B4-BE49-F238E27FC236}">
                <a16:creationId xmlns:a16="http://schemas.microsoft.com/office/drawing/2014/main" id="{998C70DD-ED3C-45F0-8FB5-85FCDB2FF09D}"/>
              </a:ext>
            </a:extLst>
          </p:cNvPr>
          <p:cNvSpPr>
            <a:spLocks noChangeArrowheads="1"/>
          </p:cNvSpPr>
          <p:nvPr/>
        </p:nvSpPr>
        <p:spPr bwMode="auto">
          <a:xfrm>
            <a:off x="395288" y="188913"/>
            <a:ext cx="2292350" cy="646112"/>
          </a:xfrm>
          <a:prstGeom prst="rect">
            <a:avLst/>
          </a:prstGeom>
          <a:noFill/>
          <a:ln>
            <a:noFill/>
          </a:ln>
          <a:effectLst/>
        </p:spPr>
        <p:txBody>
          <a:bodyPr>
            <a:spAutoFit/>
          </a:bodyPr>
          <a:lstStyle/>
          <a:p>
            <a:pPr marL="53975" indent="1588">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腐生链：</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A0BBDC3-EC2D-468E-9368-CE35E3F62EE5}"/>
              </a:ext>
            </a:extLst>
          </p:cNvPr>
          <p:cNvGrpSpPr>
            <a:grpSpLocks/>
          </p:cNvGrpSpPr>
          <p:nvPr/>
        </p:nvGrpSpPr>
        <p:grpSpPr bwMode="auto">
          <a:xfrm>
            <a:off x="1116013" y="2620963"/>
            <a:ext cx="6437312" cy="3981450"/>
            <a:chOff x="912" y="1104"/>
            <a:chExt cx="3981" cy="2023"/>
          </a:xfrm>
        </p:grpSpPr>
        <p:pic>
          <p:nvPicPr>
            <p:cNvPr id="106529" name="Picture 3" descr="食物网">
              <a:extLst>
                <a:ext uri="{FF2B5EF4-FFF2-40B4-BE49-F238E27FC236}">
                  <a16:creationId xmlns:a16="http://schemas.microsoft.com/office/drawing/2014/main" id="{2E4BDD37-AF48-48F9-897B-8D7EC73A6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1104"/>
              <a:ext cx="3981" cy="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30" name="Line 4">
              <a:extLst>
                <a:ext uri="{FF2B5EF4-FFF2-40B4-BE49-F238E27FC236}">
                  <a16:creationId xmlns:a16="http://schemas.microsoft.com/office/drawing/2014/main" id="{762501A5-B8BC-4B62-9D4B-756BF79C2C81}"/>
                </a:ext>
              </a:extLst>
            </p:cNvPr>
            <p:cNvSpPr>
              <a:spLocks noChangeShapeType="1"/>
            </p:cNvSpPr>
            <p:nvPr/>
          </p:nvSpPr>
          <p:spPr bwMode="auto">
            <a:xfrm flipH="1" flipV="1">
              <a:off x="1296" y="2832"/>
              <a:ext cx="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31" name="Line 5">
              <a:extLst>
                <a:ext uri="{FF2B5EF4-FFF2-40B4-BE49-F238E27FC236}">
                  <a16:creationId xmlns:a16="http://schemas.microsoft.com/office/drawing/2014/main" id="{634AA892-0174-4D01-ACE9-DBE91BFE6F8E}"/>
                </a:ext>
              </a:extLst>
            </p:cNvPr>
            <p:cNvSpPr>
              <a:spLocks noChangeShapeType="1"/>
            </p:cNvSpPr>
            <p:nvPr/>
          </p:nvSpPr>
          <p:spPr bwMode="auto">
            <a:xfrm flipV="1">
              <a:off x="1200" y="1776"/>
              <a:ext cx="192"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32" name="Line 6">
              <a:extLst>
                <a:ext uri="{FF2B5EF4-FFF2-40B4-BE49-F238E27FC236}">
                  <a16:creationId xmlns:a16="http://schemas.microsoft.com/office/drawing/2014/main" id="{52C3CDAB-50F9-4083-BF2F-5E59F0FDCC1A}"/>
                </a:ext>
              </a:extLst>
            </p:cNvPr>
            <p:cNvSpPr>
              <a:spLocks noChangeShapeType="1"/>
            </p:cNvSpPr>
            <p:nvPr/>
          </p:nvSpPr>
          <p:spPr bwMode="auto">
            <a:xfrm flipV="1">
              <a:off x="1584" y="1680"/>
              <a:ext cx="96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33" name="Line 7">
              <a:extLst>
                <a:ext uri="{FF2B5EF4-FFF2-40B4-BE49-F238E27FC236}">
                  <a16:creationId xmlns:a16="http://schemas.microsoft.com/office/drawing/2014/main" id="{4544F736-169D-45E4-8F0E-E9088C62CEF6}"/>
                </a:ext>
              </a:extLst>
            </p:cNvPr>
            <p:cNvSpPr>
              <a:spLocks noChangeShapeType="1"/>
            </p:cNvSpPr>
            <p:nvPr/>
          </p:nvSpPr>
          <p:spPr bwMode="auto">
            <a:xfrm flipV="1">
              <a:off x="2016" y="2784"/>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34" name="Line 8">
              <a:extLst>
                <a:ext uri="{FF2B5EF4-FFF2-40B4-BE49-F238E27FC236}">
                  <a16:creationId xmlns:a16="http://schemas.microsoft.com/office/drawing/2014/main" id="{C64237E7-BFE8-434D-9545-90FA8A7CE721}"/>
                </a:ext>
              </a:extLst>
            </p:cNvPr>
            <p:cNvSpPr>
              <a:spLocks noChangeShapeType="1"/>
            </p:cNvSpPr>
            <p:nvPr/>
          </p:nvSpPr>
          <p:spPr bwMode="auto">
            <a:xfrm flipH="1" flipV="1">
              <a:off x="1632" y="1776"/>
              <a:ext cx="384"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35" name="Line 9">
              <a:extLst>
                <a:ext uri="{FF2B5EF4-FFF2-40B4-BE49-F238E27FC236}">
                  <a16:creationId xmlns:a16="http://schemas.microsoft.com/office/drawing/2014/main" id="{6279974C-FCAD-41FF-834A-686253ED954F}"/>
                </a:ext>
              </a:extLst>
            </p:cNvPr>
            <p:cNvSpPr>
              <a:spLocks noChangeShapeType="1"/>
            </p:cNvSpPr>
            <p:nvPr/>
          </p:nvSpPr>
          <p:spPr bwMode="auto">
            <a:xfrm flipV="1">
              <a:off x="2160" y="1776"/>
              <a:ext cx="48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36" name="Line 10">
              <a:extLst>
                <a:ext uri="{FF2B5EF4-FFF2-40B4-BE49-F238E27FC236}">
                  <a16:creationId xmlns:a16="http://schemas.microsoft.com/office/drawing/2014/main" id="{E5DB99C0-BE82-4046-9A65-C01E84FC7C46}"/>
                </a:ext>
              </a:extLst>
            </p:cNvPr>
            <p:cNvSpPr>
              <a:spLocks noChangeShapeType="1"/>
            </p:cNvSpPr>
            <p:nvPr/>
          </p:nvSpPr>
          <p:spPr bwMode="auto">
            <a:xfrm flipV="1">
              <a:off x="2256" y="1584"/>
              <a:ext cx="1344"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37" name="Line 11">
              <a:extLst>
                <a:ext uri="{FF2B5EF4-FFF2-40B4-BE49-F238E27FC236}">
                  <a16:creationId xmlns:a16="http://schemas.microsoft.com/office/drawing/2014/main" id="{C74765A4-0F01-41A5-A959-EE39799936B8}"/>
                </a:ext>
              </a:extLst>
            </p:cNvPr>
            <p:cNvSpPr>
              <a:spLocks noChangeShapeType="1"/>
            </p:cNvSpPr>
            <p:nvPr/>
          </p:nvSpPr>
          <p:spPr bwMode="auto">
            <a:xfrm flipH="1" flipV="1">
              <a:off x="2880" y="1824"/>
              <a:ext cx="24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38" name="Line 12">
              <a:extLst>
                <a:ext uri="{FF2B5EF4-FFF2-40B4-BE49-F238E27FC236}">
                  <a16:creationId xmlns:a16="http://schemas.microsoft.com/office/drawing/2014/main" id="{11AC4C10-918A-4131-AC3C-CC09637E4DFF}"/>
                </a:ext>
              </a:extLst>
            </p:cNvPr>
            <p:cNvSpPr>
              <a:spLocks noChangeShapeType="1"/>
            </p:cNvSpPr>
            <p:nvPr/>
          </p:nvSpPr>
          <p:spPr bwMode="auto">
            <a:xfrm flipV="1">
              <a:off x="4080" y="2832"/>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39" name="Line 13">
              <a:extLst>
                <a:ext uri="{FF2B5EF4-FFF2-40B4-BE49-F238E27FC236}">
                  <a16:creationId xmlns:a16="http://schemas.microsoft.com/office/drawing/2014/main" id="{6CA53990-9E9F-4C5C-8078-49B5762DD450}"/>
                </a:ext>
              </a:extLst>
            </p:cNvPr>
            <p:cNvSpPr>
              <a:spLocks noChangeShapeType="1"/>
            </p:cNvSpPr>
            <p:nvPr/>
          </p:nvSpPr>
          <p:spPr bwMode="auto">
            <a:xfrm flipH="1" flipV="1">
              <a:off x="4032" y="2544"/>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40" name="Line 14">
              <a:extLst>
                <a:ext uri="{FF2B5EF4-FFF2-40B4-BE49-F238E27FC236}">
                  <a16:creationId xmlns:a16="http://schemas.microsoft.com/office/drawing/2014/main" id="{DAF970FB-5142-4913-A148-7AEC2287BFCA}"/>
                </a:ext>
              </a:extLst>
            </p:cNvPr>
            <p:cNvSpPr>
              <a:spLocks noChangeShapeType="1"/>
            </p:cNvSpPr>
            <p:nvPr/>
          </p:nvSpPr>
          <p:spPr bwMode="auto">
            <a:xfrm flipV="1">
              <a:off x="4320" y="2160"/>
              <a:ext cx="48"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41" name="Line 15">
              <a:extLst>
                <a:ext uri="{FF2B5EF4-FFF2-40B4-BE49-F238E27FC236}">
                  <a16:creationId xmlns:a16="http://schemas.microsoft.com/office/drawing/2014/main" id="{54DFE0F6-103A-4EB4-A930-AE7BAEB3F518}"/>
                </a:ext>
              </a:extLst>
            </p:cNvPr>
            <p:cNvSpPr>
              <a:spLocks noChangeShapeType="1"/>
            </p:cNvSpPr>
            <p:nvPr/>
          </p:nvSpPr>
          <p:spPr bwMode="auto">
            <a:xfrm flipV="1">
              <a:off x="4080" y="2160"/>
              <a:ext cx="192"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42" name="Line 16">
              <a:extLst>
                <a:ext uri="{FF2B5EF4-FFF2-40B4-BE49-F238E27FC236}">
                  <a16:creationId xmlns:a16="http://schemas.microsoft.com/office/drawing/2014/main" id="{1A8DBEE7-8D36-4DC6-95C8-9A53A5338C28}"/>
                </a:ext>
              </a:extLst>
            </p:cNvPr>
            <p:cNvSpPr>
              <a:spLocks noChangeShapeType="1"/>
            </p:cNvSpPr>
            <p:nvPr/>
          </p:nvSpPr>
          <p:spPr bwMode="auto">
            <a:xfrm flipH="1" flipV="1">
              <a:off x="3408" y="2304"/>
              <a:ext cx="336"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43" name="Line 17">
              <a:extLst>
                <a:ext uri="{FF2B5EF4-FFF2-40B4-BE49-F238E27FC236}">
                  <a16:creationId xmlns:a16="http://schemas.microsoft.com/office/drawing/2014/main" id="{259460AB-B8B1-451F-AE36-3A4597E97A44}"/>
                </a:ext>
              </a:extLst>
            </p:cNvPr>
            <p:cNvSpPr>
              <a:spLocks noChangeShapeType="1"/>
            </p:cNvSpPr>
            <p:nvPr/>
          </p:nvSpPr>
          <p:spPr bwMode="auto">
            <a:xfrm flipH="1" flipV="1">
              <a:off x="4080" y="1488"/>
              <a:ext cx="192"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44" name="Line 18">
              <a:extLst>
                <a:ext uri="{FF2B5EF4-FFF2-40B4-BE49-F238E27FC236}">
                  <a16:creationId xmlns:a16="http://schemas.microsoft.com/office/drawing/2014/main" id="{4AC4E679-3BDC-4870-8E67-BE4CB97B2AF8}"/>
                </a:ext>
              </a:extLst>
            </p:cNvPr>
            <p:cNvSpPr>
              <a:spLocks noChangeShapeType="1"/>
            </p:cNvSpPr>
            <p:nvPr/>
          </p:nvSpPr>
          <p:spPr bwMode="auto">
            <a:xfrm flipH="1" flipV="1">
              <a:off x="2928" y="1248"/>
              <a:ext cx="62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45" name="Line 19">
              <a:extLst>
                <a:ext uri="{FF2B5EF4-FFF2-40B4-BE49-F238E27FC236}">
                  <a16:creationId xmlns:a16="http://schemas.microsoft.com/office/drawing/2014/main" id="{7951CA93-BE89-4E59-BAEA-739555F28978}"/>
                </a:ext>
              </a:extLst>
            </p:cNvPr>
            <p:cNvSpPr>
              <a:spLocks noChangeShapeType="1"/>
            </p:cNvSpPr>
            <p:nvPr/>
          </p:nvSpPr>
          <p:spPr bwMode="auto">
            <a:xfrm flipH="1" flipV="1">
              <a:off x="3312" y="2496"/>
              <a:ext cx="72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0852" name="Line 20">
            <a:extLst>
              <a:ext uri="{FF2B5EF4-FFF2-40B4-BE49-F238E27FC236}">
                <a16:creationId xmlns:a16="http://schemas.microsoft.com/office/drawing/2014/main" id="{CDA7625B-AA9E-4A1F-8746-090014C2B958}"/>
              </a:ext>
            </a:extLst>
          </p:cNvPr>
          <p:cNvSpPr>
            <a:spLocks noChangeShapeType="1"/>
          </p:cNvSpPr>
          <p:nvPr/>
        </p:nvSpPr>
        <p:spPr bwMode="auto">
          <a:xfrm flipH="1" flipV="1">
            <a:off x="4500563" y="2713038"/>
            <a:ext cx="990600" cy="152400"/>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53" name="Text Box 21">
            <a:extLst>
              <a:ext uri="{FF2B5EF4-FFF2-40B4-BE49-F238E27FC236}">
                <a16:creationId xmlns:a16="http://schemas.microsoft.com/office/drawing/2014/main" id="{B3198082-D2A0-4378-AFFF-6EE7AC7F7DA3}"/>
              </a:ext>
            </a:extLst>
          </p:cNvPr>
          <p:cNvSpPr txBox="1">
            <a:spLocks noChangeArrowheads="1"/>
          </p:cNvSpPr>
          <p:nvPr/>
        </p:nvSpPr>
        <p:spPr bwMode="auto">
          <a:xfrm>
            <a:off x="468313" y="1239838"/>
            <a:ext cx="84248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3200" b="1" dirty="0">
                <a:solidFill>
                  <a:srgbClr val="990033"/>
                </a:solidFill>
                <a:latin typeface="微软雅黑" panose="020B0503020204020204" pitchFamily="34" charset="-122"/>
                <a:ea typeface="微软雅黑" panose="020B0503020204020204" pitchFamily="34" charset="-122"/>
              </a:rPr>
              <a:t>食物网</a:t>
            </a:r>
            <a:r>
              <a:rPr kumimoji="1" lang="zh-CN" altLang="en-US" sz="32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在一个生态系统中，许多食物链彼此相互交错连接形成的复杂营养关系。</a:t>
            </a:r>
          </a:p>
        </p:txBody>
      </p:sp>
      <p:sp>
        <p:nvSpPr>
          <p:cNvPr id="120854" name="AutoShape 22">
            <a:extLst>
              <a:ext uri="{FF2B5EF4-FFF2-40B4-BE49-F238E27FC236}">
                <a16:creationId xmlns:a16="http://schemas.microsoft.com/office/drawing/2014/main" id="{34579938-8AED-4501-957F-48B7339033A7}"/>
              </a:ext>
            </a:extLst>
          </p:cNvPr>
          <p:cNvSpPr>
            <a:spLocks noChangeArrowheads="1"/>
          </p:cNvSpPr>
          <p:nvPr/>
        </p:nvSpPr>
        <p:spPr bwMode="auto">
          <a:xfrm>
            <a:off x="6638925" y="2108200"/>
            <a:ext cx="2411413" cy="935038"/>
          </a:xfrm>
          <a:prstGeom prst="wedgeRoundRectCallout">
            <a:avLst>
              <a:gd name="adj1" fmla="val -40042"/>
              <a:gd name="adj2" fmla="val 163321"/>
              <a:gd name="adj3" fmla="val 16667"/>
            </a:avLst>
          </a:prstGeom>
          <a:ln/>
        </p:spPr>
        <p:style>
          <a:lnRef idx="0">
            <a:schemeClr val="accent3"/>
          </a:lnRef>
          <a:fillRef idx="3">
            <a:schemeClr val="accent3"/>
          </a:fillRef>
          <a:effectRef idx="3">
            <a:schemeClr val="accent3"/>
          </a:effectRef>
          <a:fontRef idx="minor">
            <a:schemeClr val="lt1"/>
          </a:fontRef>
        </p:style>
        <p:txBody>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defRPr/>
            </a:pPr>
            <a:r>
              <a:rPr kumimoji="1" lang="zh-CN" altLang="en-US" sz="2400" b="1" dirty="0">
                <a:latin typeface="微软雅黑" panose="020B0503020204020204" pitchFamily="34" charset="-122"/>
                <a:ea typeface="微软雅黑" panose="020B0503020204020204" pitchFamily="34" charset="-122"/>
              </a:rPr>
              <a:t>数一数，有几条食物链？</a:t>
            </a:r>
          </a:p>
        </p:txBody>
      </p:sp>
      <p:sp>
        <p:nvSpPr>
          <p:cNvPr id="120855" name="Line 23">
            <a:extLst>
              <a:ext uri="{FF2B5EF4-FFF2-40B4-BE49-F238E27FC236}">
                <a16:creationId xmlns:a16="http://schemas.microsoft.com/office/drawing/2014/main" id="{5E9E589A-AA0F-4E58-BC4D-5E04C9FB19E2}"/>
              </a:ext>
            </a:extLst>
          </p:cNvPr>
          <p:cNvSpPr>
            <a:spLocks noChangeShapeType="1"/>
          </p:cNvSpPr>
          <p:nvPr/>
        </p:nvSpPr>
        <p:spPr bwMode="auto">
          <a:xfrm flipH="1" flipV="1">
            <a:off x="1620838" y="6026150"/>
            <a:ext cx="171450" cy="301625"/>
          </a:xfrm>
          <a:prstGeom prst="line">
            <a:avLst/>
          </a:prstGeom>
          <a:noFill/>
          <a:ln w="38100">
            <a:solidFill>
              <a:srgbClr val="9900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56" name="Line 24">
            <a:extLst>
              <a:ext uri="{FF2B5EF4-FFF2-40B4-BE49-F238E27FC236}">
                <a16:creationId xmlns:a16="http://schemas.microsoft.com/office/drawing/2014/main" id="{7A79411C-837B-41FA-B669-61BD81A62BB1}"/>
              </a:ext>
            </a:extLst>
          </p:cNvPr>
          <p:cNvSpPr>
            <a:spLocks noChangeShapeType="1"/>
          </p:cNvSpPr>
          <p:nvPr/>
        </p:nvSpPr>
        <p:spPr bwMode="auto">
          <a:xfrm flipV="1">
            <a:off x="1403350" y="3937000"/>
            <a:ext cx="371475" cy="1079500"/>
          </a:xfrm>
          <a:prstGeom prst="line">
            <a:avLst/>
          </a:prstGeom>
          <a:noFill/>
          <a:ln w="57150">
            <a:solidFill>
              <a:srgbClr val="9900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57" name="Line 25">
            <a:extLst>
              <a:ext uri="{FF2B5EF4-FFF2-40B4-BE49-F238E27FC236}">
                <a16:creationId xmlns:a16="http://schemas.microsoft.com/office/drawing/2014/main" id="{D87FD2D8-8BA4-4314-8CCA-5A7C8DECCB4C}"/>
              </a:ext>
            </a:extLst>
          </p:cNvPr>
          <p:cNvSpPr>
            <a:spLocks noChangeShapeType="1"/>
          </p:cNvSpPr>
          <p:nvPr/>
        </p:nvSpPr>
        <p:spPr bwMode="auto">
          <a:xfrm flipV="1">
            <a:off x="2052638" y="3721100"/>
            <a:ext cx="1584325" cy="1325563"/>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58" name="Line 26">
            <a:extLst>
              <a:ext uri="{FF2B5EF4-FFF2-40B4-BE49-F238E27FC236}">
                <a16:creationId xmlns:a16="http://schemas.microsoft.com/office/drawing/2014/main" id="{301A0248-B59C-4CE5-AF2D-30FEA8A2093C}"/>
              </a:ext>
            </a:extLst>
          </p:cNvPr>
          <p:cNvSpPr>
            <a:spLocks noChangeShapeType="1"/>
          </p:cNvSpPr>
          <p:nvPr/>
        </p:nvSpPr>
        <p:spPr bwMode="auto">
          <a:xfrm flipV="1">
            <a:off x="2843213" y="5881688"/>
            <a:ext cx="73025" cy="38576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59" name="Line 27">
            <a:extLst>
              <a:ext uri="{FF2B5EF4-FFF2-40B4-BE49-F238E27FC236}">
                <a16:creationId xmlns:a16="http://schemas.microsoft.com/office/drawing/2014/main" id="{660995C0-8F06-49F8-B6B3-865968EE6138}"/>
              </a:ext>
            </a:extLst>
          </p:cNvPr>
          <p:cNvSpPr>
            <a:spLocks noChangeShapeType="1"/>
          </p:cNvSpPr>
          <p:nvPr/>
        </p:nvSpPr>
        <p:spPr bwMode="auto">
          <a:xfrm flipH="1" flipV="1">
            <a:off x="2339975" y="3937000"/>
            <a:ext cx="647700" cy="129698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0" name="Line 28">
            <a:extLst>
              <a:ext uri="{FF2B5EF4-FFF2-40B4-BE49-F238E27FC236}">
                <a16:creationId xmlns:a16="http://schemas.microsoft.com/office/drawing/2014/main" id="{64AE8D9F-BBD5-43D3-81F4-B554BBEA6B28}"/>
              </a:ext>
            </a:extLst>
          </p:cNvPr>
          <p:cNvSpPr>
            <a:spLocks noChangeShapeType="1"/>
          </p:cNvSpPr>
          <p:nvPr/>
        </p:nvSpPr>
        <p:spPr bwMode="auto">
          <a:xfrm flipV="1">
            <a:off x="3132138" y="3721100"/>
            <a:ext cx="792162" cy="1370013"/>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1" name="Line 29">
            <a:extLst>
              <a:ext uri="{FF2B5EF4-FFF2-40B4-BE49-F238E27FC236}">
                <a16:creationId xmlns:a16="http://schemas.microsoft.com/office/drawing/2014/main" id="{89984C69-A776-499F-B8FB-F39964086DCA}"/>
              </a:ext>
            </a:extLst>
          </p:cNvPr>
          <p:cNvSpPr>
            <a:spLocks noChangeShapeType="1"/>
          </p:cNvSpPr>
          <p:nvPr/>
        </p:nvSpPr>
        <p:spPr bwMode="auto">
          <a:xfrm flipV="1">
            <a:off x="3276600" y="3360738"/>
            <a:ext cx="2232025" cy="1830387"/>
          </a:xfrm>
          <a:prstGeom prst="line">
            <a:avLst/>
          </a:prstGeom>
          <a:noFill/>
          <a:ln w="3810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2" name="Line 30">
            <a:extLst>
              <a:ext uri="{FF2B5EF4-FFF2-40B4-BE49-F238E27FC236}">
                <a16:creationId xmlns:a16="http://schemas.microsoft.com/office/drawing/2014/main" id="{3CFC97D5-15C8-4AEB-831F-25B17B5DB54E}"/>
              </a:ext>
            </a:extLst>
          </p:cNvPr>
          <p:cNvSpPr>
            <a:spLocks noChangeShapeType="1"/>
          </p:cNvSpPr>
          <p:nvPr/>
        </p:nvSpPr>
        <p:spPr bwMode="auto">
          <a:xfrm flipV="1">
            <a:off x="6084888" y="6026150"/>
            <a:ext cx="250825" cy="21590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3" name="Line 31">
            <a:extLst>
              <a:ext uri="{FF2B5EF4-FFF2-40B4-BE49-F238E27FC236}">
                <a16:creationId xmlns:a16="http://schemas.microsoft.com/office/drawing/2014/main" id="{B7F920F1-5A37-4A7E-8C4E-D8C97F06F961}"/>
              </a:ext>
            </a:extLst>
          </p:cNvPr>
          <p:cNvSpPr>
            <a:spLocks noChangeShapeType="1"/>
          </p:cNvSpPr>
          <p:nvPr/>
        </p:nvSpPr>
        <p:spPr bwMode="auto">
          <a:xfrm flipH="1" flipV="1">
            <a:off x="5076825" y="5305425"/>
            <a:ext cx="1152525" cy="576263"/>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4" name="Line 32">
            <a:extLst>
              <a:ext uri="{FF2B5EF4-FFF2-40B4-BE49-F238E27FC236}">
                <a16:creationId xmlns:a16="http://schemas.microsoft.com/office/drawing/2014/main" id="{9D82A6FB-8183-4623-8C80-FDC7BB47EA96}"/>
              </a:ext>
            </a:extLst>
          </p:cNvPr>
          <p:cNvSpPr>
            <a:spLocks noChangeShapeType="1"/>
          </p:cNvSpPr>
          <p:nvPr/>
        </p:nvSpPr>
        <p:spPr bwMode="auto">
          <a:xfrm flipH="1" flipV="1">
            <a:off x="4500563" y="3937000"/>
            <a:ext cx="360362" cy="64770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5" name="Line 33">
            <a:extLst>
              <a:ext uri="{FF2B5EF4-FFF2-40B4-BE49-F238E27FC236}">
                <a16:creationId xmlns:a16="http://schemas.microsoft.com/office/drawing/2014/main" id="{B0450CF6-61CA-4552-9F2E-8F5685247BBD}"/>
              </a:ext>
            </a:extLst>
          </p:cNvPr>
          <p:cNvSpPr>
            <a:spLocks noChangeShapeType="1"/>
          </p:cNvSpPr>
          <p:nvPr/>
        </p:nvSpPr>
        <p:spPr bwMode="auto">
          <a:xfrm flipH="1" flipV="1">
            <a:off x="6215063" y="5449888"/>
            <a:ext cx="287337" cy="2159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6" name="Line 34">
            <a:extLst>
              <a:ext uri="{FF2B5EF4-FFF2-40B4-BE49-F238E27FC236}">
                <a16:creationId xmlns:a16="http://schemas.microsoft.com/office/drawing/2014/main" id="{619EB9B8-A66C-48E6-9BBB-565765F0D622}"/>
              </a:ext>
            </a:extLst>
          </p:cNvPr>
          <p:cNvSpPr>
            <a:spLocks noChangeShapeType="1"/>
          </p:cNvSpPr>
          <p:nvPr/>
        </p:nvSpPr>
        <p:spPr bwMode="auto">
          <a:xfrm flipH="1" flipV="1">
            <a:off x="5202238" y="4930775"/>
            <a:ext cx="574675" cy="87313"/>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7" name="Line 35">
            <a:extLst>
              <a:ext uri="{FF2B5EF4-FFF2-40B4-BE49-F238E27FC236}">
                <a16:creationId xmlns:a16="http://schemas.microsoft.com/office/drawing/2014/main" id="{F61893B4-3C33-4F3E-9C76-225663325BCB}"/>
              </a:ext>
            </a:extLst>
          </p:cNvPr>
          <p:cNvSpPr>
            <a:spLocks noChangeShapeType="1"/>
          </p:cNvSpPr>
          <p:nvPr/>
        </p:nvSpPr>
        <p:spPr bwMode="auto">
          <a:xfrm flipV="1">
            <a:off x="6229350" y="4584700"/>
            <a:ext cx="315913" cy="519113"/>
          </a:xfrm>
          <a:prstGeom prst="line">
            <a:avLst/>
          </a:prstGeom>
          <a:noFill/>
          <a:ln w="3810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8" name="Line 36">
            <a:extLst>
              <a:ext uri="{FF2B5EF4-FFF2-40B4-BE49-F238E27FC236}">
                <a16:creationId xmlns:a16="http://schemas.microsoft.com/office/drawing/2014/main" id="{3EF04688-045B-480F-AFFE-018269DEE6D7}"/>
              </a:ext>
            </a:extLst>
          </p:cNvPr>
          <p:cNvSpPr>
            <a:spLocks noChangeShapeType="1"/>
          </p:cNvSpPr>
          <p:nvPr/>
        </p:nvSpPr>
        <p:spPr bwMode="auto">
          <a:xfrm flipH="1" flipV="1">
            <a:off x="6372225" y="3217863"/>
            <a:ext cx="360363" cy="647700"/>
          </a:xfrm>
          <a:prstGeom prst="line">
            <a:avLst/>
          </a:prstGeom>
          <a:noFill/>
          <a:ln w="3810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69" name="Line 37">
            <a:extLst>
              <a:ext uri="{FF2B5EF4-FFF2-40B4-BE49-F238E27FC236}">
                <a16:creationId xmlns:a16="http://schemas.microsoft.com/office/drawing/2014/main" id="{11C4EFCB-315A-4DC5-9CAA-608B4F91A28F}"/>
              </a:ext>
            </a:extLst>
          </p:cNvPr>
          <p:cNvSpPr>
            <a:spLocks noChangeShapeType="1"/>
          </p:cNvSpPr>
          <p:nvPr/>
        </p:nvSpPr>
        <p:spPr bwMode="auto">
          <a:xfrm flipV="1">
            <a:off x="6732588" y="4657725"/>
            <a:ext cx="71437" cy="935038"/>
          </a:xfrm>
          <a:prstGeom prst="line">
            <a:avLst/>
          </a:prstGeom>
          <a:noFill/>
          <a:ln w="38100">
            <a:solidFill>
              <a:srgbClr val="66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0" name="Line 38">
            <a:extLst>
              <a:ext uri="{FF2B5EF4-FFF2-40B4-BE49-F238E27FC236}">
                <a16:creationId xmlns:a16="http://schemas.microsoft.com/office/drawing/2014/main" id="{4CE5B4CA-C89B-432D-A2DE-3048675AE6F6}"/>
              </a:ext>
            </a:extLst>
          </p:cNvPr>
          <p:cNvSpPr>
            <a:spLocks noChangeShapeType="1"/>
          </p:cNvSpPr>
          <p:nvPr/>
        </p:nvSpPr>
        <p:spPr bwMode="auto">
          <a:xfrm flipH="1" flipV="1">
            <a:off x="1836738" y="5953125"/>
            <a:ext cx="152400" cy="334963"/>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1" name="Line 39">
            <a:extLst>
              <a:ext uri="{FF2B5EF4-FFF2-40B4-BE49-F238E27FC236}">
                <a16:creationId xmlns:a16="http://schemas.microsoft.com/office/drawing/2014/main" id="{3A0E8668-8AC1-4F4D-B55A-4128B7309EC3}"/>
              </a:ext>
            </a:extLst>
          </p:cNvPr>
          <p:cNvSpPr>
            <a:spLocks noChangeShapeType="1"/>
          </p:cNvSpPr>
          <p:nvPr/>
        </p:nvSpPr>
        <p:spPr bwMode="auto">
          <a:xfrm flipV="1">
            <a:off x="2987675" y="5881688"/>
            <a:ext cx="73025" cy="43180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2" name="Line 40">
            <a:extLst>
              <a:ext uri="{FF2B5EF4-FFF2-40B4-BE49-F238E27FC236}">
                <a16:creationId xmlns:a16="http://schemas.microsoft.com/office/drawing/2014/main" id="{78F7137B-2F62-4089-BE96-89E709670631}"/>
              </a:ext>
            </a:extLst>
          </p:cNvPr>
          <p:cNvSpPr>
            <a:spLocks noChangeShapeType="1"/>
          </p:cNvSpPr>
          <p:nvPr/>
        </p:nvSpPr>
        <p:spPr bwMode="auto">
          <a:xfrm flipV="1">
            <a:off x="2700338" y="5810250"/>
            <a:ext cx="144462" cy="503238"/>
          </a:xfrm>
          <a:prstGeom prst="line">
            <a:avLst/>
          </a:prstGeom>
          <a:noFill/>
          <a:ln w="57150">
            <a:solidFill>
              <a:srgbClr val="9966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3" name="Line 41">
            <a:extLst>
              <a:ext uri="{FF2B5EF4-FFF2-40B4-BE49-F238E27FC236}">
                <a16:creationId xmlns:a16="http://schemas.microsoft.com/office/drawing/2014/main" id="{DE8D68C3-62B8-4A1C-9EEC-E121A44B6F5F}"/>
              </a:ext>
            </a:extLst>
          </p:cNvPr>
          <p:cNvSpPr>
            <a:spLocks noChangeShapeType="1"/>
          </p:cNvSpPr>
          <p:nvPr/>
        </p:nvSpPr>
        <p:spPr bwMode="auto">
          <a:xfrm flipV="1">
            <a:off x="6156325" y="6026150"/>
            <a:ext cx="152400" cy="228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4" name="Line 42">
            <a:extLst>
              <a:ext uri="{FF2B5EF4-FFF2-40B4-BE49-F238E27FC236}">
                <a16:creationId xmlns:a16="http://schemas.microsoft.com/office/drawing/2014/main" id="{6B66883A-0853-4085-9C4F-7B1232F24C0E}"/>
              </a:ext>
            </a:extLst>
          </p:cNvPr>
          <p:cNvSpPr>
            <a:spLocks noChangeShapeType="1"/>
          </p:cNvSpPr>
          <p:nvPr/>
        </p:nvSpPr>
        <p:spPr bwMode="auto">
          <a:xfrm flipH="1" flipV="1">
            <a:off x="4354513" y="3898900"/>
            <a:ext cx="381000" cy="685800"/>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5" name="Line 43">
            <a:extLst>
              <a:ext uri="{FF2B5EF4-FFF2-40B4-BE49-F238E27FC236}">
                <a16:creationId xmlns:a16="http://schemas.microsoft.com/office/drawing/2014/main" id="{588E8773-2F20-4FCD-8108-15D8E8B9B082}"/>
              </a:ext>
            </a:extLst>
          </p:cNvPr>
          <p:cNvSpPr>
            <a:spLocks noChangeShapeType="1"/>
          </p:cNvSpPr>
          <p:nvPr/>
        </p:nvSpPr>
        <p:spPr bwMode="auto">
          <a:xfrm flipV="1">
            <a:off x="6229350" y="5953125"/>
            <a:ext cx="228600" cy="214313"/>
          </a:xfrm>
          <a:prstGeom prst="line">
            <a:avLst/>
          </a:prstGeom>
          <a:noFill/>
          <a:ln w="5715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6" name="Line 44">
            <a:extLst>
              <a:ext uri="{FF2B5EF4-FFF2-40B4-BE49-F238E27FC236}">
                <a16:creationId xmlns:a16="http://schemas.microsoft.com/office/drawing/2014/main" id="{5FF46D49-4035-4FB0-AE04-D24C3DD8CDC3}"/>
              </a:ext>
            </a:extLst>
          </p:cNvPr>
          <p:cNvSpPr>
            <a:spLocks noChangeShapeType="1"/>
          </p:cNvSpPr>
          <p:nvPr/>
        </p:nvSpPr>
        <p:spPr bwMode="auto">
          <a:xfrm flipH="1" flipV="1">
            <a:off x="6164263" y="5307013"/>
            <a:ext cx="304800" cy="214312"/>
          </a:xfrm>
          <a:prstGeom prst="line">
            <a:avLst/>
          </a:prstGeom>
          <a:noFill/>
          <a:ln w="5715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7" name="Line 45">
            <a:extLst>
              <a:ext uri="{FF2B5EF4-FFF2-40B4-BE49-F238E27FC236}">
                <a16:creationId xmlns:a16="http://schemas.microsoft.com/office/drawing/2014/main" id="{E48A386A-9736-499D-9253-3409CC774D78}"/>
              </a:ext>
            </a:extLst>
          </p:cNvPr>
          <p:cNvSpPr>
            <a:spLocks noChangeShapeType="1"/>
          </p:cNvSpPr>
          <p:nvPr/>
        </p:nvSpPr>
        <p:spPr bwMode="auto">
          <a:xfrm flipV="1">
            <a:off x="6372225" y="6026150"/>
            <a:ext cx="266700" cy="228600"/>
          </a:xfrm>
          <a:prstGeom prst="line">
            <a:avLst/>
          </a:prstGeom>
          <a:noFill/>
          <a:ln w="57150">
            <a:solidFill>
              <a:srgbClr val="66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8" name="Line 46">
            <a:extLst>
              <a:ext uri="{FF2B5EF4-FFF2-40B4-BE49-F238E27FC236}">
                <a16:creationId xmlns:a16="http://schemas.microsoft.com/office/drawing/2014/main" id="{5F1C91BC-B02A-4CEF-924E-5E812D2DB120}"/>
              </a:ext>
            </a:extLst>
          </p:cNvPr>
          <p:cNvSpPr>
            <a:spLocks noChangeShapeType="1"/>
          </p:cNvSpPr>
          <p:nvPr/>
        </p:nvSpPr>
        <p:spPr bwMode="auto">
          <a:xfrm flipH="1" flipV="1">
            <a:off x="6084888" y="3289300"/>
            <a:ext cx="385762" cy="762000"/>
          </a:xfrm>
          <a:prstGeom prst="line">
            <a:avLst/>
          </a:prstGeom>
          <a:noFill/>
          <a:ln w="57150">
            <a:solidFill>
              <a:srgbClr val="66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79" name="Line 47">
            <a:extLst>
              <a:ext uri="{FF2B5EF4-FFF2-40B4-BE49-F238E27FC236}">
                <a16:creationId xmlns:a16="http://schemas.microsoft.com/office/drawing/2014/main" id="{15BD8B5D-A1B3-479A-9AE1-987E20C038E3}"/>
              </a:ext>
            </a:extLst>
          </p:cNvPr>
          <p:cNvSpPr>
            <a:spLocks noChangeShapeType="1"/>
          </p:cNvSpPr>
          <p:nvPr/>
        </p:nvSpPr>
        <p:spPr bwMode="auto">
          <a:xfrm flipH="1" flipV="1">
            <a:off x="4429125" y="2641600"/>
            <a:ext cx="990600" cy="152400"/>
          </a:xfrm>
          <a:prstGeom prst="line">
            <a:avLst/>
          </a:prstGeom>
          <a:noFill/>
          <a:ln w="3810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880" name="Line 48">
            <a:extLst>
              <a:ext uri="{FF2B5EF4-FFF2-40B4-BE49-F238E27FC236}">
                <a16:creationId xmlns:a16="http://schemas.microsoft.com/office/drawing/2014/main" id="{3608E439-EAC0-4302-A503-4E778A972A23}"/>
              </a:ext>
            </a:extLst>
          </p:cNvPr>
          <p:cNvSpPr>
            <a:spLocks noChangeShapeType="1"/>
          </p:cNvSpPr>
          <p:nvPr/>
        </p:nvSpPr>
        <p:spPr bwMode="auto">
          <a:xfrm flipH="1" flipV="1">
            <a:off x="4500563" y="2857500"/>
            <a:ext cx="990600" cy="152400"/>
          </a:xfrm>
          <a:prstGeom prst="line">
            <a:avLst/>
          </a:prstGeom>
          <a:noFill/>
          <a:ln w="57150">
            <a:solidFill>
              <a:srgbClr val="66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504" name="WordArt 49">
            <a:extLst>
              <a:ext uri="{FF2B5EF4-FFF2-40B4-BE49-F238E27FC236}">
                <a16:creationId xmlns:a16="http://schemas.microsoft.com/office/drawing/2014/main" id="{7F51DC52-1010-4C28-BBFE-38815E67231E}"/>
              </a:ext>
            </a:extLst>
          </p:cNvPr>
          <p:cNvSpPr>
            <a:spLocks noChangeArrowheads="1" noChangeShapeType="1" noTextEdit="1"/>
          </p:cNvSpPr>
          <p:nvPr/>
        </p:nvSpPr>
        <p:spPr bwMode="auto">
          <a:xfrm>
            <a:off x="166688" y="171450"/>
            <a:ext cx="4067175" cy="863600"/>
          </a:xfrm>
          <a:prstGeom prst="rect">
            <a:avLst/>
          </a:prstGeom>
          <a:noFill/>
          <a:ln>
            <a:noFill/>
          </a:ln>
          <a:effectLst/>
        </p:spPr>
        <p:txBody>
          <a:bodyPr>
            <a:spAutoFit/>
          </a:bodyPr>
          <a:lstStyle/>
          <a:p>
            <a:pPr marL="53975" indent="1588">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   </a:t>
            </a:r>
          </a:p>
        </p:txBody>
      </p:sp>
      <p:sp>
        <p:nvSpPr>
          <p:cNvPr id="50" name="Rectangle 33">
            <a:extLst>
              <a:ext uri="{FF2B5EF4-FFF2-40B4-BE49-F238E27FC236}">
                <a16:creationId xmlns:a16="http://schemas.microsoft.com/office/drawing/2014/main" id="{11E1AA32-5E3E-4932-B0AA-024E026002BC}"/>
              </a:ext>
            </a:extLst>
          </p:cNvPr>
          <p:cNvSpPr>
            <a:spLocks noChangeArrowheads="1"/>
          </p:cNvSpPr>
          <p:nvPr/>
        </p:nvSpPr>
        <p:spPr bwMode="auto">
          <a:xfrm>
            <a:off x="389731" y="210617"/>
            <a:ext cx="54848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4000" b="1" dirty="0">
                <a:latin typeface="微软雅黑" panose="020B0503020204020204" pitchFamily="34" charset="-122"/>
                <a:ea typeface="微软雅黑" panose="020B0503020204020204" pitchFamily="34" charset="-122"/>
              </a:rPr>
              <a:t>食物网</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20853"/>
                                        </p:tgtEl>
                                        <p:attrNameLst>
                                          <p:attrName>style.visibility</p:attrName>
                                        </p:attrNameLst>
                                      </p:cBhvr>
                                      <p:to>
                                        <p:strVal val="visible"/>
                                      </p:to>
                                    </p:set>
                                    <p:animEffect transition="in" filter="barn(outHorizontal)">
                                      <p:cBhvr>
                                        <p:cTn id="7" dur="500"/>
                                        <p:tgtEl>
                                          <p:spTgt spid="1208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edg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20854"/>
                                        </p:tgtEl>
                                        <p:attrNameLst>
                                          <p:attrName>style.visibility</p:attrName>
                                        </p:attrNameLst>
                                      </p:cBhvr>
                                      <p:to>
                                        <p:strVal val="visible"/>
                                      </p:to>
                                    </p:set>
                                    <p:animEffect transition="in" filter="dissolve">
                                      <p:cBhvr>
                                        <p:cTn id="17" dur="500"/>
                                        <p:tgtEl>
                                          <p:spTgt spid="120854"/>
                                        </p:tgtEl>
                                      </p:cBhvr>
                                    </p:animEffect>
                                  </p:childTnLst>
                                  <p:subTnLst>
                                    <p:set>
                                      <p:cBhvr override="childStyle">
                                        <p:cTn dur="1" fill="hold" display="0" masterRel="nextClick" afterEffect="1"/>
                                        <p:tgtEl>
                                          <p:spTgt spid="120854"/>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120855"/>
                                        </p:tgtEl>
                                        <p:attrNameLst>
                                          <p:attrName>style.visibility</p:attrName>
                                        </p:attrNameLst>
                                      </p:cBhvr>
                                      <p:to>
                                        <p:strVal val="visible"/>
                                      </p:to>
                                    </p:set>
                                    <p:animEffect transition="in" filter="barn(outHorizontal)">
                                      <p:cBhvr>
                                        <p:cTn id="22" dur="500"/>
                                        <p:tgtEl>
                                          <p:spTgt spid="120855"/>
                                        </p:tgtEl>
                                      </p:cBhvr>
                                    </p:animEffect>
                                  </p:childTnLst>
                                </p:cTn>
                              </p:par>
                            </p:childTnLst>
                          </p:cTn>
                        </p:par>
                        <p:par>
                          <p:cTn id="23" fill="hold" nodeType="afterGroup">
                            <p:stCondLst>
                              <p:cond delay="500"/>
                            </p:stCondLst>
                            <p:childTnLst>
                              <p:par>
                                <p:cTn id="24" presetID="16" presetClass="entr" presetSubtype="42" fill="hold" nodeType="afterEffect">
                                  <p:stCondLst>
                                    <p:cond delay="0"/>
                                  </p:stCondLst>
                                  <p:childTnLst>
                                    <p:set>
                                      <p:cBhvr>
                                        <p:cTn id="25" dur="1" fill="hold">
                                          <p:stCondLst>
                                            <p:cond delay="0"/>
                                          </p:stCondLst>
                                        </p:cTn>
                                        <p:tgtEl>
                                          <p:spTgt spid="120856"/>
                                        </p:tgtEl>
                                        <p:attrNameLst>
                                          <p:attrName>style.visibility</p:attrName>
                                        </p:attrNameLst>
                                      </p:cBhvr>
                                      <p:to>
                                        <p:strVal val="visible"/>
                                      </p:to>
                                    </p:set>
                                    <p:animEffect transition="in" filter="barn(outHorizontal)">
                                      <p:cBhvr>
                                        <p:cTn id="26" dur="500"/>
                                        <p:tgtEl>
                                          <p:spTgt spid="1208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42" fill="hold" nodeType="clickEffect">
                                  <p:stCondLst>
                                    <p:cond delay="0"/>
                                  </p:stCondLst>
                                  <p:childTnLst>
                                    <p:set>
                                      <p:cBhvr>
                                        <p:cTn id="30" dur="1" fill="hold">
                                          <p:stCondLst>
                                            <p:cond delay="0"/>
                                          </p:stCondLst>
                                        </p:cTn>
                                        <p:tgtEl>
                                          <p:spTgt spid="120870"/>
                                        </p:tgtEl>
                                        <p:attrNameLst>
                                          <p:attrName>style.visibility</p:attrName>
                                        </p:attrNameLst>
                                      </p:cBhvr>
                                      <p:to>
                                        <p:strVal val="visible"/>
                                      </p:to>
                                    </p:set>
                                    <p:animEffect transition="in" filter="barn(outHorizontal)">
                                      <p:cBhvr>
                                        <p:cTn id="31" dur="500"/>
                                        <p:tgtEl>
                                          <p:spTgt spid="120870"/>
                                        </p:tgtEl>
                                      </p:cBhvr>
                                    </p:animEffect>
                                  </p:childTnLst>
                                </p:cTn>
                              </p:par>
                            </p:childTnLst>
                          </p:cTn>
                        </p:par>
                        <p:par>
                          <p:cTn id="32" fill="hold" nodeType="afterGroup">
                            <p:stCondLst>
                              <p:cond delay="500"/>
                            </p:stCondLst>
                            <p:childTnLst>
                              <p:par>
                                <p:cTn id="33" presetID="16" presetClass="entr" presetSubtype="42" fill="hold" nodeType="afterEffect">
                                  <p:stCondLst>
                                    <p:cond delay="0"/>
                                  </p:stCondLst>
                                  <p:childTnLst>
                                    <p:set>
                                      <p:cBhvr>
                                        <p:cTn id="34" dur="1" fill="hold">
                                          <p:stCondLst>
                                            <p:cond delay="0"/>
                                          </p:stCondLst>
                                        </p:cTn>
                                        <p:tgtEl>
                                          <p:spTgt spid="120857"/>
                                        </p:tgtEl>
                                        <p:attrNameLst>
                                          <p:attrName>style.visibility</p:attrName>
                                        </p:attrNameLst>
                                      </p:cBhvr>
                                      <p:to>
                                        <p:strVal val="visible"/>
                                      </p:to>
                                    </p:set>
                                    <p:animEffect transition="in" filter="barn(outHorizontal)">
                                      <p:cBhvr>
                                        <p:cTn id="35" dur="500"/>
                                        <p:tgtEl>
                                          <p:spTgt spid="12085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42" fill="hold" nodeType="clickEffect">
                                  <p:stCondLst>
                                    <p:cond delay="0"/>
                                  </p:stCondLst>
                                  <p:childTnLst>
                                    <p:set>
                                      <p:cBhvr>
                                        <p:cTn id="39" dur="1" fill="hold">
                                          <p:stCondLst>
                                            <p:cond delay="0"/>
                                          </p:stCondLst>
                                        </p:cTn>
                                        <p:tgtEl>
                                          <p:spTgt spid="120858"/>
                                        </p:tgtEl>
                                        <p:attrNameLst>
                                          <p:attrName>style.visibility</p:attrName>
                                        </p:attrNameLst>
                                      </p:cBhvr>
                                      <p:to>
                                        <p:strVal val="visible"/>
                                      </p:to>
                                    </p:set>
                                    <p:animEffect transition="in" filter="barn(outHorizontal)">
                                      <p:cBhvr>
                                        <p:cTn id="40" dur="500"/>
                                        <p:tgtEl>
                                          <p:spTgt spid="120858"/>
                                        </p:tgtEl>
                                      </p:cBhvr>
                                    </p:animEffect>
                                  </p:childTnLst>
                                </p:cTn>
                              </p:par>
                            </p:childTnLst>
                          </p:cTn>
                        </p:par>
                        <p:par>
                          <p:cTn id="41" fill="hold" nodeType="afterGroup">
                            <p:stCondLst>
                              <p:cond delay="500"/>
                            </p:stCondLst>
                            <p:childTnLst>
                              <p:par>
                                <p:cTn id="42" presetID="16" presetClass="entr" presetSubtype="42" fill="hold" nodeType="afterEffect">
                                  <p:stCondLst>
                                    <p:cond delay="0"/>
                                  </p:stCondLst>
                                  <p:childTnLst>
                                    <p:set>
                                      <p:cBhvr>
                                        <p:cTn id="43" dur="1" fill="hold">
                                          <p:stCondLst>
                                            <p:cond delay="0"/>
                                          </p:stCondLst>
                                        </p:cTn>
                                        <p:tgtEl>
                                          <p:spTgt spid="120859"/>
                                        </p:tgtEl>
                                        <p:attrNameLst>
                                          <p:attrName>style.visibility</p:attrName>
                                        </p:attrNameLst>
                                      </p:cBhvr>
                                      <p:to>
                                        <p:strVal val="visible"/>
                                      </p:to>
                                    </p:set>
                                    <p:animEffect transition="in" filter="barn(outHorizontal)">
                                      <p:cBhvr>
                                        <p:cTn id="44" dur="500"/>
                                        <p:tgtEl>
                                          <p:spTgt spid="12085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42" fill="hold" nodeType="clickEffect">
                                  <p:stCondLst>
                                    <p:cond delay="0"/>
                                  </p:stCondLst>
                                  <p:childTnLst>
                                    <p:set>
                                      <p:cBhvr>
                                        <p:cTn id="48" dur="1" fill="hold">
                                          <p:stCondLst>
                                            <p:cond delay="0"/>
                                          </p:stCondLst>
                                        </p:cTn>
                                        <p:tgtEl>
                                          <p:spTgt spid="120871"/>
                                        </p:tgtEl>
                                        <p:attrNameLst>
                                          <p:attrName>style.visibility</p:attrName>
                                        </p:attrNameLst>
                                      </p:cBhvr>
                                      <p:to>
                                        <p:strVal val="visible"/>
                                      </p:to>
                                    </p:set>
                                    <p:animEffect transition="in" filter="barn(outHorizontal)">
                                      <p:cBhvr>
                                        <p:cTn id="49" dur="500"/>
                                        <p:tgtEl>
                                          <p:spTgt spid="120871"/>
                                        </p:tgtEl>
                                      </p:cBhvr>
                                    </p:animEffect>
                                  </p:childTnLst>
                                </p:cTn>
                              </p:par>
                            </p:childTnLst>
                          </p:cTn>
                        </p:par>
                        <p:par>
                          <p:cTn id="50" fill="hold" nodeType="afterGroup">
                            <p:stCondLst>
                              <p:cond delay="500"/>
                            </p:stCondLst>
                            <p:childTnLst>
                              <p:par>
                                <p:cTn id="51" presetID="16" presetClass="entr" presetSubtype="42" fill="hold" nodeType="afterEffect">
                                  <p:stCondLst>
                                    <p:cond delay="0"/>
                                  </p:stCondLst>
                                  <p:childTnLst>
                                    <p:set>
                                      <p:cBhvr>
                                        <p:cTn id="52" dur="1" fill="hold">
                                          <p:stCondLst>
                                            <p:cond delay="0"/>
                                          </p:stCondLst>
                                        </p:cTn>
                                        <p:tgtEl>
                                          <p:spTgt spid="120860"/>
                                        </p:tgtEl>
                                        <p:attrNameLst>
                                          <p:attrName>style.visibility</p:attrName>
                                        </p:attrNameLst>
                                      </p:cBhvr>
                                      <p:to>
                                        <p:strVal val="visible"/>
                                      </p:to>
                                    </p:set>
                                    <p:animEffect transition="in" filter="barn(outHorizontal)">
                                      <p:cBhvr>
                                        <p:cTn id="53" dur="500"/>
                                        <p:tgtEl>
                                          <p:spTgt spid="12086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6" presetClass="entr" presetSubtype="42" fill="hold" nodeType="clickEffect">
                                  <p:stCondLst>
                                    <p:cond delay="0"/>
                                  </p:stCondLst>
                                  <p:childTnLst>
                                    <p:set>
                                      <p:cBhvr>
                                        <p:cTn id="57" dur="1" fill="hold">
                                          <p:stCondLst>
                                            <p:cond delay="0"/>
                                          </p:stCondLst>
                                        </p:cTn>
                                        <p:tgtEl>
                                          <p:spTgt spid="120872"/>
                                        </p:tgtEl>
                                        <p:attrNameLst>
                                          <p:attrName>style.visibility</p:attrName>
                                        </p:attrNameLst>
                                      </p:cBhvr>
                                      <p:to>
                                        <p:strVal val="visible"/>
                                      </p:to>
                                    </p:set>
                                    <p:animEffect transition="in" filter="barn(outHorizontal)">
                                      <p:cBhvr>
                                        <p:cTn id="58" dur="500"/>
                                        <p:tgtEl>
                                          <p:spTgt spid="120872"/>
                                        </p:tgtEl>
                                      </p:cBhvr>
                                    </p:animEffect>
                                  </p:childTnLst>
                                </p:cTn>
                              </p:par>
                            </p:childTnLst>
                          </p:cTn>
                        </p:par>
                        <p:par>
                          <p:cTn id="59" fill="hold" nodeType="afterGroup">
                            <p:stCondLst>
                              <p:cond delay="500"/>
                            </p:stCondLst>
                            <p:childTnLst>
                              <p:par>
                                <p:cTn id="60" presetID="16" presetClass="entr" presetSubtype="42" fill="hold" nodeType="afterEffect">
                                  <p:stCondLst>
                                    <p:cond delay="0"/>
                                  </p:stCondLst>
                                  <p:childTnLst>
                                    <p:set>
                                      <p:cBhvr>
                                        <p:cTn id="61" dur="1" fill="hold">
                                          <p:stCondLst>
                                            <p:cond delay="0"/>
                                          </p:stCondLst>
                                        </p:cTn>
                                        <p:tgtEl>
                                          <p:spTgt spid="120861"/>
                                        </p:tgtEl>
                                        <p:attrNameLst>
                                          <p:attrName>style.visibility</p:attrName>
                                        </p:attrNameLst>
                                      </p:cBhvr>
                                      <p:to>
                                        <p:strVal val="visible"/>
                                      </p:to>
                                    </p:set>
                                    <p:animEffect transition="in" filter="barn(outHorizontal)">
                                      <p:cBhvr>
                                        <p:cTn id="62" dur="500"/>
                                        <p:tgtEl>
                                          <p:spTgt spid="120861"/>
                                        </p:tgtEl>
                                      </p:cBhvr>
                                    </p:animEffect>
                                  </p:childTnLst>
                                </p:cTn>
                              </p:par>
                            </p:childTnLst>
                          </p:cTn>
                        </p:par>
                        <p:par>
                          <p:cTn id="63" fill="hold" nodeType="afterGroup">
                            <p:stCondLst>
                              <p:cond delay="1000"/>
                            </p:stCondLst>
                            <p:childTnLst>
                              <p:par>
                                <p:cTn id="64" presetID="17" presetClass="entr" presetSubtype="10" fill="hold" nodeType="afterEffect">
                                  <p:stCondLst>
                                    <p:cond delay="0"/>
                                  </p:stCondLst>
                                  <p:childTnLst>
                                    <p:set>
                                      <p:cBhvr>
                                        <p:cTn id="65" dur="1" fill="hold">
                                          <p:stCondLst>
                                            <p:cond delay="0"/>
                                          </p:stCondLst>
                                        </p:cTn>
                                        <p:tgtEl>
                                          <p:spTgt spid="120852"/>
                                        </p:tgtEl>
                                        <p:attrNameLst>
                                          <p:attrName>style.visibility</p:attrName>
                                        </p:attrNameLst>
                                      </p:cBhvr>
                                      <p:to>
                                        <p:strVal val="visible"/>
                                      </p:to>
                                    </p:set>
                                    <p:anim calcmode="lin" valueType="num">
                                      <p:cBhvr>
                                        <p:cTn id="66" dur="500" fill="hold"/>
                                        <p:tgtEl>
                                          <p:spTgt spid="120852"/>
                                        </p:tgtEl>
                                        <p:attrNameLst>
                                          <p:attrName>ppt_w</p:attrName>
                                        </p:attrNameLst>
                                      </p:cBhvr>
                                      <p:tavLst>
                                        <p:tav tm="0">
                                          <p:val>
                                            <p:fltVal val="0"/>
                                          </p:val>
                                        </p:tav>
                                        <p:tav tm="100000">
                                          <p:val>
                                            <p:strVal val="#ppt_w"/>
                                          </p:val>
                                        </p:tav>
                                      </p:tavLst>
                                    </p:anim>
                                    <p:anim calcmode="lin" valueType="num">
                                      <p:cBhvr>
                                        <p:cTn id="67" dur="500" fill="hold"/>
                                        <p:tgtEl>
                                          <p:spTgt spid="120852"/>
                                        </p:tgtEl>
                                        <p:attrNameLst>
                                          <p:attrName>ppt_h</p:attrName>
                                        </p:attrNameLst>
                                      </p:cBhvr>
                                      <p:tavLst>
                                        <p:tav tm="0">
                                          <p:val>
                                            <p:strVal val="#ppt_h"/>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6" presetClass="entr" presetSubtype="42" fill="hold" nodeType="clickEffect">
                                  <p:stCondLst>
                                    <p:cond delay="0"/>
                                  </p:stCondLst>
                                  <p:childTnLst>
                                    <p:set>
                                      <p:cBhvr>
                                        <p:cTn id="71" dur="1" fill="hold">
                                          <p:stCondLst>
                                            <p:cond delay="0"/>
                                          </p:stCondLst>
                                        </p:cTn>
                                        <p:tgtEl>
                                          <p:spTgt spid="120862"/>
                                        </p:tgtEl>
                                        <p:attrNameLst>
                                          <p:attrName>style.visibility</p:attrName>
                                        </p:attrNameLst>
                                      </p:cBhvr>
                                      <p:to>
                                        <p:strVal val="visible"/>
                                      </p:to>
                                    </p:set>
                                    <p:animEffect transition="in" filter="barn(outHorizontal)">
                                      <p:cBhvr>
                                        <p:cTn id="72" dur="500"/>
                                        <p:tgtEl>
                                          <p:spTgt spid="120862"/>
                                        </p:tgtEl>
                                      </p:cBhvr>
                                    </p:animEffect>
                                  </p:childTnLst>
                                </p:cTn>
                              </p:par>
                            </p:childTnLst>
                          </p:cTn>
                        </p:par>
                        <p:par>
                          <p:cTn id="73" fill="hold" nodeType="afterGroup">
                            <p:stCondLst>
                              <p:cond delay="500"/>
                            </p:stCondLst>
                            <p:childTnLst>
                              <p:par>
                                <p:cTn id="74" presetID="16" presetClass="entr" presetSubtype="42" fill="hold" nodeType="afterEffect">
                                  <p:stCondLst>
                                    <p:cond delay="0"/>
                                  </p:stCondLst>
                                  <p:childTnLst>
                                    <p:set>
                                      <p:cBhvr>
                                        <p:cTn id="75" dur="1" fill="hold">
                                          <p:stCondLst>
                                            <p:cond delay="0"/>
                                          </p:stCondLst>
                                        </p:cTn>
                                        <p:tgtEl>
                                          <p:spTgt spid="120863"/>
                                        </p:tgtEl>
                                        <p:attrNameLst>
                                          <p:attrName>style.visibility</p:attrName>
                                        </p:attrNameLst>
                                      </p:cBhvr>
                                      <p:to>
                                        <p:strVal val="visible"/>
                                      </p:to>
                                    </p:set>
                                    <p:animEffect transition="in" filter="barn(outHorizontal)">
                                      <p:cBhvr>
                                        <p:cTn id="76" dur="500"/>
                                        <p:tgtEl>
                                          <p:spTgt spid="120863"/>
                                        </p:tgtEl>
                                      </p:cBhvr>
                                    </p:animEffect>
                                  </p:childTnLst>
                                </p:cTn>
                              </p:par>
                            </p:childTnLst>
                          </p:cTn>
                        </p:par>
                        <p:par>
                          <p:cTn id="77" fill="hold" nodeType="afterGroup">
                            <p:stCondLst>
                              <p:cond delay="1000"/>
                            </p:stCondLst>
                            <p:childTnLst>
                              <p:par>
                                <p:cTn id="78" presetID="16" presetClass="entr" presetSubtype="42" fill="hold" nodeType="afterEffect">
                                  <p:stCondLst>
                                    <p:cond delay="0"/>
                                  </p:stCondLst>
                                  <p:childTnLst>
                                    <p:set>
                                      <p:cBhvr>
                                        <p:cTn id="79" dur="1" fill="hold">
                                          <p:stCondLst>
                                            <p:cond delay="0"/>
                                          </p:stCondLst>
                                        </p:cTn>
                                        <p:tgtEl>
                                          <p:spTgt spid="120864"/>
                                        </p:tgtEl>
                                        <p:attrNameLst>
                                          <p:attrName>style.visibility</p:attrName>
                                        </p:attrNameLst>
                                      </p:cBhvr>
                                      <p:to>
                                        <p:strVal val="visible"/>
                                      </p:to>
                                    </p:set>
                                    <p:animEffect transition="in" filter="barn(outHorizontal)">
                                      <p:cBhvr>
                                        <p:cTn id="80" dur="500"/>
                                        <p:tgtEl>
                                          <p:spTgt spid="12086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42" fill="hold" nodeType="clickEffect">
                                  <p:stCondLst>
                                    <p:cond delay="0"/>
                                  </p:stCondLst>
                                  <p:childTnLst>
                                    <p:set>
                                      <p:cBhvr>
                                        <p:cTn id="84" dur="1" fill="hold">
                                          <p:stCondLst>
                                            <p:cond delay="0"/>
                                          </p:stCondLst>
                                        </p:cTn>
                                        <p:tgtEl>
                                          <p:spTgt spid="120873"/>
                                        </p:tgtEl>
                                        <p:attrNameLst>
                                          <p:attrName>style.visibility</p:attrName>
                                        </p:attrNameLst>
                                      </p:cBhvr>
                                      <p:to>
                                        <p:strVal val="visible"/>
                                      </p:to>
                                    </p:set>
                                    <p:animEffect transition="in" filter="barn(outHorizontal)">
                                      <p:cBhvr>
                                        <p:cTn id="85" dur="500"/>
                                        <p:tgtEl>
                                          <p:spTgt spid="120873"/>
                                        </p:tgtEl>
                                      </p:cBhvr>
                                    </p:animEffect>
                                  </p:childTnLst>
                                </p:cTn>
                              </p:par>
                            </p:childTnLst>
                          </p:cTn>
                        </p:par>
                        <p:par>
                          <p:cTn id="86" fill="hold" nodeType="afterGroup">
                            <p:stCondLst>
                              <p:cond delay="500"/>
                            </p:stCondLst>
                            <p:childTnLst>
                              <p:par>
                                <p:cTn id="87" presetID="16" presetClass="entr" presetSubtype="42" fill="hold" nodeType="afterEffect">
                                  <p:stCondLst>
                                    <p:cond delay="0"/>
                                  </p:stCondLst>
                                  <p:childTnLst>
                                    <p:set>
                                      <p:cBhvr>
                                        <p:cTn id="88" dur="1" fill="hold">
                                          <p:stCondLst>
                                            <p:cond delay="0"/>
                                          </p:stCondLst>
                                        </p:cTn>
                                        <p:tgtEl>
                                          <p:spTgt spid="120865"/>
                                        </p:tgtEl>
                                        <p:attrNameLst>
                                          <p:attrName>style.visibility</p:attrName>
                                        </p:attrNameLst>
                                      </p:cBhvr>
                                      <p:to>
                                        <p:strVal val="visible"/>
                                      </p:to>
                                    </p:set>
                                    <p:animEffect transition="in" filter="barn(outHorizontal)">
                                      <p:cBhvr>
                                        <p:cTn id="89" dur="500"/>
                                        <p:tgtEl>
                                          <p:spTgt spid="120865"/>
                                        </p:tgtEl>
                                      </p:cBhvr>
                                    </p:animEffect>
                                  </p:childTnLst>
                                </p:cTn>
                              </p:par>
                            </p:childTnLst>
                          </p:cTn>
                        </p:par>
                        <p:par>
                          <p:cTn id="90" fill="hold" nodeType="afterGroup">
                            <p:stCondLst>
                              <p:cond delay="1000"/>
                            </p:stCondLst>
                            <p:childTnLst>
                              <p:par>
                                <p:cTn id="91" presetID="16" presetClass="entr" presetSubtype="42" fill="hold" nodeType="afterEffect">
                                  <p:stCondLst>
                                    <p:cond delay="0"/>
                                  </p:stCondLst>
                                  <p:childTnLst>
                                    <p:set>
                                      <p:cBhvr>
                                        <p:cTn id="92" dur="1" fill="hold">
                                          <p:stCondLst>
                                            <p:cond delay="0"/>
                                          </p:stCondLst>
                                        </p:cTn>
                                        <p:tgtEl>
                                          <p:spTgt spid="120866"/>
                                        </p:tgtEl>
                                        <p:attrNameLst>
                                          <p:attrName>style.visibility</p:attrName>
                                        </p:attrNameLst>
                                      </p:cBhvr>
                                      <p:to>
                                        <p:strVal val="visible"/>
                                      </p:to>
                                    </p:set>
                                    <p:animEffect transition="in" filter="barn(outHorizontal)">
                                      <p:cBhvr>
                                        <p:cTn id="93" dur="500"/>
                                        <p:tgtEl>
                                          <p:spTgt spid="120866"/>
                                        </p:tgtEl>
                                      </p:cBhvr>
                                    </p:animEffect>
                                  </p:childTnLst>
                                </p:cTn>
                              </p:par>
                            </p:childTnLst>
                          </p:cTn>
                        </p:par>
                        <p:par>
                          <p:cTn id="94" fill="hold" nodeType="afterGroup">
                            <p:stCondLst>
                              <p:cond delay="1500"/>
                            </p:stCondLst>
                            <p:childTnLst>
                              <p:par>
                                <p:cTn id="95" presetID="16" presetClass="entr" presetSubtype="42" fill="hold" nodeType="afterEffect">
                                  <p:stCondLst>
                                    <p:cond delay="0"/>
                                  </p:stCondLst>
                                  <p:childTnLst>
                                    <p:set>
                                      <p:cBhvr>
                                        <p:cTn id="96" dur="1" fill="hold">
                                          <p:stCondLst>
                                            <p:cond delay="0"/>
                                          </p:stCondLst>
                                        </p:cTn>
                                        <p:tgtEl>
                                          <p:spTgt spid="120874"/>
                                        </p:tgtEl>
                                        <p:attrNameLst>
                                          <p:attrName>style.visibility</p:attrName>
                                        </p:attrNameLst>
                                      </p:cBhvr>
                                      <p:to>
                                        <p:strVal val="visible"/>
                                      </p:to>
                                    </p:set>
                                    <p:animEffect transition="in" filter="barn(outHorizontal)">
                                      <p:cBhvr>
                                        <p:cTn id="97" dur="500"/>
                                        <p:tgtEl>
                                          <p:spTgt spid="12087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6" presetClass="entr" presetSubtype="42" fill="hold" nodeType="clickEffect">
                                  <p:stCondLst>
                                    <p:cond delay="0"/>
                                  </p:stCondLst>
                                  <p:childTnLst>
                                    <p:set>
                                      <p:cBhvr>
                                        <p:cTn id="101" dur="1" fill="hold">
                                          <p:stCondLst>
                                            <p:cond delay="0"/>
                                          </p:stCondLst>
                                        </p:cTn>
                                        <p:tgtEl>
                                          <p:spTgt spid="120875"/>
                                        </p:tgtEl>
                                        <p:attrNameLst>
                                          <p:attrName>style.visibility</p:attrName>
                                        </p:attrNameLst>
                                      </p:cBhvr>
                                      <p:to>
                                        <p:strVal val="visible"/>
                                      </p:to>
                                    </p:set>
                                    <p:animEffect transition="in" filter="barn(outHorizontal)">
                                      <p:cBhvr>
                                        <p:cTn id="102" dur="500"/>
                                        <p:tgtEl>
                                          <p:spTgt spid="120875"/>
                                        </p:tgtEl>
                                      </p:cBhvr>
                                    </p:animEffect>
                                  </p:childTnLst>
                                </p:cTn>
                              </p:par>
                            </p:childTnLst>
                          </p:cTn>
                        </p:par>
                        <p:par>
                          <p:cTn id="103" fill="hold" nodeType="afterGroup">
                            <p:stCondLst>
                              <p:cond delay="500"/>
                            </p:stCondLst>
                            <p:childTnLst>
                              <p:par>
                                <p:cTn id="104" presetID="16" presetClass="entr" presetSubtype="42" fill="hold" nodeType="afterEffect">
                                  <p:stCondLst>
                                    <p:cond delay="0"/>
                                  </p:stCondLst>
                                  <p:childTnLst>
                                    <p:set>
                                      <p:cBhvr>
                                        <p:cTn id="105" dur="1" fill="hold">
                                          <p:stCondLst>
                                            <p:cond delay="0"/>
                                          </p:stCondLst>
                                        </p:cTn>
                                        <p:tgtEl>
                                          <p:spTgt spid="120876"/>
                                        </p:tgtEl>
                                        <p:attrNameLst>
                                          <p:attrName>style.visibility</p:attrName>
                                        </p:attrNameLst>
                                      </p:cBhvr>
                                      <p:to>
                                        <p:strVal val="visible"/>
                                      </p:to>
                                    </p:set>
                                    <p:animEffect transition="in" filter="barn(outHorizontal)">
                                      <p:cBhvr>
                                        <p:cTn id="106" dur="500"/>
                                        <p:tgtEl>
                                          <p:spTgt spid="120876"/>
                                        </p:tgtEl>
                                      </p:cBhvr>
                                    </p:animEffect>
                                  </p:childTnLst>
                                </p:cTn>
                              </p:par>
                            </p:childTnLst>
                          </p:cTn>
                        </p:par>
                        <p:par>
                          <p:cTn id="107" fill="hold" nodeType="afterGroup">
                            <p:stCondLst>
                              <p:cond delay="1000"/>
                            </p:stCondLst>
                            <p:childTnLst>
                              <p:par>
                                <p:cTn id="108" presetID="16" presetClass="entr" presetSubtype="42" fill="hold" nodeType="afterEffect">
                                  <p:stCondLst>
                                    <p:cond delay="0"/>
                                  </p:stCondLst>
                                  <p:childTnLst>
                                    <p:set>
                                      <p:cBhvr>
                                        <p:cTn id="109" dur="1" fill="hold">
                                          <p:stCondLst>
                                            <p:cond delay="0"/>
                                          </p:stCondLst>
                                        </p:cTn>
                                        <p:tgtEl>
                                          <p:spTgt spid="120867"/>
                                        </p:tgtEl>
                                        <p:attrNameLst>
                                          <p:attrName>style.visibility</p:attrName>
                                        </p:attrNameLst>
                                      </p:cBhvr>
                                      <p:to>
                                        <p:strVal val="visible"/>
                                      </p:to>
                                    </p:set>
                                    <p:animEffect transition="in" filter="barn(outHorizontal)">
                                      <p:cBhvr>
                                        <p:cTn id="110" dur="500"/>
                                        <p:tgtEl>
                                          <p:spTgt spid="120867"/>
                                        </p:tgtEl>
                                      </p:cBhvr>
                                    </p:animEffect>
                                  </p:childTnLst>
                                </p:cTn>
                              </p:par>
                            </p:childTnLst>
                          </p:cTn>
                        </p:par>
                        <p:par>
                          <p:cTn id="111" fill="hold" nodeType="afterGroup">
                            <p:stCondLst>
                              <p:cond delay="1500"/>
                            </p:stCondLst>
                            <p:childTnLst>
                              <p:par>
                                <p:cTn id="112" presetID="16" presetClass="entr" presetSubtype="42" fill="hold" nodeType="afterEffect">
                                  <p:stCondLst>
                                    <p:cond delay="0"/>
                                  </p:stCondLst>
                                  <p:childTnLst>
                                    <p:set>
                                      <p:cBhvr>
                                        <p:cTn id="113" dur="1" fill="hold">
                                          <p:stCondLst>
                                            <p:cond delay="0"/>
                                          </p:stCondLst>
                                        </p:cTn>
                                        <p:tgtEl>
                                          <p:spTgt spid="120868"/>
                                        </p:tgtEl>
                                        <p:attrNameLst>
                                          <p:attrName>style.visibility</p:attrName>
                                        </p:attrNameLst>
                                      </p:cBhvr>
                                      <p:to>
                                        <p:strVal val="visible"/>
                                      </p:to>
                                    </p:set>
                                    <p:animEffect transition="in" filter="barn(outHorizontal)">
                                      <p:cBhvr>
                                        <p:cTn id="114" dur="500"/>
                                        <p:tgtEl>
                                          <p:spTgt spid="120868"/>
                                        </p:tgtEl>
                                      </p:cBhvr>
                                    </p:animEffect>
                                  </p:childTnLst>
                                </p:cTn>
                              </p:par>
                            </p:childTnLst>
                          </p:cTn>
                        </p:par>
                        <p:par>
                          <p:cTn id="115" fill="hold" nodeType="afterGroup">
                            <p:stCondLst>
                              <p:cond delay="2000"/>
                            </p:stCondLst>
                            <p:childTnLst>
                              <p:par>
                                <p:cTn id="116" presetID="16" presetClass="entr" presetSubtype="42" fill="hold" nodeType="afterEffect">
                                  <p:stCondLst>
                                    <p:cond delay="0"/>
                                  </p:stCondLst>
                                  <p:childTnLst>
                                    <p:set>
                                      <p:cBhvr>
                                        <p:cTn id="117" dur="1" fill="hold">
                                          <p:stCondLst>
                                            <p:cond delay="0"/>
                                          </p:stCondLst>
                                        </p:cTn>
                                        <p:tgtEl>
                                          <p:spTgt spid="120879"/>
                                        </p:tgtEl>
                                        <p:attrNameLst>
                                          <p:attrName>style.visibility</p:attrName>
                                        </p:attrNameLst>
                                      </p:cBhvr>
                                      <p:to>
                                        <p:strVal val="visible"/>
                                      </p:to>
                                    </p:set>
                                    <p:animEffect transition="in" filter="barn(outHorizontal)">
                                      <p:cBhvr>
                                        <p:cTn id="118" dur="500"/>
                                        <p:tgtEl>
                                          <p:spTgt spid="120879"/>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6" presetClass="entr" presetSubtype="42" fill="hold" nodeType="clickEffect">
                                  <p:stCondLst>
                                    <p:cond delay="0"/>
                                  </p:stCondLst>
                                  <p:childTnLst>
                                    <p:set>
                                      <p:cBhvr>
                                        <p:cTn id="122" dur="1" fill="hold">
                                          <p:stCondLst>
                                            <p:cond delay="0"/>
                                          </p:stCondLst>
                                        </p:cTn>
                                        <p:tgtEl>
                                          <p:spTgt spid="120877"/>
                                        </p:tgtEl>
                                        <p:attrNameLst>
                                          <p:attrName>style.visibility</p:attrName>
                                        </p:attrNameLst>
                                      </p:cBhvr>
                                      <p:to>
                                        <p:strVal val="visible"/>
                                      </p:to>
                                    </p:set>
                                    <p:animEffect transition="in" filter="barn(outHorizontal)">
                                      <p:cBhvr>
                                        <p:cTn id="123" dur="500"/>
                                        <p:tgtEl>
                                          <p:spTgt spid="120877"/>
                                        </p:tgtEl>
                                      </p:cBhvr>
                                    </p:animEffect>
                                  </p:childTnLst>
                                </p:cTn>
                              </p:par>
                            </p:childTnLst>
                          </p:cTn>
                        </p:par>
                        <p:par>
                          <p:cTn id="124" fill="hold" nodeType="afterGroup">
                            <p:stCondLst>
                              <p:cond delay="500"/>
                            </p:stCondLst>
                            <p:childTnLst>
                              <p:par>
                                <p:cTn id="125" presetID="16" presetClass="entr" presetSubtype="42" fill="hold" nodeType="afterEffect">
                                  <p:stCondLst>
                                    <p:cond delay="0"/>
                                  </p:stCondLst>
                                  <p:childTnLst>
                                    <p:set>
                                      <p:cBhvr>
                                        <p:cTn id="126" dur="1" fill="hold">
                                          <p:stCondLst>
                                            <p:cond delay="0"/>
                                          </p:stCondLst>
                                        </p:cTn>
                                        <p:tgtEl>
                                          <p:spTgt spid="120869"/>
                                        </p:tgtEl>
                                        <p:attrNameLst>
                                          <p:attrName>style.visibility</p:attrName>
                                        </p:attrNameLst>
                                      </p:cBhvr>
                                      <p:to>
                                        <p:strVal val="visible"/>
                                      </p:to>
                                    </p:set>
                                    <p:animEffect transition="in" filter="barn(outHorizontal)">
                                      <p:cBhvr>
                                        <p:cTn id="127" dur="500"/>
                                        <p:tgtEl>
                                          <p:spTgt spid="120869"/>
                                        </p:tgtEl>
                                      </p:cBhvr>
                                    </p:animEffect>
                                  </p:childTnLst>
                                </p:cTn>
                              </p:par>
                            </p:childTnLst>
                          </p:cTn>
                        </p:par>
                        <p:par>
                          <p:cTn id="128" fill="hold" nodeType="afterGroup">
                            <p:stCondLst>
                              <p:cond delay="1000"/>
                            </p:stCondLst>
                            <p:childTnLst>
                              <p:par>
                                <p:cTn id="129" presetID="16" presetClass="entr" presetSubtype="42" fill="hold" nodeType="afterEffect">
                                  <p:stCondLst>
                                    <p:cond delay="0"/>
                                  </p:stCondLst>
                                  <p:childTnLst>
                                    <p:set>
                                      <p:cBhvr>
                                        <p:cTn id="130" dur="1" fill="hold">
                                          <p:stCondLst>
                                            <p:cond delay="0"/>
                                          </p:stCondLst>
                                        </p:cTn>
                                        <p:tgtEl>
                                          <p:spTgt spid="120878"/>
                                        </p:tgtEl>
                                        <p:attrNameLst>
                                          <p:attrName>style.visibility</p:attrName>
                                        </p:attrNameLst>
                                      </p:cBhvr>
                                      <p:to>
                                        <p:strVal val="visible"/>
                                      </p:to>
                                    </p:set>
                                    <p:animEffect transition="in" filter="barn(outHorizontal)">
                                      <p:cBhvr>
                                        <p:cTn id="131" dur="500"/>
                                        <p:tgtEl>
                                          <p:spTgt spid="120878"/>
                                        </p:tgtEl>
                                      </p:cBhvr>
                                    </p:animEffect>
                                  </p:childTnLst>
                                </p:cTn>
                              </p:par>
                            </p:childTnLst>
                          </p:cTn>
                        </p:par>
                        <p:par>
                          <p:cTn id="132" fill="hold" nodeType="afterGroup">
                            <p:stCondLst>
                              <p:cond delay="1500"/>
                            </p:stCondLst>
                            <p:childTnLst>
                              <p:par>
                                <p:cTn id="133" presetID="16" presetClass="entr" presetSubtype="42" fill="hold" nodeType="afterEffect">
                                  <p:stCondLst>
                                    <p:cond delay="0"/>
                                  </p:stCondLst>
                                  <p:childTnLst>
                                    <p:set>
                                      <p:cBhvr>
                                        <p:cTn id="134" dur="1" fill="hold">
                                          <p:stCondLst>
                                            <p:cond delay="0"/>
                                          </p:stCondLst>
                                        </p:cTn>
                                        <p:tgtEl>
                                          <p:spTgt spid="120880"/>
                                        </p:tgtEl>
                                        <p:attrNameLst>
                                          <p:attrName>style.visibility</p:attrName>
                                        </p:attrNameLst>
                                      </p:cBhvr>
                                      <p:to>
                                        <p:strVal val="visible"/>
                                      </p:to>
                                    </p:set>
                                    <p:animEffect transition="in" filter="barn(outHorizontal)">
                                      <p:cBhvr>
                                        <p:cTn id="135" dur="500"/>
                                        <p:tgtEl>
                                          <p:spTgt spid="120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3"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35D46DD7-7C46-413B-9163-A011E1DD7090}"/>
              </a:ext>
            </a:extLst>
          </p:cNvPr>
          <p:cNvSpPr>
            <a:spLocks noGrp="1" noChangeArrowheads="1"/>
          </p:cNvSpPr>
          <p:nvPr>
            <p:ph type="title"/>
          </p:nvPr>
        </p:nvSpPr>
        <p:spPr>
          <a:xfrm>
            <a:off x="254000" y="158750"/>
            <a:ext cx="7772400" cy="647700"/>
          </a:xfrm>
        </p:spPr>
        <p:txBody>
          <a:bodyPr/>
          <a:lstStyle/>
          <a:p>
            <a:r>
              <a:rPr lang="zh-CN" altLang="en-US"/>
              <a:t>食物网中的食物链与营养级</a:t>
            </a:r>
          </a:p>
        </p:txBody>
      </p:sp>
      <p:sp>
        <p:nvSpPr>
          <p:cNvPr id="121859" name="Text Box 3">
            <a:extLst>
              <a:ext uri="{FF2B5EF4-FFF2-40B4-BE49-F238E27FC236}">
                <a16:creationId xmlns:a16="http://schemas.microsoft.com/office/drawing/2014/main" id="{F44164F7-1475-41C6-9002-D25EFFA53E6D}"/>
              </a:ext>
            </a:extLst>
          </p:cNvPr>
          <p:cNvSpPr txBox="1">
            <a:spLocks noChangeArrowheads="1"/>
          </p:cNvSpPr>
          <p:nvPr/>
        </p:nvSpPr>
        <p:spPr bwMode="auto">
          <a:xfrm>
            <a:off x="31750" y="5707063"/>
            <a:ext cx="1403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990033"/>
                </a:solidFill>
                <a:latin typeface="华文新魏" panose="02010800040101010101" pitchFamily="2" charset="-122"/>
                <a:ea typeface="幼圆" panose="02010509060101010101" pitchFamily="49" charset="-122"/>
              </a:rPr>
              <a:t> 第一营养级</a:t>
            </a:r>
          </a:p>
        </p:txBody>
      </p:sp>
      <p:sp>
        <p:nvSpPr>
          <p:cNvPr id="121860" name="Text Box 4">
            <a:extLst>
              <a:ext uri="{FF2B5EF4-FFF2-40B4-BE49-F238E27FC236}">
                <a16:creationId xmlns:a16="http://schemas.microsoft.com/office/drawing/2014/main" id="{504EBA49-DB3C-4B55-BBD6-379F95D09558}"/>
              </a:ext>
            </a:extLst>
          </p:cNvPr>
          <p:cNvSpPr txBox="1">
            <a:spLocks noChangeArrowheads="1"/>
          </p:cNvSpPr>
          <p:nvPr/>
        </p:nvSpPr>
        <p:spPr bwMode="auto">
          <a:xfrm>
            <a:off x="1400175" y="5707063"/>
            <a:ext cx="13684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990033"/>
                </a:solidFill>
                <a:latin typeface="华文新魏" panose="02010800040101010101" pitchFamily="2" charset="-122"/>
                <a:ea typeface="幼圆" panose="02010509060101010101" pitchFamily="49" charset="-122"/>
              </a:rPr>
              <a:t> 第二营养级</a:t>
            </a:r>
          </a:p>
        </p:txBody>
      </p:sp>
      <p:sp>
        <p:nvSpPr>
          <p:cNvPr id="121861" name="Text Box 5">
            <a:extLst>
              <a:ext uri="{FF2B5EF4-FFF2-40B4-BE49-F238E27FC236}">
                <a16:creationId xmlns:a16="http://schemas.microsoft.com/office/drawing/2014/main" id="{CB38A695-70C7-496E-8D74-E51C528FDCEB}"/>
              </a:ext>
            </a:extLst>
          </p:cNvPr>
          <p:cNvSpPr txBox="1">
            <a:spLocks noChangeArrowheads="1"/>
          </p:cNvSpPr>
          <p:nvPr/>
        </p:nvSpPr>
        <p:spPr bwMode="auto">
          <a:xfrm>
            <a:off x="2984500" y="5699125"/>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990033"/>
                </a:solidFill>
                <a:latin typeface="华文新魏" panose="02010800040101010101" pitchFamily="2" charset="-122"/>
                <a:ea typeface="幼圆" panose="02010509060101010101" pitchFamily="49" charset="-122"/>
              </a:rPr>
              <a:t> 第三营养级</a:t>
            </a:r>
          </a:p>
        </p:txBody>
      </p:sp>
      <p:sp>
        <p:nvSpPr>
          <p:cNvPr id="121862" name="Text Box 6">
            <a:extLst>
              <a:ext uri="{FF2B5EF4-FFF2-40B4-BE49-F238E27FC236}">
                <a16:creationId xmlns:a16="http://schemas.microsoft.com/office/drawing/2014/main" id="{974E82AC-83AC-4E86-B51E-D8E68A3ADF1B}"/>
              </a:ext>
            </a:extLst>
          </p:cNvPr>
          <p:cNvSpPr txBox="1">
            <a:spLocks noChangeArrowheads="1"/>
          </p:cNvSpPr>
          <p:nvPr/>
        </p:nvSpPr>
        <p:spPr bwMode="auto">
          <a:xfrm>
            <a:off x="4497388" y="5699125"/>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990033"/>
                </a:solidFill>
                <a:latin typeface="华文新魏" panose="02010800040101010101" pitchFamily="2" charset="-122"/>
                <a:ea typeface="幼圆" panose="02010509060101010101" pitchFamily="49" charset="-122"/>
              </a:rPr>
              <a:t> 第四营养级</a:t>
            </a:r>
          </a:p>
        </p:txBody>
      </p:sp>
      <p:sp>
        <p:nvSpPr>
          <p:cNvPr id="121863" name="Text Box 7">
            <a:extLst>
              <a:ext uri="{FF2B5EF4-FFF2-40B4-BE49-F238E27FC236}">
                <a16:creationId xmlns:a16="http://schemas.microsoft.com/office/drawing/2014/main" id="{1230C173-64BF-467A-812C-17941562A733}"/>
              </a:ext>
            </a:extLst>
          </p:cNvPr>
          <p:cNvSpPr txBox="1">
            <a:spLocks noChangeArrowheads="1"/>
          </p:cNvSpPr>
          <p:nvPr/>
        </p:nvSpPr>
        <p:spPr bwMode="auto">
          <a:xfrm>
            <a:off x="6224588" y="5699125"/>
            <a:ext cx="12969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990033"/>
                </a:solidFill>
                <a:latin typeface="华文新魏" panose="02010800040101010101" pitchFamily="2" charset="-122"/>
                <a:ea typeface="幼圆" panose="02010509060101010101" pitchFamily="49" charset="-122"/>
              </a:rPr>
              <a:t> 第五营养级</a:t>
            </a:r>
          </a:p>
        </p:txBody>
      </p:sp>
      <p:sp>
        <p:nvSpPr>
          <p:cNvPr id="121864" name="Text Box 8">
            <a:extLst>
              <a:ext uri="{FF2B5EF4-FFF2-40B4-BE49-F238E27FC236}">
                <a16:creationId xmlns:a16="http://schemas.microsoft.com/office/drawing/2014/main" id="{00D543BB-3B7F-418B-B3B9-5FC99BB55EA3}"/>
              </a:ext>
            </a:extLst>
          </p:cNvPr>
          <p:cNvSpPr txBox="1">
            <a:spLocks noChangeArrowheads="1"/>
          </p:cNvSpPr>
          <p:nvPr/>
        </p:nvSpPr>
        <p:spPr bwMode="auto">
          <a:xfrm>
            <a:off x="7740650" y="5699125"/>
            <a:ext cx="1365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990033"/>
                </a:solidFill>
                <a:latin typeface="华文新魏" panose="02010800040101010101" pitchFamily="2" charset="-122"/>
                <a:ea typeface="幼圆" panose="02010509060101010101" pitchFamily="49" charset="-122"/>
              </a:rPr>
              <a:t> 第六营养级</a:t>
            </a:r>
          </a:p>
        </p:txBody>
      </p:sp>
      <p:grpSp>
        <p:nvGrpSpPr>
          <p:cNvPr id="2" name="Group 9">
            <a:extLst>
              <a:ext uri="{FF2B5EF4-FFF2-40B4-BE49-F238E27FC236}">
                <a16:creationId xmlns:a16="http://schemas.microsoft.com/office/drawing/2014/main" id="{5FF5D8FB-0A0C-4C6C-9DAF-F2CA367D766F}"/>
              </a:ext>
            </a:extLst>
          </p:cNvPr>
          <p:cNvGrpSpPr>
            <a:grpSpLocks/>
          </p:cNvGrpSpPr>
          <p:nvPr/>
        </p:nvGrpSpPr>
        <p:grpSpPr bwMode="auto">
          <a:xfrm>
            <a:off x="547688" y="1052513"/>
            <a:ext cx="8270875" cy="3879850"/>
            <a:chOff x="158" y="618"/>
            <a:chExt cx="5210" cy="2444"/>
          </a:xfrm>
        </p:grpSpPr>
        <p:sp>
          <p:nvSpPr>
            <p:cNvPr id="107536" name="Rectangle 10">
              <a:extLst>
                <a:ext uri="{FF2B5EF4-FFF2-40B4-BE49-F238E27FC236}">
                  <a16:creationId xmlns:a16="http://schemas.microsoft.com/office/drawing/2014/main" id="{2B238511-949E-4D1B-ADB9-5FCE617B221F}"/>
                </a:ext>
              </a:extLst>
            </p:cNvPr>
            <p:cNvSpPr>
              <a:spLocks noChangeArrowheads="1"/>
            </p:cNvSpPr>
            <p:nvPr/>
          </p:nvSpPr>
          <p:spPr bwMode="auto">
            <a:xfrm>
              <a:off x="1790" y="153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蛇</a:t>
              </a:r>
            </a:p>
          </p:txBody>
        </p:sp>
        <p:sp>
          <p:nvSpPr>
            <p:cNvPr id="107537" name="Text Box 11">
              <a:extLst>
                <a:ext uri="{FF2B5EF4-FFF2-40B4-BE49-F238E27FC236}">
                  <a16:creationId xmlns:a16="http://schemas.microsoft.com/office/drawing/2014/main" id="{B30569CB-4B42-4761-88F2-BA48AA1DAF34}"/>
                </a:ext>
              </a:extLst>
            </p:cNvPr>
            <p:cNvSpPr txBox="1">
              <a:spLocks noChangeArrowheads="1"/>
            </p:cNvSpPr>
            <p:nvPr/>
          </p:nvSpPr>
          <p:spPr bwMode="auto">
            <a:xfrm>
              <a:off x="158" y="1379"/>
              <a:ext cx="4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latin typeface="Times New Roman" panose="02020603050405020304" pitchFamily="18" charset="0"/>
                  <a:ea typeface="幼圆" panose="02010509060101010101" pitchFamily="49" charset="-122"/>
                </a:rPr>
                <a:t>草</a:t>
              </a:r>
            </a:p>
          </p:txBody>
        </p:sp>
        <p:sp>
          <p:nvSpPr>
            <p:cNvPr id="107538" name="Rectangle 12">
              <a:extLst>
                <a:ext uri="{FF2B5EF4-FFF2-40B4-BE49-F238E27FC236}">
                  <a16:creationId xmlns:a16="http://schemas.microsoft.com/office/drawing/2014/main" id="{93FD4A3E-CA6D-4A61-A70A-D7EEF199E444}"/>
                </a:ext>
              </a:extLst>
            </p:cNvPr>
            <p:cNvSpPr>
              <a:spLocks noChangeArrowheads="1"/>
            </p:cNvSpPr>
            <p:nvPr/>
          </p:nvSpPr>
          <p:spPr bwMode="auto">
            <a:xfrm>
              <a:off x="1166" y="1371"/>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鼠</a:t>
              </a:r>
            </a:p>
          </p:txBody>
        </p:sp>
        <p:sp>
          <p:nvSpPr>
            <p:cNvPr id="107539" name="Rectangle 13">
              <a:extLst>
                <a:ext uri="{FF2B5EF4-FFF2-40B4-BE49-F238E27FC236}">
                  <a16:creationId xmlns:a16="http://schemas.microsoft.com/office/drawing/2014/main" id="{140FB8B6-8832-4641-9FA5-7D3222735681}"/>
                </a:ext>
              </a:extLst>
            </p:cNvPr>
            <p:cNvSpPr>
              <a:spLocks noChangeArrowheads="1"/>
            </p:cNvSpPr>
            <p:nvPr/>
          </p:nvSpPr>
          <p:spPr bwMode="auto">
            <a:xfrm>
              <a:off x="1790" y="1323"/>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猫头鹰</a:t>
              </a:r>
            </a:p>
          </p:txBody>
        </p:sp>
        <p:sp>
          <p:nvSpPr>
            <p:cNvPr id="107540" name="Rectangle 14">
              <a:extLst>
                <a:ext uri="{FF2B5EF4-FFF2-40B4-BE49-F238E27FC236}">
                  <a16:creationId xmlns:a16="http://schemas.microsoft.com/office/drawing/2014/main" id="{D281185C-52E9-4FEB-863B-1B3DF8590D42}"/>
                </a:ext>
              </a:extLst>
            </p:cNvPr>
            <p:cNvSpPr>
              <a:spLocks noChangeArrowheads="1"/>
            </p:cNvSpPr>
            <p:nvPr/>
          </p:nvSpPr>
          <p:spPr bwMode="auto">
            <a:xfrm>
              <a:off x="1790" y="1098"/>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狐</a:t>
              </a:r>
            </a:p>
          </p:txBody>
        </p:sp>
        <p:sp>
          <p:nvSpPr>
            <p:cNvPr id="107541" name="Line 15">
              <a:extLst>
                <a:ext uri="{FF2B5EF4-FFF2-40B4-BE49-F238E27FC236}">
                  <a16:creationId xmlns:a16="http://schemas.microsoft.com/office/drawing/2014/main" id="{8836130D-BBEE-4AA3-A78B-C7394052541C}"/>
                </a:ext>
              </a:extLst>
            </p:cNvPr>
            <p:cNvSpPr>
              <a:spLocks noChangeShapeType="1"/>
            </p:cNvSpPr>
            <p:nvPr/>
          </p:nvSpPr>
          <p:spPr bwMode="auto">
            <a:xfrm>
              <a:off x="494" y="1523"/>
              <a:ext cx="67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2" name="Line 16">
              <a:extLst>
                <a:ext uri="{FF2B5EF4-FFF2-40B4-BE49-F238E27FC236}">
                  <a16:creationId xmlns:a16="http://schemas.microsoft.com/office/drawing/2014/main" id="{26ADE54A-9E2B-4096-9C50-DB09A282543D}"/>
                </a:ext>
              </a:extLst>
            </p:cNvPr>
            <p:cNvSpPr>
              <a:spLocks noChangeShapeType="1"/>
            </p:cNvSpPr>
            <p:nvPr/>
          </p:nvSpPr>
          <p:spPr bwMode="auto">
            <a:xfrm>
              <a:off x="1454" y="1523"/>
              <a:ext cx="3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3" name="Line 17">
              <a:extLst>
                <a:ext uri="{FF2B5EF4-FFF2-40B4-BE49-F238E27FC236}">
                  <a16:creationId xmlns:a16="http://schemas.microsoft.com/office/drawing/2014/main" id="{2249A5B7-D78C-4D16-90DE-1F79EE9481A5}"/>
                </a:ext>
              </a:extLst>
            </p:cNvPr>
            <p:cNvSpPr>
              <a:spLocks noChangeShapeType="1"/>
            </p:cNvSpPr>
            <p:nvPr/>
          </p:nvSpPr>
          <p:spPr bwMode="auto">
            <a:xfrm flipV="1">
              <a:off x="1454" y="1283"/>
              <a:ext cx="336" cy="1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4" name="Line 18">
              <a:extLst>
                <a:ext uri="{FF2B5EF4-FFF2-40B4-BE49-F238E27FC236}">
                  <a16:creationId xmlns:a16="http://schemas.microsoft.com/office/drawing/2014/main" id="{AEB4F315-682B-4A30-B3D5-F3B85BA0D469}"/>
                </a:ext>
              </a:extLst>
            </p:cNvPr>
            <p:cNvSpPr>
              <a:spLocks noChangeShapeType="1"/>
            </p:cNvSpPr>
            <p:nvPr/>
          </p:nvSpPr>
          <p:spPr bwMode="auto">
            <a:xfrm>
              <a:off x="1454" y="1619"/>
              <a:ext cx="384" cy="9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5" name="Line 19">
              <a:extLst>
                <a:ext uri="{FF2B5EF4-FFF2-40B4-BE49-F238E27FC236}">
                  <a16:creationId xmlns:a16="http://schemas.microsoft.com/office/drawing/2014/main" id="{0024BEDB-FD30-40C5-9ED9-458354969572}"/>
                </a:ext>
              </a:extLst>
            </p:cNvPr>
            <p:cNvSpPr>
              <a:spLocks noChangeShapeType="1"/>
            </p:cNvSpPr>
            <p:nvPr/>
          </p:nvSpPr>
          <p:spPr bwMode="auto">
            <a:xfrm>
              <a:off x="2101" y="1682"/>
              <a:ext cx="70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6" name="Rectangle 20">
              <a:extLst>
                <a:ext uri="{FF2B5EF4-FFF2-40B4-BE49-F238E27FC236}">
                  <a16:creationId xmlns:a16="http://schemas.microsoft.com/office/drawing/2014/main" id="{23F343A7-2D3F-4CE9-90D1-D154EB4BAFF5}"/>
                </a:ext>
              </a:extLst>
            </p:cNvPr>
            <p:cNvSpPr>
              <a:spLocks noChangeArrowheads="1"/>
            </p:cNvSpPr>
            <p:nvPr/>
          </p:nvSpPr>
          <p:spPr bwMode="auto">
            <a:xfrm>
              <a:off x="2798" y="1530"/>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猫头鹰</a:t>
              </a:r>
            </a:p>
          </p:txBody>
        </p:sp>
        <p:sp>
          <p:nvSpPr>
            <p:cNvPr id="107547" name="Line 21">
              <a:extLst>
                <a:ext uri="{FF2B5EF4-FFF2-40B4-BE49-F238E27FC236}">
                  <a16:creationId xmlns:a16="http://schemas.microsoft.com/office/drawing/2014/main" id="{A134C413-E7E8-4814-A2E8-85902FB1EBFE}"/>
                </a:ext>
              </a:extLst>
            </p:cNvPr>
            <p:cNvSpPr>
              <a:spLocks noChangeShapeType="1"/>
            </p:cNvSpPr>
            <p:nvPr/>
          </p:nvSpPr>
          <p:spPr bwMode="auto">
            <a:xfrm>
              <a:off x="2562" y="1979"/>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8" name="Rectangle 22">
              <a:extLst>
                <a:ext uri="{FF2B5EF4-FFF2-40B4-BE49-F238E27FC236}">
                  <a16:creationId xmlns:a16="http://schemas.microsoft.com/office/drawing/2014/main" id="{73F2DC00-1885-43C1-A9E7-5D6C72679A69}"/>
                </a:ext>
              </a:extLst>
            </p:cNvPr>
            <p:cNvSpPr>
              <a:spLocks noChangeArrowheads="1"/>
            </p:cNvSpPr>
            <p:nvPr/>
          </p:nvSpPr>
          <p:spPr bwMode="auto">
            <a:xfrm>
              <a:off x="686" y="1899"/>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食草昆虫</a:t>
              </a:r>
            </a:p>
          </p:txBody>
        </p:sp>
        <p:sp>
          <p:nvSpPr>
            <p:cNvPr id="107549" name="Rectangle 23">
              <a:extLst>
                <a:ext uri="{FF2B5EF4-FFF2-40B4-BE49-F238E27FC236}">
                  <a16:creationId xmlns:a16="http://schemas.microsoft.com/office/drawing/2014/main" id="{C7AC8B60-E2E0-4CDC-97A9-47F3676E7082}"/>
                </a:ext>
              </a:extLst>
            </p:cNvPr>
            <p:cNvSpPr>
              <a:spLocks noChangeArrowheads="1"/>
            </p:cNvSpPr>
            <p:nvPr/>
          </p:nvSpPr>
          <p:spPr bwMode="auto">
            <a:xfrm>
              <a:off x="1790" y="2069"/>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蜘蛛</a:t>
              </a:r>
            </a:p>
          </p:txBody>
        </p:sp>
        <p:sp>
          <p:nvSpPr>
            <p:cNvPr id="107550" name="Text Box 24">
              <a:extLst>
                <a:ext uri="{FF2B5EF4-FFF2-40B4-BE49-F238E27FC236}">
                  <a16:creationId xmlns:a16="http://schemas.microsoft.com/office/drawing/2014/main" id="{B3B69E8E-E113-4A86-8CB4-675EB02A609F}"/>
                </a:ext>
              </a:extLst>
            </p:cNvPr>
            <p:cNvSpPr txBox="1">
              <a:spLocks noChangeArrowheads="1"/>
            </p:cNvSpPr>
            <p:nvPr/>
          </p:nvSpPr>
          <p:spPr bwMode="auto">
            <a:xfrm>
              <a:off x="158" y="1918"/>
              <a:ext cx="4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latin typeface="Times New Roman" panose="02020603050405020304" pitchFamily="18" charset="0"/>
                  <a:ea typeface="幼圆" panose="02010509060101010101" pitchFamily="49" charset="-122"/>
                </a:rPr>
                <a:t>草</a:t>
              </a:r>
            </a:p>
          </p:txBody>
        </p:sp>
        <p:sp>
          <p:nvSpPr>
            <p:cNvPr id="107551" name="Rectangle 25">
              <a:extLst>
                <a:ext uri="{FF2B5EF4-FFF2-40B4-BE49-F238E27FC236}">
                  <a16:creationId xmlns:a16="http://schemas.microsoft.com/office/drawing/2014/main" id="{754375B4-49A5-4F00-B327-750B58585676}"/>
                </a:ext>
              </a:extLst>
            </p:cNvPr>
            <p:cNvSpPr>
              <a:spLocks noChangeArrowheads="1"/>
            </p:cNvSpPr>
            <p:nvPr/>
          </p:nvSpPr>
          <p:spPr bwMode="auto">
            <a:xfrm>
              <a:off x="1790" y="1797"/>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食虫鸟</a:t>
              </a:r>
            </a:p>
          </p:txBody>
        </p:sp>
        <p:sp>
          <p:nvSpPr>
            <p:cNvPr id="107552" name="Rectangle 26">
              <a:extLst>
                <a:ext uri="{FF2B5EF4-FFF2-40B4-BE49-F238E27FC236}">
                  <a16:creationId xmlns:a16="http://schemas.microsoft.com/office/drawing/2014/main" id="{9E5ED3FA-83BB-4556-83F0-4DE965E7AC8D}"/>
                </a:ext>
              </a:extLst>
            </p:cNvPr>
            <p:cNvSpPr>
              <a:spLocks noChangeArrowheads="1"/>
            </p:cNvSpPr>
            <p:nvPr/>
          </p:nvSpPr>
          <p:spPr bwMode="auto">
            <a:xfrm>
              <a:off x="3854" y="2024"/>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猫头鹰</a:t>
              </a:r>
            </a:p>
          </p:txBody>
        </p:sp>
        <p:sp>
          <p:nvSpPr>
            <p:cNvPr id="107553" name="Rectangle 27">
              <a:extLst>
                <a:ext uri="{FF2B5EF4-FFF2-40B4-BE49-F238E27FC236}">
                  <a16:creationId xmlns:a16="http://schemas.microsoft.com/office/drawing/2014/main" id="{F1E0389F-2A1F-4A1E-8A2B-B0ACCDFA80E5}"/>
                </a:ext>
              </a:extLst>
            </p:cNvPr>
            <p:cNvSpPr>
              <a:spLocks noChangeArrowheads="1"/>
            </p:cNvSpPr>
            <p:nvPr/>
          </p:nvSpPr>
          <p:spPr bwMode="auto">
            <a:xfrm>
              <a:off x="2798" y="2024"/>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食虫鸟</a:t>
              </a:r>
            </a:p>
          </p:txBody>
        </p:sp>
        <p:sp>
          <p:nvSpPr>
            <p:cNvPr id="107554" name="Line 28">
              <a:extLst>
                <a:ext uri="{FF2B5EF4-FFF2-40B4-BE49-F238E27FC236}">
                  <a16:creationId xmlns:a16="http://schemas.microsoft.com/office/drawing/2014/main" id="{3EB1391D-30C1-40AF-AFD7-B12FEBE9B627}"/>
                </a:ext>
              </a:extLst>
            </p:cNvPr>
            <p:cNvSpPr>
              <a:spLocks noChangeShapeType="1"/>
            </p:cNvSpPr>
            <p:nvPr/>
          </p:nvSpPr>
          <p:spPr bwMode="auto">
            <a:xfrm>
              <a:off x="468" y="2054"/>
              <a:ext cx="1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55" name="Rectangle 29">
              <a:extLst>
                <a:ext uri="{FF2B5EF4-FFF2-40B4-BE49-F238E27FC236}">
                  <a16:creationId xmlns:a16="http://schemas.microsoft.com/office/drawing/2014/main" id="{CDF394D3-9B18-491D-A418-A81428AABE84}"/>
                </a:ext>
              </a:extLst>
            </p:cNvPr>
            <p:cNvSpPr>
              <a:spLocks noChangeArrowheads="1"/>
            </p:cNvSpPr>
            <p:nvPr/>
          </p:nvSpPr>
          <p:spPr bwMode="auto">
            <a:xfrm>
              <a:off x="2798" y="1797"/>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猫头鹰</a:t>
              </a:r>
            </a:p>
          </p:txBody>
        </p:sp>
        <p:sp>
          <p:nvSpPr>
            <p:cNvPr id="107556" name="Line 30">
              <a:extLst>
                <a:ext uri="{FF2B5EF4-FFF2-40B4-BE49-F238E27FC236}">
                  <a16:creationId xmlns:a16="http://schemas.microsoft.com/office/drawing/2014/main" id="{B8805FA6-31F0-4508-82AA-64ECD5C4253D}"/>
                </a:ext>
              </a:extLst>
            </p:cNvPr>
            <p:cNvSpPr>
              <a:spLocks noChangeShapeType="1"/>
            </p:cNvSpPr>
            <p:nvPr/>
          </p:nvSpPr>
          <p:spPr bwMode="auto">
            <a:xfrm flipV="1">
              <a:off x="1655" y="1979"/>
              <a:ext cx="182" cy="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57" name="Line 31">
              <a:extLst>
                <a:ext uri="{FF2B5EF4-FFF2-40B4-BE49-F238E27FC236}">
                  <a16:creationId xmlns:a16="http://schemas.microsoft.com/office/drawing/2014/main" id="{F468B2A3-1C69-4509-A84F-C9E2861EA6AE}"/>
                </a:ext>
              </a:extLst>
            </p:cNvPr>
            <p:cNvSpPr>
              <a:spLocks noChangeShapeType="1"/>
            </p:cNvSpPr>
            <p:nvPr/>
          </p:nvSpPr>
          <p:spPr bwMode="auto">
            <a:xfrm>
              <a:off x="1655" y="2115"/>
              <a:ext cx="182" cy="9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58" name="Line 32">
              <a:extLst>
                <a:ext uri="{FF2B5EF4-FFF2-40B4-BE49-F238E27FC236}">
                  <a16:creationId xmlns:a16="http://schemas.microsoft.com/office/drawing/2014/main" id="{AF1B478A-5DE7-4EBD-8027-73B850EB228B}"/>
                </a:ext>
              </a:extLst>
            </p:cNvPr>
            <p:cNvSpPr>
              <a:spLocks noChangeShapeType="1"/>
            </p:cNvSpPr>
            <p:nvPr/>
          </p:nvSpPr>
          <p:spPr bwMode="auto">
            <a:xfrm>
              <a:off x="2283" y="2205"/>
              <a:ext cx="5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59" name="Line 33">
              <a:extLst>
                <a:ext uri="{FF2B5EF4-FFF2-40B4-BE49-F238E27FC236}">
                  <a16:creationId xmlns:a16="http://schemas.microsoft.com/office/drawing/2014/main" id="{F08841DC-912D-4BB8-B27F-17D8E3EEC01C}"/>
                </a:ext>
              </a:extLst>
            </p:cNvPr>
            <p:cNvSpPr>
              <a:spLocks noChangeShapeType="1"/>
            </p:cNvSpPr>
            <p:nvPr/>
          </p:nvSpPr>
          <p:spPr bwMode="auto">
            <a:xfrm>
              <a:off x="3515" y="2160"/>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60" name="Rectangle 34">
              <a:extLst>
                <a:ext uri="{FF2B5EF4-FFF2-40B4-BE49-F238E27FC236}">
                  <a16:creationId xmlns:a16="http://schemas.microsoft.com/office/drawing/2014/main" id="{1ED4FB8D-68EB-4803-9BF5-91836874840D}"/>
                </a:ext>
              </a:extLst>
            </p:cNvPr>
            <p:cNvSpPr>
              <a:spLocks noChangeArrowheads="1"/>
            </p:cNvSpPr>
            <p:nvPr/>
          </p:nvSpPr>
          <p:spPr bwMode="auto">
            <a:xfrm>
              <a:off x="686" y="2394"/>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食草昆虫</a:t>
              </a:r>
            </a:p>
          </p:txBody>
        </p:sp>
        <p:sp>
          <p:nvSpPr>
            <p:cNvPr id="107561" name="Text Box 35">
              <a:extLst>
                <a:ext uri="{FF2B5EF4-FFF2-40B4-BE49-F238E27FC236}">
                  <a16:creationId xmlns:a16="http://schemas.microsoft.com/office/drawing/2014/main" id="{4E120357-BC11-4BB7-9E9B-38E6C8B0569F}"/>
                </a:ext>
              </a:extLst>
            </p:cNvPr>
            <p:cNvSpPr txBox="1">
              <a:spLocks noChangeArrowheads="1"/>
            </p:cNvSpPr>
            <p:nvPr/>
          </p:nvSpPr>
          <p:spPr bwMode="auto">
            <a:xfrm>
              <a:off x="158" y="2435"/>
              <a:ext cx="4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latin typeface="Times New Roman" panose="02020603050405020304" pitchFamily="18" charset="0"/>
                  <a:ea typeface="幼圆" panose="02010509060101010101" pitchFamily="49" charset="-122"/>
                </a:rPr>
                <a:t>草</a:t>
              </a:r>
            </a:p>
          </p:txBody>
        </p:sp>
        <p:sp>
          <p:nvSpPr>
            <p:cNvPr id="107562" name="Rectangle 36">
              <a:extLst>
                <a:ext uri="{FF2B5EF4-FFF2-40B4-BE49-F238E27FC236}">
                  <a16:creationId xmlns:a16="http://schemas.microsoft.com/office/drawing/2014/main" id="{4E429578-A92C-42DC-85C5-E5C39E59BA17}"/>
                </a:ext>
              </a:extLst>
            </p:cNvPr>
            <p:cNvSpPr>
              <a:spLocks noChangeArrowheads="1"/>
            </p:cNvSpPr>
            <p:nvPr/>
          </p:nvSpPr>
          <p:spPr bwMode="auto">
            <a:xfrm>
              <a:off x="4670" y="2394"/>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猫头鹰</a:t>
              </a:r>
            </a:p>
          </p:txBody>
        </p:sp>
        <p:sp>
          <p:nvSpPr>
            <p:cNvPr id="107563" name="Rectangle 37">
              <a:extLst>
                <a:ext uri="{FF2B5EF4-FFF2-40B4-BE49-F238E27FC236}">
                  <a16:creationId xmlns:a16="http://schemas.microsoft.com/office/drawing/2014/main" id="{5BDF082E-2FCD-4539-9FB5-7ABD2913B965}"/>
                </a:ext>
              </a:extLst>
            </p:cNvPr>
            <p:cNvSpPr>
              <a:spLocks noChangeArrowheads="1"/>
            </p:cNvSpPr>
            <p:nvPr/>
          </p:nvSpPr>
          <p:spPr bwMode="auto">
            <a:xfrm>
              <a:off x="1790" y="2394"/>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蜘蛛</a:t>
              </a:r>
            </a:p>
          </p:txBody>
        </p:sp>
        <p:sp>
          <p:nvSpPr>
            <p:cNvPr id="107564" name="Rectangle 38">
              <a:extLst>
                <a:ext uri="{FF2B5EF4-FFF2-40B4-BE49-F238E27FC236}">
                  <a16:creationId xmlns:a16="http://schemas.microsoft.com/office/drawing/2014/main" id="{8D5C9ED2-EE6E-4F3F-822D-D671454F1303}"/>
                </a:ext>
              </a:extLst>
            </p:cNvPr>
            <p:cNvSpPr>
              <a:spLocks noChangeArrowheads="1"/>
            </p:cNvSpPr>
            <p:nvPr/>
          </p:nvSpPr>
          <p:spPr bwMode="auto">
            <a:xfrm>
              <a:off x="2798" y="2394"/>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青蛙</a:t>
              </a:r>
            </a:p>
          </p:txBody>
        </p:sp>
        <p:sp>
          <p:nvSpPr>
            <p:cNvPr id="107565" name="Rectangle 39">
              <a:extLst>
                <a:ext uri="{FF2B5EF4-FFF2-40B4-BE49-F238E27FC236}">
                  <a16:creationId xmlns:a16="http://schemas.microsoft.com/office/drawing/2014/main" id="{1B4BB8BF-2B2B-424E-8A39-75238B91BF4A}"/>
                </a:ext>
              </a:extLst>
            </p:cNvPr>
            <p:cNvSpPr>
              <a:spLocks noChangeArrowheads="1"/>
            </p:cNvSpPr>
            <p:nvPr/>
          </p:nvSpPr>
          <p:spPr bwMode="auto">
            <a:xfrm>
              <a:off x="3854" y="239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蛇</a:t>
              </a:r>
            </a:p>
          </p:txBody>
        </p:sp>
        <p:sp>
          <p:nvSpPr>
            <p:cNvPr id="107566" name="Line 40">
              <a:extLst>
                <a:ext uri="{FF2B5EF4-FFF2-40B4-BE49-F238E27FC236}">
                  <a16:creationId xmlns:a16="http://schemas.microsoft.com/office/drawing/2014/main" id="{10C94202-80BB-44EC-9FB1-AF6E16750FBB}"/>
                </a:ext>
              </a:extLst>
            </p:cNvPr>
            <p:cNvSpPr>
              <a:spLocks noChangeShapeType="1"/>
            </p:cNvSpPr>
            <p:nvPr/>
          </p:nvSpPr>
          <p:spPr bwMode="auto">
            <a:xfrm>
              <a:off x="2328" y="2523"/>
              <a:ext cx="52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67" name="Line 41">
              <a:extLst>
                <a:ext uri="{FF2B5EF4-FFF2-40B4-BE49-F238E27FC236}">
                  <a16:creationId xmlns:a16="http://schemas.microsoft.com/office/drawing/2014/main" id="{987F3333-58A5-48BF-9CBD-C3B75F20991B}"/>
                </a:ext>
              </a:extLst>
            </p:cNvPr>
            <p:cNvSpPr>
              <a:spLocks noChangeShapeType="1"/>
            </p:cNvSpPr>
            <p:nvPr/>
          </p:nvSpPr>
          <p:spPr bwMode="auto">
            <a:xfrm>
              <a:off x="1549" y="2543"/>
              <a:ext cx="22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68" name="Line 42">
              <a:extLst>
                <a:ext uri="{FF2B5EF4-FFF2-40B4-BE49-F238E27FC236}">
                  <a16:creationId xmlns:a16="http://schemas.microsoft.com/office/drawing/2014/main" id="{E34C08A8-BF40-4A36-B3A2-ADBA4E47CFF8}"/>
                </a:ext>
              </a:extLst>
            </p:cNvPr>
            <p:cNvSpPr>
              <a:spLocks noChangeShapeType="1"/>
            </p:cNvSpPr>
            <p:nvPr/>
          </p:nvSpPr>
          <p:spPr bwMode="auto">
            <a:xfrm>
              <a:off x="446" y="2579"/>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69" name="Line 43">
              <a:extLst>
                <a:ext uri="{FF2B5EF4-FFF2-40B4-BE49-F238E27FC236}">
                  <a16:creationId xmlns:a16="http://schemas.microsoft.com/office/drawing/2014/main" id="{908DDF06-1A8D-46B2-9200-7B3CCB0ED4C7}"/>
                </a:ext>
              </a:extLst>
            </p:cNvPr>
            <p:cNvSpPr>
              <a:spLocks noChangeShapeType="1"/>
            </p:cNvSpPr>
            <p:nvPr/>
          </p:nvSpPr>
          <p:spPr bwMode="auto">
            <a:xfrm>
              <a:off x="3515" y="2531"/>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70" name="Line 44">
              <a:extLst>
                <a:ext uri="{FF2B5EF4-FFF2-40B4-BE49-F238E27FC236}">
                  <a16:creationId xmlns:a16="http://schemas.microsoft.com/office/drawing/2014/main" id="{E76FBF0C-1464-4AB5-B584-230A12F6396D}"/>
                </a:ext>
              </a:extLst>
            </p:cNvPr>
            <p:cNvSpPr>
              <a:spLocks noChangeShapeType="1"/>
            </p:cNvSpPr>
            <p:nvPr/>
          </p:nvSpPr>
          <p:spPr bwMode="auto">
            <a:xfrm>
              <a:off x="4332" y="2523"/>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71" name="Rectangle 45">
              <a:extLst>
                <a:ext uri="{FF2B5EF4-FFF2-40B4-BE49-F238E27FC236}">
                  <a16:creationId xmlns:a16="http://schemas.microsoft.com/office/drawing/2014/main" id="{3619863B-E4DE-4E35-BB10-D8D4EB7D33FD}"/>
                </a:ext>
              </a:extLst>
            </p:cNvPr>
            <p:cNvSpPr>
              <a:spLocks noChangeArrowheads="1"/>
            </p:cNvSpPr>
            <p:nvPr/>
          </p:nvSpPr>
          <p:spPr bwMode="auto">
            <a:xfrm>
              <a:off x="1790" y="271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青蛙</a:t>
              </a:r>
            </a:p>
          </p:txBody>
        </p:sp>
        <p:sp>
          <p:nvSpPr>
            <p:cNvPr id="107572" name="Rectangle 46">
              <a:extLst>
                <a:ext uri="{FF2B5EF4-FFF2-40B4-BE49-F238E27FC236}">
                  <a16:creationId xmlns:a16="http://schemas.microsoft.com/office/drawing/2014/main" id="{ED84DAA7-59BC-4A5F-9EAE-1D60727FD869}"/>
                </a:ext>
              </a:extLst>
            </p:cNvPr>
            <p:cNvSpPr>
              <a:spLocks noChangeArrowheads="1"/>
            </p:cNvSpPr>
            <p:nvPr/>
          </p:nvSpPr>
          <p:spPr bwMode="auto">
            <a:xfrm>
              <a:off x="686" y="2730"/>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食草昆虫</a:t>
              </a:r>
            </a:p>
          </p:txBody>
        </p:sp>
        <p:sp>
          <p:nvSpPr>
            <p:cNvPr id="107573" name="Text Box 47">
              <a:extLst>
                <a:ext uri="{FF2B5EF4-FFF2-40B4-BE49-F238E27FC236}">
                  <a16:creationId xmlns:a16="http://schemas.microsoft.com/office/drawing/2014/main" id="{0D3A21BD-985A-436C-BD62-978E46F4E7C1}"/>
                </a:ext>
              </a:extLst>
            </p:cNvPr>
            <p:cNvSpPr txBox="1">
              <a:spLocks noChangeArrowheads="1"/>
            </p:cNvSpPr>
            <p:nvPr/>
          </p:nvSpPr>
          <p:spPr bwMode="auto">
            <a:xfrm>
              <a:off x="158" y="2771"/>
              <a:ext cx="4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latin typeface="Times New Roman" panose="02020603050405020304" pitchFamily="18" charset="0"/>
                  <a:ea typeface="幼圆" panose="02010509060101010101" pitchFamily="49" charset="-122"/>
                </a:rPr>
                <a:t>草</a:t>
              </a:r>
            </a:p>
          </p:txBody>
        </p:sp>
        <p:sp>
          <p:nvSpPr>
            <p:cNvPr id="107574" name="Rectangle 48">
              <a:extLst>
                <a:ext uri="{FF2B5EF4-FFF2-40B4-BE49-F238E27FC236}">
                  <a16:creationId xmlns:a16="http://schemas.microsoft.com/office/drawing/2014/main" id="{2F9ADE60-E794-49F1-B1AA-4D9A798B6FDE}"/>
                </a:ext>
              </a:extLst>
            </p:cNvPr>
            <p:cNvSpPr>
              <a:spLocks noChangeArrowheads="1"/>
            </p:cNvSpPr>
            <p:nvPr/>
          </p:nvSpPr>
          <p:spPr bwMode="auto">
            <a:xfrm>
              <a:off x="3838" y="2711"/>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猫头鹰</a:t>
              </a:r>
            </a:p>
          </p:txBody>
        </p:sp>
        <p:sp>
          <p:nvSpPr>
            <p:cNvPr id="107575" name="Rectangle 49">
              <a:extLst>
                <a:ext uri="{FF2B5EF4-FFF2-40B4-BE49-F238E27FC236}">
                  <a16:creationId xmlns:a16="http://schemas.microsoft.com/office/drawing/2014/main" id="{EF959EB6-149E-4874-BFE9-965408A938F6}"/>
                </a:ext>
              </a:extLst>
            </p:cNvPr>
            <p:cNvSpPr>
              <a:spLocks noChangeArrowheads="1"/>
            </p:cNvSpPr>
            <p:nvPr/>
          </p:nvSpPr>
          <p:spPr bwMode="auto">
            <a:xfrm>
              <a:off x="2804" y="270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蛇</a:t>
              </a:r>
            </a:p>
          </p:txBody>
        </p:sp>
        <p:sp>
          <p:nvSpPr>
            <p:cNvPr id="107576" name="Line 50">
              <a:extLst>
                <a:ext uri="{FF2B5EF4-FFF2-40B4-BE49-F238E27FC236}">
                  <a16:creationId xmlns:a16="http://schemas.microsoft.com/office/drawing/2014/main" id="{2D97C9F0-2035-495A-9010-7145197D0949}"/>
                </a:ext>
              </a:extLst>
            </p:cNvPr>
            <p:cNvSpPr>
              <a:spLocks noChangeShapeType="1"/>
            </p:cNvSpPr>
            <p:nvPr/>
          </p:nvSpPr>
          <p:spPr bwMode="auto">
            <a:xfrm>
              <a:off x="476" y="2886"/>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77" name="Line 51">
              <a:extLst>
                <a:ext uri="{FF2B5EF4-FFF2-40B4-BE49-F238E27FC236}">
                  <a16:creationId xmlns:a16="http://schemas.microsoft.com/office/drawing/2014/main" id="{41F8CD1C-4055-4628-A54D-BE6F2A0E6BA5}"/>
                </a:ext>
              </a:extLst>
            </p:cNvPr>
            <p:cNvSpPr>
              <a:spLocks noChangeShapeType="1"/>
            </p:cNvSpPr>
            <p:nvPr/>
          </p:nvSpPr>
          <p:spPr bwMode="auto">
            <a:xfrm>
              <a:off x="1568" y="2868"/>
              <a:ext cx="22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78" name="Line 52">
              <a:extLst>
                <a:ext uri="{FF2B5EF4-FFF2-40B4-BE49-F238E27FC236}">
                  <a16:creationId xmlns:a16="http://schemas.microsoft.com/office/drawing/2014/main" id="{0CB2E498-C42C-41B0-A5E3-7850FEF04593}"/>
                </a:ext>
              </a:extLst>
            </p:cNvPr>
            <p:cNvSpPr>
              <a:spLocks noChangeShapeType="1"/>
            </p:cNvSpPr>
            <p:nvPr/>
          </p:nvSpPr>
          <p:spPr bwMode="auto">
            <a:xfrm>
              <a:off x="2283" y="2868"/>
              <a:ext cx="5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79" name="Line 53">
              <a:extLst>
                <a:ext uri="{FF2B5EF4-FFF2-40B4-BE49-F238E27FC236}">
                  <a16:creationId xmlns:a16="http://schemas.microsoft.com/office/drawing/2014/main" id="{590680F8-718B-46AE-AA09-83AC5392EB24}"/>
                </a:ext>
              </a:extLst>
            </p:cNvPr>
            <p:cNvSpPr>
              <a:spLocks noChangeShapeType="1"/>
            </p:cNvSpPr>
            <p:nvPr/>
          </p:nvSpPr>
          <p:spPr bwMode="auto">
            <a:xfrm>
              <a:off x="3147" y="2860"/>
              <a:ext cx="65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80" name="Text Box 54">
              <a:extLst>
                <a:ext uri="{FF2B5EF4-FFF2-40B4-BE49-F238E27FC236}">
                  <a16:creationId xmlns:a16="http://schemas.microsoft.com/office/drawing/2014/main" id="{BE2BE2D9-BD87-42A1-A05C-D51FCA8975BC}"/>
                </a:ext>
              </a:extLst>
            </p:cNvPr>
            <p:cNvSpPr txBox="1">
              <a:spLocks noChangeArrowheads="1"/>
            </p:cNvSpPr>
            <p:nvPr/>
          </p:nvSpPr>
          <p:spPr bwMode="auto">
            <a:xfrm>
              <a:off x="158" y="770"/>
              <a:ext cx="4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latin typeface="Times New Roman" panose="02020603050405020304" pitchFamily="18" charset="0"/>
                  <a:ea typeface="幼圆" panose="02010509060101010101" pitchFamily="49" charset="-122"/>
                </a:rPr>
                <a:t>草</a:t>
              </a:r>
            </a:p>
          </p:txBody>
        </p:sp>
        <p:sp>
          <p:nvSpPr>
            <p:cNvPr id="107581" name="Rectangle 55">
              <a:extLst>
                <a:ext uri="{FF2B5EF4-FFF2-40B4-BE49-F238E27FC236}">
                  <a16:creationId xmlns:a16="http://schemas.microsoft.com/office/drawing/2014/main" id="{C7BDD0D0-47F7-4524-A8FA-2F2587A30D51}"/>
                </a:ext>
              </a:extLst>
            </p:cNvPr>
            <p:cNvSpPr>
              <a:spLocks noChangeArrowheads="1"/>
            </p:cNvSpPr>
            <p:nvPr/>
          </p:nvSpPr>
          <p:spPr bwMode="auto">
            <a:xfrm>
              <a:off x="1166" y="762"/>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兔</a:t>
              </a:r>
            </a:p>
          </p:txBody>
        </p:sp>
        <p:sp>
          <p:nvSpPr>
            <p:cNvPr id="107582" name="Rectangle 56">
              <a:extLst>
                <a:ext uri="{FF2B5EF4-FFF2-40B4-BE49-F238E27FC236}">
                  <a16:creationId xmlns:a16="http://schemas.microsoft.com/office/drawing/2014/main" id="{5179F138-97FA-4F4A-A1AC-9194A3A8288D}"/>
                </a:ext>
              </a:extLst>
            </p:cNvPr>
            <p:cNvSpPr>
              <a:spLocks noChangeArrowheads="1"/>
            </p:cNvSpPr>
            <p:nvPr/>
          </p:nvSpPr>
          <p:spPr bwMode="auto">
            <a:xfrm>
              <a:off x="1790" y="618"/>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狐</a:t>
              </a:r>
            </a:p>
          </p:txBody>
        </p:sp>
        <p:sp>
          <p:nvSpPr>
            <p:cNvPr id="107583" name="Line 57">
              <a:extLst>
                <a:ext uri="{FF2B5EF4-FFF2-40B4-BE49-F238E27FC236}">
                  <a16:creationId xmlns:a16="http://schemas.microsoft.com/office/drawing/2014/main" id="{A98E7B24-9EE0-43C8-9F43-8B90CADCAA10}"/>
                </a:ext>
              </a:extLst>
            </p:cNvPr>
            <p:cNvSpPr>
              <a:spLocks noChangeShapeType="1"/>
            </p:cNvSpPr>
            <p:nvPr/>
          </p:nvSpPr>
          <p:spPr bwMode="auto">
            <a:xfrm>
              <a:off x="1454" y="962"/>
              <a:ext cx="336" cy="9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84" name="Rectangle 58">
              <a:extLst>
                <a:ext uri="{FF2B5EF4-FFF2-40B4-BE49-F238E27FC236}">
                  <a16:creationId xmlns:a16="http://schemas.microsoft.com/office/drawing/2014/main" id="{B74A1BCE-B434-4198-82BC-5611745BF569}"/>
                </a:ext>
              </a:extLst>
            </p:cNvPr>
            <p:cNvSpPr>
              <a:spLocks noChangeArrowheads="1"/>
            </p:cNvSpPr>
            <p:nvPr/>
          </p:nvSpPr>
          <p:spPr bwMode="auto">
            <a:xfrm>
              <a:off x="1790" y="906"/>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Times New Roman" panose="02020603050405020304" pitchFamily="18" charset="0"/>
                  <a:ea typeface="幼圆" panose="02010509060101010101" pitchFamily="49" charset="-122"/>
                </a:rPr>
                <a:t>猫头鹰</a:t>
              </a:r>
            </a:p>
          </p:txBody>
        </p:sp>
        <p:sp>
          <p:nvSpPr>
            <p:cNvPr id="107585" name="Line 59">
              <a:extLst>
                <a:ext uri="{FF2B5EF4-FFF2-40B4-BE49-F238E27FC236}">
                  <a16:creationId xmlns:a16="http://schemas.microsoft.com/office/drawing/2014/main" id="{8D59DAD7-C74E-4783-A647-087AA7F041CC}"/>
                </a:ext>
              </a:extLst>
            </p:cNvPr>
            <p:cNvSpPr>
              <a:spLocks noChangeShapeType="1"/>
            </p:cNvSpPr>
            <p:nvPr/>
          </p:nvSpPr>
          <p:spPr bwMode="auto">
            <a:xfrm flipV="1">
              <a:off x="1454" y="818"/>
              <a:ext cx="336" cy="9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86" name="Line 60">
              <a:extLst>
                <a:ext uri="{FF2B5EF4-FFF2-40B4-BE49-F238E27FC236}">
                  <a16:creationId xmlns:a16="http://schemas.microsoft.com/office/drawing/2014/main" id="{D7D5D17B-C644-4E13-9187-42E8F7C5F278}"/>
                </a:ext>
              </a:extLst>
            </p:cNvPr>
            <p:cNvSpPr>
              <a:spLocks noChangeShapeType="1"/>
            </p:cNvSpPr>
            <p:nvPr/>
          </p:nvSpPr>
          <p:spPr bwMode="auto">
            <a:xfrm>
              <a:off x="446" y="899"/>
              <a:ext cx="67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1917" name="Rectangle 61">
            <a:extLst>
              <a:ext uri="{FF2B5EF4-FFF2-40B4-BE49-F238E27FC236}">
                <a16:creationId xmlns:a16="http://schemas.microsoft.com/office/drawing/2014/main" id="{F0BED934-8881-4F53-9A0E-91040FC5B2D0}"/>
              </a:ext>
            </a:extLst>
          </p:cNvPr>
          <p:cNvSpPr>
            <a:spLocks noChangeArrowheads="1"/>
          </p:cNvSpPr>
          <p:nvPr/>
        </p:nvSpPr>
        <p:spPr bwMode="auto">
          <a:xfrm>
            <a:off x="212725" y="500538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solidFill>
                  <a:srgbClr val="410082"/>
                </a:solidFill>
                <a:latin typeface="Times New Roman" panose="02020603050405020304" pitchFamily="18" charset="0"/>
                <a:ea typeface="幼圆" panose="02010509060101010101" pitchFamily="49" charset="-122"/>
              </a:rPr>
              <a:t>生产者</a:t>
            </a:r>
          </a:p>
        </p:txBody>
      </p:sp>
      <p:sp>
        <p:nvSpPr>
          <p:cNvPr id="121918" name="Rectangle 62">
            <a:extLst>
              <a:ext uri="{FF2B5EF4-FFF2-40B4-BE49-F238E27FC236}">
                <a16:creationId xmlns:a16="http://schemas.microsoft.com/office/drawing/2014/main" id="{614E4F81-50D8-4A8C-8777-F70571B542DB}"/>
              </a:ext>
            </a:extLst>
          </p:cNvPr>
          <p:cNvSpPr>
            <a:spLocks noChangeArrowheads="1"/>
          </p:cNvSpPr>
          <p:nvPr/>
        </p:nvSpPr>
        <p:spPr bwMode="auto">
          <a:xfrm>
            <a:off x="1539875" y="4860925"/>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410082"/>
                </a:solidFill>
                <a:latin typeface="Times New Roman" panose="02020603050405020304" pitchFamily="18" charset="0"/>
                <a:ea typeface="幼圆" panose="02010509060101010101" pitchFamily="49" charset="-122"/>
              </a:rPr>
              <a:t>初级</a:t>
            </a:r>
            <a:br>
              <a:rPr kumimoji="1" lang="zh-CN" altLang="en-US" sz="2400" b="1">
                <a:solidFill>
                  <a:srgbClr val="410082"/>
                </a:solidFill>
                <a:latin typeface="Times New Roman" panose="02020603050405020304" pitchFamily="18" charset="0"/>
                <a:ea typeface="幼圆" panose="02010509060101010101" pitchFamily="49" charset="-122"/>
              </a:rPr>
            </a:br>
            <a:r>
              <a:rPr kumimoji="1" lang="zh-CN" altLang="en-US" sz="2400" b="1">
                <a:solidFill>
                  <a:srgbClr val="410082"/>
                </a:solidFill>
                <a:latin typeface="Times New Roman" panose="02020603050405020304" pitchFamily="18" charset="0"/>
                <a:ea typeface="幼圆" panose="02010509060101010101" pitchFamily="49" charset="-122"/>
              </a:rPr>
              <a:t>消费者</a:t>
            </a:r>
          </a:p>
        </p:txBody>
      </p:sp>
      <p:sp>
        <p:nvSpPr>
          <p:cNvPr id="121919" name="Rectangle 63">
            <a:extLst>
              <a:ext uri="{FF2B5EF4-FFF2-40B4-BE49-F238E27FC236}">
                <a16:creationId xmlns:a16="http://schemas.microsoft.com/office/drawing/2014/main" id="{CE1795E9-33D3-46D5-A2FB-27AA88567EEA}"/>
              </a:ext>
            </a:extLst>
          </p:cNvPr>
          <p:cNvSpPr>
            <a:spLocks noChangeArrowheads="1"/>
          </p:cNvSpPr>
          <p:nvPr/>
        </p:nvSpPr>
        <p:spPr bwMode="auto">
          <a:xfrm>
            <a:off x="3074988" y="4860925"/>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410082"/>
                </a:solidFill>
                <a:latin typeface="Times New Roman" panose="02020603050405020304" pitchFamily="18" charset="0"/>
                <a:ea typeface="幼圆" panose="02010509060101010101" pitchFamily="49" charset="-122"/>
              </a:rPr>
              <a:t>次级</a:t>
            </a:r>
            <a:br>
              <a:rPr kumimoji="1" lang="zh-CN" altLang="en-US" sz="2400" b="1">
                <a:solidFill>
                  <a:srgbClr val="410082"/>
                </a:solidFill>
                <a:latin typeface="Times New Roman" panose="02020603050405020304" pitchFamily="18" charset="0"/>
                <a:ea typeface="幼圆" panose="02010509060101010101" pitchFamily="49" charset="-122"/>
              </a:rPr>
            </a:br>
            <a:r>
              <a:rPr kumimoji="1" lang="zh-CN" altLang="en-US" sz="2400" b="1">
                <a:solidFill>
                  <a:srgbClr val="410082"/>
                </a:solidFill>
                <a:latin typeface="Times New Roman" panose="02020603050405020304" pitchFamily="18" charset="0"/>
                <a:ea typeface="幼圆" panose="02010509060101010101" pitchFamily="49" charset="-122"/>
              </a:rPr>
              <a:t>消费者</a:t>
            </a:r>
          </a:p>
        </p:txBody>
      </p:sp>
      <p:sp>
        <p:nvSpPr>
          <p:cNvPr id="121920" name="Rectangle 64">
            <a:extLst>
              <a:ext uri="{FF2B5EF4-FFF2-40B4-BE49-F238E27FC236}">
                <a16:creationId xmlns:a16="http://schemas.microsoft.com/office/drawing/2014/main" id="{BB72BA18-A20B-4A54-8E48-51B98B375312}"/>
              </a:ext>
            </a:extLst>
          </p:cNvPr>
          <p:cNvSpPr>
            <a:spLocks noChangeArrowheads="1"/>
          </p:cNvSpPr>
          <p:nvPr/>
        </p:nvSpPr>
        <p:spPr bwMode="auto">
          <a:xfrm>
            <a:off x="4492625" y="4860925"/>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410082"/>
                </a:solidFill>
                <a:latin typeface="Times New Roman" panose="02020603050405020304" pitchFamily="18" charset="0"/>
                <a:ea typeface="幼圆" panose="02010509060101010101" pitchFamily="49" charset="-122"/>
              </a:rPr>
              <a:t>三级</a:t>
            </a:r>
            <a:br>
              <a:rPr kumimoji="1" lang="zh-CN" altLang="en-US" sz="2400" b="1">
                <a:solidFill>
                  <a:srgbClr val="410082"/>
                </a:solidFill>
                <a:latin typeface="Times New Roman" panose="02020603050405020304" pitchFamily="18" charset="0"/>
                <a:ea typeface="幼圆" panose="02010509060101010101" pitchFamily="49" charset="-122"/>
              </a:rPr>
            </a:br>
            <a:r>
              <a:rPr kumimoji="1" lang="zh-CN" altLang="en-US" sz="2400" b="1">
                <a:solidFill>
                  <a:srgbClr val="410082"/>
                </a:solidFill>
                <a:latin typeface="Times New Roman" panose="02020603050405020304" pitchFamily="18" charset="0"/>
                <a:ea typeface="幼圆" panose="02010509060101010101" pitchFamily="49" charset="-122"/>
              </a:rPr>
              <a:t>消费者</a:t>
            </a:r>
          </a:p>
        </p:txBody>
      </p:sp>
      <p:sp>
        <p:nvSpPr>
          <p:cNvPr id="121921" name="Rectangle 65">
            <a:extLst>
              <a:ext uri="{FF2B5EF4-FFF2-40B4-BE49-F238E27FC236}">
                <a16:creationId xmlns:a16="http://schemas.microsoft.com/office/drawing/2014/main" id="{01B53F8C-3074-4DE4-ABCE-A91B4CB4B072}"/>
              </a:ext>
            </a:extLst>
          </p:cNvPr>
          <p:cNvSpPr>
            <a:spLocks noChangeArrowheads="1"/>
          </p:cNvSpPr>
          <p:nvPr/>
        </p:nvSpPr>
        <p:spPr bwMode="auto">
          <a:xfrm>
            <a:off x="6291263" y="4860925"/>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410082"/>
                </a:solidFill>
                <a:latin typeface="Times New Roman" panose="02020603050405020304" pitchFamily="18" charset="0"/>
                <a:ea typeface="幼圆" panose="02010509060101010101" pitchFamily="49" charset="-122"/>
              </a:rPr>
              <a:t>四级</a:t>
            </a:r>
            <a:br>
              <a:rPr kumimoji="1" lang="zh-CN" altLang="en-US" sz="2400" b="1">
                <a:solidFill>
                  <a:srgbClr val="410082"/>
                </a:solidFill>
                <a:latin typeface="Times New Roman" panose="02020603050405020304" pitchFamily="18" charset="0"/>
                <a:ea typeface="幼圆" panose="02010509060101010101" pitchFamily="49" charset="-122"/>
              </a:rPr>
            </a:br>
            <a:r>
              <a:rPr kumimoji="1" lang="zh-CN" altLang="en-US" sz="2400" b="1">
                <a:solidFill>
                  <a:srgbClr val="410082"/>
                </a:solidFill>
                <a:latin typeface="Times New Roman" panose="02020603050405020304" pitchFamily="18" charset="0"/>
                <a:ea typeface="幼圆" panose="02010509060101010101" pitchFamily="49" charset="-122"/>
              </a:rPr>
              <a:t>消费者</a:t>
            </a:r>
          </a:p>
        </p:txBody>
      </p:sp>
      <p:sp>
        <p:nvSpPr>
          <p:cNvPr id="121922" name="Rectangle 66">
            <a:extLst>
              <a:ext uri="{FF2B5EF4-FFF2-40B4-BE49-F238E27FC236}">
                <a16:creationId xmlns:a16="http://schemas.microsoft.com/office/drawing/2014/main" id="{B15C29D2-39AC-441E-ABB0-8580BB64F8EA}"/>
              </a:ext>
            </a:extLst>
          </p:cNvPr>
          <p:cNvSpPr>
            <a:spLocks noChangeArrowheads="1"/>
          </p:cNvSpPr>
          <p:nvPr/>
        </p:nvSpPr>
        <p:spPr bwMode="auto">
          <a:xfrm>
            <a:off x="7875588" y="4860925"/>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solidFill>
                  <a:srgbClr val="410082"/>
                </a:solidFill>
                <a:latin typeface="Times New Roman" panose="02020603050405020304" pitchFamily="18" charset="0"/>
                <a:ea typeface="幼圆" panose="02010509060101010101" pitchFamily="49" charset="-122"/>
              </a:rPr>
              <a:t>五级</a:t>
            </a:r>
            <a:br>
              <a:rPr kumimoji="1" lang="zh-CN" altLang="en-US" sz="2400" b="1">
                <a:solidFill>
                  <a:srgbClr val="410082"/>
                </a:solidFill>
                <a:latin typeface="Times New Roman" panose="02020603050405020304" pitchFamily="18" charset="0"/>
                <a:ea typeface="幼圆" panose="02010509060101010101" pitchFamily="49" charset="-122"/>
              </a:rPr>
            </a:br>
            <a:r>
              <a:rPr kumimoji="1" lang="zh-CN" altLang="en-US" sz="2400" b="1">
                <a:solidFill>
                  <a:srgbClr val="410082"/>
                </a:solidFill>
                <a:latin typeface="Times New Roman" panose="02020603050405020304" pitchFamily="18" charset="0"/>
                <a:ea typeface="幼圆" panose="02010509060101010101" pitchFamily="49" charset="-122"/>
              </a:rPr>
              <a:t>消费者</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917"/>
                                        </p:tgtEl>
                                        <p:attrNameLst>
                                          <p:attrName>style.visibility</p:attrName>
                                        </p:attrNameLst>
                                      </p:cBhvr>
                                      <p:to>
                                        <p:strVal val="visible"/>
                                      </p:to>
                                    </p:set>
                                    <p:animEffect transition="in" filter="dissolve">
                                      <p:cBhvr>
                                        <p:cTn id="12" dur="500"/>
                                        <p:tgtEl>
                                          <p:spTgt spid="12191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21859"/>
                                        </p:tgtEl>
                                        <p:attrNameLst>
                                          <p:attrName>style.visibility</p:attrName>
                                        </p:attrNameLst>
                                      </p:cBhvr>
                                      <p:to>
                                        <p:strVal val="visible"/>
                                      </p:to>
                                    </p:set>
                                    <p:animEffect transition="in" filter="dissolve">
                                      <p:cBhvr>
                                        <p:cTn id="16" dur="500"/>
                                        <p:tgtEl>
                                          <p:spTgt spid="12185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1918"/>
                                        </p:tgtEl>
                                        <p:attrNameLst>
                                          <p:attrName>style.visibility</p:attrName>
                                        </p:attrNameLst>
                                      </p:cBhvr>
                                      <p:to>
                                        <p:strVal val="visible"/>
                                      </p:to>
                                    </p:set>
                                    <p:animEffect transition="in" filter="dissolve">
                                      <p:cBhvr>
                                        <p:cTn id="21" dur="500"/>
                                        <p:tgtEl>
                                          <p:spTgt spid="121918"/>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21860"/>
                                        </p:tgtEl>
                                        <p:attrNameLst>
                                          <p:attrName>style.visibility</p:attrName>
                                        </p:attrNameLst>
                                      </p:cBhvr>
                                      <p:to>
                                        <p:strVal val="visible"/>
                                      </p:to>
                                    </p:set>
                                    <p:animEffect transition="in" filter="dissolve">
                                      <p:cBhvr>
                                        <p:cTn id="25" dur="500"/>
                                        <p:tgtEl>
                                          <p:spTgt spid="1218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1919"/>
                                        </p:tgtEl>
                                        <p:attrNameLst>
                                          <p:attrName>style.visibility</p:attrName>
                                        </p:attrNameLst>
                                      </p:cBhvr>
                                      <p:to>
                                        <p:strVal val="visible"/>
                                      </p:to>
                                    </p:set>
                                    <p:animEffect transition="in" filter="dissolve">
                                      <p:cBhvr>
                                        <p:cTn id="30" dur="500"/>
                                        <p:tgtEl>
                                          <p:spTgt spid="121919"/>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21861"/>
                                        </p:tgtEl>
                                        <p:attrNameLst>
                                          <p:attrName>style.visibility</p:attrName>
                                        </p:attrNameLst>
                                      </p:cBhvr>
                                      <p:to>
                                        <p:strVal val="visible"/>
                                      </p:to>
                                    </p:set>
                                    <p:animEffect transition="in" filter="dissolve">
                                      <p:cBhvr>
                                        <p:cTn id="34" dur="500"/>
                                        <p:tgtEl>
                                          <p:spTgt spid="12186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21920"/>
                                        </p:tgtEl>
                                        <p:attrNameLst>
                                          <p:attrName>style.visibility</p:attrName>
                                        </p:attrNameLst>
                                      </p:cBhvr>
                                      <p:to>
                                        <p:strVal val="visible"/>
                                      </p:to>
                                    </p:set>
                                    <p:animEffect transition="in" filter="dissolve">
                                      <p:cBhvr>
                                        <p:cTn id="39" dur="500"/>
                                        <p:tgtEl>
                                          <p:spTgt spid="121920"/>
                                        </p:tgtEl>
                                      </p:cBhvr>
                                    </p:animEffect>
                                  </p:childTnLst>
                                </p:cTn>
                              </p:par>
                            </p:childTnLst>
                          </p:cTn>
                        </p:par>
                        <p:par>
                          <p:cTn id="40" fill="hold" nodeType="afterGroup">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121862"/>
                                        </p:tgtEl>
                                        <p:attrNameLst>
                                          <p:attrName>style.visibility</p:attrName>
                                        </p:attrNameLst>
                                      </p:cBhvr>
                                      <p:to>
                                        <p:strVal val="visible"/>
                                      </p:to>
                                    </p:set>
                                    <p:animEffect transition="in" filter="dissolve">
                                      <p:cBhvr>
                                        <p:cTn id="43" dur="500"/>
                                        <p:tgtEl>
                                          <p:spTgt spid="12186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21921"/>
                                        </p:tgtEl>
                                        <p:attrNameLst>
                                          <p:attrName>style.visibility</p:attrName>
                                        </p:attrNameLst>
                                      </p:cBhvr>
                                      <p:to>
                                        <p:strVal val="visible"/>
                                      </p:to>
                                    </p:set>
                                    <p:animEffect transition="in" filter="dissolve">
                                      <p:cBhvr>
                                        <p:cTn id="48" dur="500"/>
                                        <p:tgtEl>
                                          <p:spTgt spid="121921"/>
                                        </p:tgtEl>
                                      </p:cBhvr>
                                    </p:animEffect>
                                  </p:childTnLst>
                                </p:cTn>
                              </p:par>
                            </p:childTnLst>
                          </p:cTn>
                        </p:par>
                        <p:par>
                          <p:cTn id="49" fill="hold" nodeType="afterGroup">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121863"/>
                                        </p:tgtEl>
                                        <p:attrNameLst>
                                          <p:attrName>style.visibility</p:attrName>
                                        </p:attrNameLst>
                                      </p:cBhvr>
                                      <p:to>
                                        <p:strVal val="visible"/>
                                      </p:to>
                                    </p:set>
                                    <p:animEffect transition="in" filter="dissolve">
                                      <p:cBhvr>
                                        <p:cTn id="52" dur="500"/>
                                        <p:tgtEl>
                                          <p:spTgt spid="12186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1922"/>
                                        </p:tgtEl>
                                        <p:attrNameLst>
                                          <p:attrName>style.visibility</p:attrName>
                                        </p:attrNameLst>
                                      </p:cBhvr>
                                      <p:to>
                                        <p:strVal val="visible"/>
                                      </p:to>
                                    </p:set>
                                    <p:animEffect transition="in" filter="dissolve">
                                      <p:cBhvr>
                                        <p:cTn id="57" dur="500"/>
                                        <p:tgtEl>
                                          <p:spTgt spid="121922"/>
                                        </p:tgtEl>
                                      </p:cBhvr>
                                    </p:animEffect>
                                  </p:childTnLst>
                                </p:cTn>
                              </p:par>
                            </p:childTnLst>
                          </p:cTn>
                        </p:par>
                        <p:par>
                          <p:cTn id="58" fill="hold" nodeType="afterGroup">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121864"/>
                                        </p:tgtEl>
                                        <p:attrNameLst>
                                          <p:attrName>style.visibility</p:attrName>
                                        </p:attrNameLst>
                                      </p:cBhvr>
                                      <p:to>
                                        <p:strVal val="visible"/>
                                      </p:to>
                                    </p:set>
                                    <p:animEffect transition="in" filter="dissolve">
                                      <p:cBhvr>
                                        <p:cTn id="61" dur="500"/>
                                        <p:tgtEl>
                                          <p:spTgt spid="121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p:bldP spid="121860" grpId="0"/>
      <p:bldP spid="121861" grpId="0"/>
      <p:bldP spid="121862" grpId="0"/>
      <p:bldP spid="121863" grpId="0"/>
      <p:bldP spid="121864" grpId="0"/>
      <p:bldP spid="121917" grpId="0"/>
      <p:bldP spid="121918" grpId="0"/>
      <p:bldP spid="121919" grpId="0"/>
      <p:bldP spid="121920" grpId="0"/>
      <p:bldP spid="121921" grpId="0"/>
      <p:bldP spid="12192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B2EB1A13-265E-44DC-B53A-ED4234F4636C}"/>
              </a:ext>
            </a:extLst>
          </p:cNvPr>
          <p:cNvSpPr>
            <a:spLocks noGrp="1" noChangeArrowheads="1"/>
          </p:cNvSpPr>
          <p:nvPr>
            <p:ph type="title"/>
          </p:nvPr>
        </p:nvSpPr>
        <p:spPr>
          <a:xfrm>
            <a:off x="215900" y="187325"/>
            <a:ext cx="7772400" cy="646113"/>
          </a:xfrm>
        </p:spPr>
        <p:txBody>
          <a:bodyPr/>
          <a:lstStyle/>
          <a:p>
            <a:r>
              <a:rPr lang="zh-CN" altLang="en-US"/>
              <a:t>食物网特点</a:t>
            </a:r>
          </a:p>
        </p:txBody>
      </p:sp>
      <p:sp>
        <p:nvSpPr>
          <p:cNvPr id="122883" name="Text Box 3">
            <a:extLst>
              <a:ext uri="{FF2B5EF4-FFF2-40B4-BE49-F238E27FC236}">
                <a16:creationId xmlns:a16="http://schemas.microsoft.com/office/drawing/2014/main" id="{26EF832C-5902-41EF-AFC2-9B4C548F3D4A}"/>
              </a:ext>
            </a:extLst>
          </p:cNvPr>
          <p:cNvSpPr txBox="1">
            <a:spLocks noChangeArrowheads="1"/>
          </p:cNvSpPr>
          <p:nvPr/>
        </p:nvSpPr>
        <p:spPr bwMode="auto">
          <a:xfrm>
            <a:off x="233363" y="2633663"/>
            <a:ext cx="86772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Times New Roman" panose="02020603050405020304" pitchFamily="18" charset="0"/>
              <a:buAutoNum type="arabicPeriod" startAt="2"/>
            </a:pPr>
            <a:r>
              <a:rPr kumimoji="1" lang="zh-CN" altLang="en-US" sz="2800" b="1" dirty="0">
                <a:latin typeface="微软雅黑" panose="020B0503020204020204" pitchFamily="34" charset="-122"/>
                <a:ea typeface="微软雅黑" panose="020B0503020204020204" pitchFamily="34" charset="-122"/>
              </a:rPr>
              <a:t>一个食物网中各种动物所处的营养级</a:t>
            </a:r>
            <a:r>
              <a:rPr kumimoji="1" lang="zh-CN" altLang="en-US" sz="2800" b="1" u="sng" dirty="0">
                <a:latin typeface="微软雅黑" panose="020B0503020204020204" pitchFamily="34" charset="-122"/>
                <a:ea typeface="微软雅黑" panose="020B0503020204020204" pitchFamily="34" charset="-122"/>
              </a:rPr>
              <a:t>    </a:t>
            </a:r>
            <a:r>
              <a:rPr kumimoji="1" lang="en-US" altLang="zh-CN" sz="2800" b="1" u="sng" dirty="0">
                <a:latin typeface="微软雅黑" panose="020B0503020204020204" pitchFamily="34" charset="-122"/>
                <a:ea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rPr>
              <a:t>一成不变的。</a:t>
            </a:r>
          </a:p>
        </p:txBody>
      </p:sp>
      <p:sp>
        <p:nvSpPr>
          <p:cNvPr id="122884" name="Rectangle 4">
            <a:extLst>
              <a:ext uri="{FF2B5EF4-FFF2-40B4-BE49-F238E27FC236}">
                <a16:creationId xmlns:a16="http://schemas.microsoft.com/office/drawing/2014/main" id="{A657E166-D1CA-47C4-8427-42126D2E23DE}"/>
              </a:ext>
            </a:extLst>
          </p:cNvPr>
          <p:cNvSpPr>
            <a:spLocks noChangeArrowheads="1"/>
          </p:cNvSpPr>
          <p:nvPr/>
        </p:nvSpPr>
        <p:spPr bwMode="auto">
          <a:xfrm>
            <a:off x="682625" y="3730625"/>
            <a:ext cx="7777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solidFill>
                  <a:srgbClr val="990033"/>
                </a:solidFill>
                <a:latin typeface="微软雅黑" panose="020B0503020204020204" pitchFamily="34" charset="-122"/>
                <a:ea typeface="微软雅黑" panose="020B0503020204020204" pitchFamily="34" charset="-122"/>
              </a:rPr>
              <a:t>例：猫头鹰分别占第三、四、五、六营养级</a:t>
            </a:r>
          </a:p>
        </p:txBody>
      </p:sp>
      <p:sp>
        <p:nvSpPr>
          <p:cNvPr id="122885" name="Text Box 5">
            <a:extLst>
              <a:ext uri="{FF2B5EF4-FFF2-40B4-BE49-F238E27FC236}">
                <a16:creationId xmlns:a16="http://schemas.microsoft.com/office/drawing/2014/main" id="{FE0B53AF-5656-4863-A5CE-2C6873130EFF}"/>
              </a:ext>
            </a:extLst>
          </p:cNvPr>
          <p:cNvSpPr txBox="1">
            <a:spLocks noChangeArrowheads="1"/>
          </p:cNvSpPr>
          <p:nvPr/>
        </p:nvSpPr>
        <p:spPr bwMode="auto">
          <a:xfrm>
            <a:off x="198438" y="4427538"/>
            <a:ext cx="8964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Times New Roman" panose="02020603050405020304" pitchFamily="18" charset="0"/>
              <a:buAutoNum type="arabicPeriod" startAt="3"/>
            </a:pPr>
            <a:r>
              <a:rPr kumimoji="1" lang="zh-CN" altLang="en-US" sz="2800" b="1">
                <a:latin typeface="微软雅黑" panose="020B0503020204020204" pitchFamily="34" charset="-122"/>
                <a:ea typeface="微软雅黑" panose="020B0503020204020204" pitchFamily="34" charset="-122"/>
              </a:rPr>
              <a:t>食物网中动物之间的关系有</a:t>
            </a:r>
            <a:r>
              <a:rPr kumimoji="1" lang="en-US" altLang="zh-CN" sz="2800" b="1" u="sng">
                <a:latin typeface="微软雅黑" panose="020B0503020204020204" pitchFamily="34" charset="-122"/>
                <a:ea typeface="微软雅黑" panose="020B0503020204020204" pitchFamily="34" charset="-122"/>
              </a:rPr>
              <a:t>        </a:t>
            </a:r>
            <a:r>
              <a:rPr kumimoji="1" lang="zh-CN" altLang="en-US" sz="2800" b="1">
                <a:latin typeface="微软雅黑" panose="020B0503020204020204" pitchFamily="34" charset="-122"/>
                <a:ea typeface="微软雅黑" panose="020B0503020204020204" pitchFamily="34" charset="-122"/>
              </a:rPr>
              <a:t>和</a:t>
            </a:r>
            <a:r>
              <a:rPr kumimoji="1" lang="en-US" altLang="zh-CN" sz="2800" b="1" u="sng">
                <a:latin typeface="微软雅黑" panose="020B0503020204020204" pitchFamily="34" charset="-122"/>
                <a:ea typeface="微软雅黑" panose="020B0503020204020204" pitchFamily="34" charset="-122"/>
              </a:rPr>
              <a:t>         </a:t>
            </a:r>
            <a:r>
              <a:rPr kumimoji="1" lang="zh-CN" altLang="en-US" sz="2800" b="1">
                <a:latin typeface="微软雅黑" panose="020B0503020204020204" pitchFamily="34" charset="-122"/>
                <a:ea typeface="微软雅黑" panose="020B0503020204020204" pitchFamily="34" charset="-122"/>
              </a:rPr>
              <a:t>关系</a:t>
            </a:r>
          </a:p>
        </p:txBody>
      </p:sp>
      <p:sp>
        <p:nvSpPr>
          <p:cNvPr id="122886" name="Rectangle 6">
            <a:extLst>
              <a:ext uri="{FF2B5EF4-FFF2-40B4-BE49-F238E27FC236}">
                <a16:creationId xmlns:a16="http://schemas.microsoft.com/office/drawing/2014/main" id="{069B69B9-829C-4FA3-AB8B-9D964972ED33}"/>
              </a:ext>
            </a:extLst>
          </p:cNvPr>
          <p:cNvSpPr>
            <a:spLocks noChangeArrowheads="1"/>
          </p:cNvSpPr>
          <p:nvPr/>
        </p:nvSpPr>
        <p:spPr bwMode="auto">
          <a:xfrm>
            <a:off x="704850" y="5221288"/>
            <a:ext cx="80438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solidFill>
                  <a:srgbClr val="990033"/>
                </a:solidFill>
                <a:latin typeface="微软雅黑" panose="020B0503020204020204" pitchFamily="34" charset="-122"/>
                <a:ea typeface="微软雅黑" panose="020B0503020204020204" pitchFamily="34" charset="-122"/>
              </a:rPr>
              <a:t>例：青蛙捕食蜘蛛，为捕食关系；青蛙和蜘蛛都捕食食草昆虫，因而又是竞争关系</a:t>
            </a:r>
          </a:p>
        </p:txBody>
      </p:sp>
      <p:sp>
        <p:nvSpPr>
          <p:cNvPr id="122887" name="Text Box 7">
            <a:extLst>
              <a:ext uri="{FF2B5EF4-FFF2-40B4-BE49-F238E27FC236}">
                <a16:creationId xmlns:a16="http://schemas.microsoft.com/office/drawing/2014/main" id="{51AD8E6A-C5F6-4F45-92E3-9B6E3F8D6188}"/>
              </a:ext>
            </a:extLst>
          </p:cNvPr>
          <p:cNvSpPr txBox="1">
            <a:spLocks noChangeArrowheads="1"/>
          </p:cNvSpPr>
          <p:nvPr/>
        </p:nvSpPr>
        <p:spPr bwMode="auto">
          <a:xfrm>
            <a:off x="204788" y="1187450"/>
            <a:ext cx="86772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50000"/>
              </a:spcBef>
              <a:buFont typeface="Times New Roman" panose="02020603050405020304" pitchFamily="18" charset="0"/>
              <a:buAutoNum type="arabicPeriod"/>
            </a:pPr>
            <a:r>
              <a:rPr kumimoji="1" lang="zh-CN" altLang="en-US" sz="2800" b="1">
                <a:latin typeface="微软雅黑" panose="020B0503020204020204" pitchFamily="34" charset="-122"/>
                <a:ea typeface="微软雅黑" panose="020B0503020204020204" pitchFamily="34" charset="-122"/>
              </a:rPr>
              <a:t>一个食物网中有很多互有联系的食物链，每条食物链总是起于</a:t>
            </a:r>
            <a:r>
              <a:rPr kumimoji="1" lang="zh-CN" altLang="en-US" sz="2800" b="1" u="sng">
                <a:latin typeface="微软雅黑" panose="020B0503020204020204" pitchFamily="34" charset="-122"/>
                <a:ea typeface="微软雅黑" panose="020B0503020204020204" pitchFamily="34" charset="-122"/>
              </a:rPr>
              <a:t>          </a:t>
            </a:r>
            <a:r>
              <a:rPr kumimoji="1" lang="zh-CN" altLang="en-US" sz="2800" b="1">
                <a:latin typeface="微软雅黑" panose="020B0503020204020204" pitchFamily="34" charset="-122"/>
                <a:ea typeface="微软雅黑" panose="020B0503020204020204" pitchFamily="34" charset="-122"/>
              </a:rPr>
              <a:t> ，终止于</a:t>
            </a:r>
            <a:r>
              <a:rPr kumimoji="1" lang="en-US" altLang="zh-CN" sz="2800" b="1">
                <a:latin typeface="微软雅黑" panose="020B0503020204020204" pitchFamily="34" charset="-122"/>
                <a:ea typeface="微软雅黑" panose="020B0503020204020204" pitchFamily="34" charset="-122"/>
              </a:rPr>
              <a:t>____________</a:t>
            </a:r>
            <a:r>
              <a:rPr kumimoji="1" lang="zh-CN" altLang="en-US" sz="2800" b="1">
                <a:latin typeface="微软雅黑" panose="020B0503020204020204" pitchFamily="34" charset="-122"/>
                <a:ea typeface="微软雅黑" panose="020B0503020204020204" pitchFamily="34" charset="-122"/>
              </a:rPr>
              <a:t>。</a:t>
            </a:r>
            <a:endParaRPr kumimoji="1" lang="en-US" altLang="zh-CN" sz="2800" b="1">
              <a:latin typeface="微软雅黑" panose="020B0503020204020204" pitchFamily="34" charset="-122"/>
              <a:ea typeface="微软雅黑" panose="020B0503020204020204" pitchFamily="34" charset="-122"/>
            </a:endParaRPr>
          </a:p>
        </p:txBody>
      </p:sp>
      <p:sp>
        <p:nvSpPr>
          <p:cNvPr id="122888" name="Rectangle 8">
            <a:extLst>
              <a:ext uri="{FF2B5EF4-FFF2-40B4-BE49-F238E27FC236}">
                <a16:creationId xmlns:a16="http://schemas.microsoft.com/office/drawing/2014/main" id="{85AF7585-B861-4CAA-8B72-3FAB52718362}"/>
              </a:ext>
            </a:extLst>
          </p:cNvPr>
          <p:cNvSpPr>
            <a:spLocks noChangeArrowheads="1"/>
          </p:cNvSpPr>
          <p:nvPr/>
        </p:nvSpPr>
        <p:spPr bwMode="auto">
          <a:xfrm>
            <a:off x="2522538" y="1714500"/>
            <a:ext cx="1260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solidFill>
                  <a:srgbClr val="FF0000"/>
                </a:solidFill>
                <a:latin typeface="微软雅黑" panose="020B0503020204020204" pitchFamily="34" charset="-122"/>
                <a:ea typeface="微软雅黑" panose="020B0503020204020204" pitchFamily="34" charset="-122"/>
              </a:rPr>
              <a:t>生产者</a:t>
            </a:r>
          </a:p>
        </p:txBody>
      </p:sp>
      <p:sp>
        <p:nvSpPr>
          <p:cNvPr id="122889" name="Rectangle 9">
            <a:extLst>
              <a:ext uri="{FF2B5EF4-FFF2-40B4-BE49-F238E27FC236}">
                <a16:creationId xmlns:a16="http://schemas.microsoft.com/office/drawing/2014/main" id="{875C6D04-0DB9-492E-A791-3D34F8C808F0}"/>
              </a:ext>
            </a:extLst>
          </p:cNvPr>
          <p:cNvSpPr>
            <a:spLocks noChangeArrowheads="1"/>
          </p:cNvSpPr>
          <p:nvPr/>
        </p:nvSpPr>
        <p:spPr bwMode="auto">
          <a:xfrm>
            <a:off x="5127625" y="1692275"/>
            <a:ext cx="19796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solidFill>
                  <a:srgbClr val="FF0000"/>
                </a:solidFill>
                <a:latin typeface="微软雅黑" panose="020B0503020204020204" pitchFamily="34" charset="-122"/>
                <a:ea typeface="微软雅黑" panose="020B0503020204020204" pitchFamily="34" charset="-122"/>
              </a:rPr>
              <a:t>最高营养级</a:t>
            </a:r>
          </a:p>
        </p:txBody>
      </p:sp>
      <p:sp>
        <p:nvSpPr>
          <p:cNvPr id="122890" name="Rectangle 10">
            <a:extLst>
              <a:ext uri="{FF2B5EF4-FFF2-40B4-BE49-F238E27FC236}">
                <a16:creationId xmlns:a16="http://schemas.microsoft.com/office/drawing/2014/main" id="{5A82DA94-413A-4BBA-B838-8AA7292E3C67}"/>
              </a:ext>
            </a:extLst>
          </p:cNvPr>
          <p:cNvSpPr>
            <a:spLocks noChangeArrowheads="1"/>
          </p:cNvSpPr>
          <p:nvPr/>
        </p:nvSpPr>
        <p:spPr bwMode="auto">
          <a:xfrm>
            <a:off x="6489700" y="2589213"/>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solidFill>
                  <a:srgbClr val="FF0000"/>
                </a:solidFill>
                <a:latin typeface="微软雅黑" panose="020B0503020204020204" pitchFamily="34" charset="-122"/>
                <a:ea typeface="微软雅黑" panose="020B0503020204020204" pitchFamily="34" charset="-122"/>
              </a:rPr>
              <a:t>不是</a:t>
            </a:r>
          </a:p>
        </p:txBody>
      </p:sp>
      <p:sp>
        <p:nvSpPr>
          <p:cNvPr id="122891" name="Rectangle 11">
            <a:extLst>
              <a:ext uri="{FF2B5EF4-FFF2-40B4-BE49-F238E27FC236}">
                <a16:creationId xmlns:a16="http://schemas.microsoft.com/office/drawing/2014/main" id="{283232BB-BB60-482B-9703-B9EF3E747263}"/>
              </a:ext>
            </a:extLst>
          </p:cNvPr>
          <p:cNvSpPr>
            <a:spLocks noChangeArrowheads="1"/>
          </p:cNvSpPr>
          <p:nvPr/>
        </p:nvSpPr>
        <p:spPr bwMode="auto">
          <a:xfrm>
            <a:off x="5107423" y="4372303"/>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dirty="0">
                <a:solidFill>
                  <a:srgbClr val="FF0000"/>
                </a:solidFill>
                <a:latin typeface="微软雅黑" panose="020B0503020204020204" pitchFamily="34" charset="-122"/>
                <a:ea typeface="微软雅黑" panose="020B0503020204020204" pitchFamily="34" charset="-122"/>
              </a:rPr>
              <a:t>捕食</a:t>
            </a:r>
          </a:p>
        </p:txBody>
      </p:sp>
      <p:sp>
        <p:nvSpPr>
          <p:cNvPr id="122892" name="Rectangle 12">
            <a:extLst>
              <a:ext uri="{FF2B5EF4-FFF2-40B4-BE49-F238E27FC236}">
                <a16:creationId xmlns:a16="http://schemas.microsoft.com/office/drawing/2014/main" id="{C2203272-C633-4736-B073-2EE50BE82B2C}"/>
              </a:ext>
            </a:extLst>
          </p:cNvPr>
          <p:cNvSpPr>
            <a:spLocks noChangeArrowheads="1"/>
          </p:cNvSpPr>
          <p:nvPr/>
        </p:nvSpPr>
        <p:spPr bwMode="auto">
          <a:xfrm>
            <a:off x="6372200" y="4372303"/>
            <a:ext cx="903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dirty="0">
                <a:solidFill>
                  <a:srgbClr val="FF0000"/>
                </a:solidFill>
                <a:latin typeface="微软雅黑" panose="020B0503020204020204" pitchFamily="34" charset="-122"/>
                <a:ea typeface="微软雅黑" panose="020B0503020204020204" pitchFamily="34" charset="-122"/>
              </a:rPr>
              <a:t>竞争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22887"/>
                                        </p:tgtEl>
                                        <p:attrNameLst>
                                          <p:attrName>style.visibility</p:attrName>
                                        </p:attrNameLst>
                                      </p:cBhvr>
                                      <p:to>
                                        <p:strVal val="visible"/>
                                      </p:to>
                                    </p:set>
                                    <p:anim calcmode="lin" valueType="num">
                                      <p:cBhvr>
                                        <p:cTn id="7" dur="500" fill="hold"/>
                                        <p:tgtEl>
                                          <p:spTgt spid="122887"/>
                                        </p:tgtEl>
                                        <p:attrNameLst>
                                          <p:attrName>ppt_w</p:attrName>
                                        </p:attrNameLst>
                                      </p:cBhvr>
                                      <p:tavLst>
                                        <p:tav tm="0">
                                          <p:val>
                                            <p:fltVal val="0"/>
                                          </p:val>
                                        </p:tav>
                                        <p:tav tm="100000">
                                          <p:val>
                                            <p:strVal val="#ppt_w"/>
                                          </p:val>
                                        </p:tav>
                                      </p:tavLst>
                                    </p:anim>
                                    <p:anim calcmode="lin" valueType="num">
                                      <p:cBhvr>
                                        <p:cTn id="8" dur="500" fill="hold"/>
                                        <p:tgtEl>
                                          <p:spTgt spid="122887"/>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22888"/>
                                        </p:tgtEl>
                                        <p:attrNameLst>
                                          <p:attrName>style.visibility</p:attrName>
                                        </p:attrNameLst>
                                      </p:cBhvr>
                                      <p:to>
                                        <p:strVal val="visible"/>
                                      </p:to>
                                    </p:set>
                                    <p:anim calcmode="lin" valueType="num">
                                      <p:cBhvr>
                                        <p:cTn id="13" dur="500" fill="hold"/>
                                        <p:tgtEl>
                                          <p:spTgt spid="122888"/>
                                        </p:tgtEl>
                                        <p:attrNameLst>
                                          <p:attrName>ppt_w</p:attrName>
                                        </p:attrNameLst>
                                      </p:cBhvr>
                                      <p:tavLst>
                                        <p:tav tm="0">
                                          <p:val>
                                            <p:fltVal val="0"/>
                                          </p:val>
                                        </p:tav>
                                        <p:tav tm="100000">
                                          <p:val>
                                            <p:strVal val="#ppt_w"/>
                                          </p:val>
                                        </p:tav>
                                      </p:tavLst>
                                    </p:anim>
                                    <p:anim calcmode="lin" valueType="num">
                                      <p:cBhvr>
                                        <p:cTn id="14" dur="500" fill="hold"/>
                                        <p:tgtEl>
                                          <p:spTgt spid="122888"/>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22889"/>
                                        </p:tgtEl>
                                        <p:attrNameLst>
                                          <p:attrName>style.visibility</p:attrName>
                                        </p:attrNameLst>
                                      </p:cBhvr>
                                      <p:to>
                                        <p:strVal val="visible"/>
                                      </p:to>
                                    </p:set>
                                    <p:anim calcmode="lin" valueType="num">
                                      <p:cBhvr>
                                        <p:cTn id="19" dur="500" fill="hold"/>
                                        <p:tgtEl>
                                          <p:spTgt spid="122889"/>
                                        </p:tgtEl>
                                        <p:attrNameLst>
                                          <p:attrName>ppt_w</p:attrName>
                                        </p:attrNameLst>
                                      </p:cBhvr>
                                      <p:tavLst>
                                        <p:tav tm="0">
                                          <p:val>
                                            <p:fltVal val="0"/>
                                          </p:val>
                                        </p:tav>
                                        <p:tav tm="100000">
                                          <p:val>
                                            <p:strVal val="#ppt_w"/>
                                          </p:val>
                                        </p:tav>
                                      </p:tavLst>
                                    </p:anim>
                                    <p:anim calcmode="lin" valueType="num">
                                      <p:cBhvr>
                                        <p:cTn id="20" dur="500" fill="hold"/>
                                        <p:tgtEl>
                                          <p:spTgt spid="122889"/>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22883"/>
                                        </p:tgtEl>
                                        <p:attrNameLst>
                                          <p:attrName>style.visibility</p:attrName>
                                        </p:attrNameLst>
                                      </p:cBhvr>
                                      <p:to>
                                        <p:strVal val="visible"/>
                                      </p:to>
                                    </p:set>
                                    <p:anim calcmode="lin" valueType="num">
                                      <p:cBhvr>
                                        <p:cTn id="25" dur="500" fill="hold"/>
                                        <p:tgtEl>
                                          <p:spTgt spid="122883"/>
                                        </p:tgtEl>
                                        <p:attrNameLst>
                                          <p:attrName>ppt_w</p:attrName>
                                        </p:attrNameLst>
                                      </p:cBhvr>
                                      <p:tavLst>
                                        <p:tav tm="0">
                                          <p:val>
                                            <p:fltVal val="0"/>
                                          </p:val>
                                        </p:tav>
                                        <p:tav tm="100000">
                                          <p:val>
                                            <p:strVal val="#ppt_w"/>
                                          </p:val>
                                        </p:tav>
                                      </p:tavLst>
                                    </p:anim>
                                    <p:anim calcmode="lin" valueType="num">
                                      <p:cBhvr>
                                        <p:cTn id="26" dur="500" fill="hold"/>
                                        <p:tgtEl>
                                          <p:spTgt spid="122883"/>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122890"/>
                                        </p:tgtEl>
                                        <p:attrNameLst>
                                          <p:attrName>style.visibility</p:attrName>
                                        </p:attrNameLst>
                                      </p:cBhvr>
                                      <p:to>
                                        <p:strVal val="visible"/>
                                      </p:to>
                                    </p:set>
                                    <p:anim calcmode="lin" valueType="num">
                                      <p:cBhvr>
                                        <p:cTn id="31" dur="500" fill="hold"/>
                                        <p:tgtEl>
                                          <p:spTgt spid="122890"/>
                                        </p:tgtEl>
                                        <p:attrNameLst>
                                          <p:attrName>ppt_w</p:attrName>
                                        </p:attrNameLst>
                                      </p:cBhvr>
                                      <p:tavLst>
                                        <p:tav tm="0">
                                          <p:val>
                                            <p:fltVal val="0"/>
                                          </p:val>
                                        </p:tav>
                                        <p:tav tm="100000">
                                          <p:val>
                                            <p:strVal val="#ppt_w"/>
                                          </p:val>
                                        </p:tav>
                                      </p:tavLst>
                                    </p:anim>
                                    <p:anim calcmode="lin" valueType="num">
                                      <p:cBhvr>
                                        <p:cTn id="32" dur="500" fill="hold"/>
                                        <p:tgtEl>
                                          <p:spTgt spid="122890"/>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22884"/>
                                        </p:tgtEl>
                                        <p:attrNameLst>
                                          <p:attrName>style.visibility</p:attrName>
                                        </p:attrNameLst>
                                      </p:cBhvr>
                                      <p:to>
                                        <p:strVal val="visible"/>
                                      </p:to>
                                    </p:set>
                                    <p:anim calcmode="lin" valueType="num">
                                      <p:cBhvr>
                                        <p:cTn id="37" dur="500" fill="hold"/>
                                        <p:tgtEl>
                                          <p:spTgt spid="122884"/>
                                        </p:tgtEl>
                                        <p:attrNameLst>
                                          <p:attrName>ppt_w</p:attrName>
                                        </p:attrNameLst>
                                      </p:cBhvr>
                                      <p:tavLst>
                                        <p:tav tm="0">
                                          <p:val>
                                            <p:fltVal val="0"/>
                                          </p:val>
                                        </p:tav>
                                        <p:tav tm="100000">
                                          <p:val>
                                            <p:strVal val="#ppt_w"/>
                                          </p:val>
                                        </p:tav>
                                      </p:tavLst>
                                    </p:anim>
                                    <p:anim calcmode="lin" valueType="num">
                                      <p:cBhvr>
                                        <p:cTn id="38" dur="500" fill="hold"/>
                                        <p:tgtEl>
                                          <p:spTgt spid="122884"/>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0" fill="hold" grpId="0" nodeType="clickEffect">
                                  <p:stCondLst>
                                    <p:cond delay="0"/>
                                  </p:stCondLst>
                                  <p:childTnLst>
                                    <p:set>
                                      <p:cBhvr>
                                        <p:cTn id="42" dur="1" fill="hold">
                                          <p:stCondLst>
                                            <p:cond delay="0"/>
                                          </p:stCondLst>
                                        </p:cTn>
                                        <p:tgtEl>
                                          <p:spTgt spid="122885"/>
                                        </p:tgtEl>
                                        <p:attrNameLst>
                                          <p:attrName>style.visibility</p:attrName>
                                        </p:attrNameLst>
                                      </p:cBhvr>
                                      <p:to>
                                        <p:strVal val="visible"/>
                                      </p:to>
                                    </p:set>
                                    <p:anim calcmode="lin" valueType="num">
                                      <p:cBhvr>
                                        <p:cTn id="43" dur="500" fill="hold"/>
                                        <p:tgtEl>
                                          <p:spTgt spid="122885"/>
                                        </p:tgtEl>
                                        <p:attrNameLst>
                                          <p:attrName>ppt_w</p:attrName>
                                        </p:attrNameLst>
                                      </p:cBhvr>
                                      <p:tavLst>
                                        <p:tav tm="0">
                                          <p:val>
                                            <p:fltVal val="0"/>
                                          </p:val>
                                        </p:tav>
                                        <p:tav tm="100000">
                                          <p:val>
                                            <p:strVal val="#ppt_w"/>
                                          </p:val>
                                        </p:tav>
                                      </p:tavLst>
                                    </p:anim>
                                    <p:anim calcmode="lin" valueType="num">
                                      <p:cBhvr>
                                        <p:cTn id="44" dur="500" fill="hold"/>
                                        <p:tgtEl>
                                          <p:spTgt spid="122885"/>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122891"/>
                                        </p:tgtEl>
                                        <p:attrNameLst>
                                          <p:attrName>style.visibility</p:attrName>
                                        </p:attrNameLst>
                                      </p:cBhvr>
                                      <p:to>
                                        <p:strVal val="visible"/>
                                      </p:to>
                                    </p:set>
                                    <p:anim calcmode="lin" valueType="num">
                                      <p:cBhvr>
                                        <p:cTn id="49" dur="500" fill="hold"/>
                                        <p:tgtEl>
                                          <p:spTgt spid="122891"/>
                                        </p:tgtEl>
                                        <p:attrNameLst>
                                          <p:attrName>ppt_w</p:attrName>
                                        </p:attrNameLst>
                                      </p:cBhvr>
                                      <p:tavLst>
                                        <p:tav tm="0">
                                          <p:val>
                                            <p:fltVal val="0"/>
                                          </p:val>
                                        </p:tav>
                                        <p:tav tm="100000">
                                          <p:val>
                                            <p:strVal val="#ppt_w"/>
                                          </p:val>
                                        </p:tav>
                                      </p:tavLst>
                                    </p:anim>
                                    <p:anim calcmode="lin" valueType="num">
                                      <p:cBhvr>
                                        <p:cTn id="50" dur="500" fill="hold"/>
                                        <p:tgtEl>
                                          <p:spTgt spid="122891"/>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0" fill="hold" grpId="0" nodeType="clickEffect">
                                  <p:stCondLst>
                                    <p:cond delay="0"/>
                                  </p:stCondLst>
                                  <p:childTnLst>
                                    <p:set>
                                      <p:cBhvr>
                                        <p:cTn id="54" dur="1" fill="hold">
                                          <p:stCondLst>
                                            <p:cond delay="0"/>
                                          </p:stCondLst>
                                        </p:cTn>
                                        <p:tgtEl>
                                          <p:spTgt spid="122892"/>
                                        </p:tgtEl>
                                        <p:attrNameLst>
                                          <p:attrName>style.visibility</p:attrName>
                                        </p:attrNameLst>
                                      </p:cBhvr>
                                      <p:to>
                                        <p:strVal val="visible"/>
                                      </p:to>
                                    </p:set>
                                    <p:anim calcmode="lin" valueType="num">
                                      <p:cBhvr>
                                        <p:cTn id="55" dur="500" fill="hold"/>
                                        <p:tgtEl>
                                          <p:spTgt spid="122892"/>
                                        </p:tgtEl>
                                        <p:attrNameLst>
                                          <p:attrName>ppt_w</p:attrName>
                                        </p:attrNameLst>
                                      </p:cBhvr>
                                      <p:tavLst>
                                        <p:tav tm="0">
                                          <p:val>
                                            <p:fltVal val="0"/>
                                          </p:val>
                                        </p:tav>
                                        <p:tav tm="100000">
                                          <p:val>
                                            <p:strVal val="#ppt_w"/>
                                          </p:val>
                                        </p:tav>
                                      </p:tavLst>
                                    </p:anim>
                                    <p:anim calcmode="lin" valueType="num">
                                      <p:cBhvr>
                                        <p:cTn id="56" dur="500" fill="hold"/>
                                        <p:tgtEl>
                                          <p:spTgt spid="122892"/>
                                        </p:tgtEl>
                                        <p:attrNameLst>
                                          <p:attrName>ppt_h</p:attrName>
                                        </p:attrNameLst>
                                      </p:cBhvr>
                                      <p:tavLst>
                                        <p:tav tm="0">
                                          <p:val>
                                            <p:strVal val="#ppt_h"/>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0" fill="hold" grpId="0" nodeType="clickEffect">
                                  <p:stCondLst>
                                    <p:cond delay="0"/>
                                  </p:stCondLst>
                                  <p:childTnLst>
                                    <p:set>
                                      <p:cBhvr>
                                        <p:cTn id="60" dur="1" fill="hold">
                                          <p:stCondLst>
                                            <p:cond delay="0"/>
                                          </p:stCondLst>
                                        </p:cTn>
                                        <p:tgtEl>
                                          <p:spTgt spid="122886"/>
                                        </p:tgtEl>
                                        <p:attrNameLst>
                                          <p:attrName>style.visibility</p:attrName>
                                        </p:attrNameLst>
                                      </p:cBhvr>
                                      <p:to>
                                        <p:strVal val="visible"/>
                                      </p:to>
                                    </p:set>
                                    <p:anim calcmode="lin" valueType="num">
                                      <p:cBhvr>
                                        <p:cTn id="61" dur="500" fill="hold"/>
                                        <p:tgtEl>
                                          <p:spTgt spid="122886"/>
                                        </p:tgtEl>
                                        <p:attrNameLst>
                                          <p:attrName>ppt_w</p:attrName>
                                        </p:attrNameLst>
                                      </p:cBhvr>
                                      <p:tavLst>
                                        <p:tav tm="0">
                                          <p:val>
                                            <p:fltVal val="0"/>
                                          </p:val>
                                        </p:tav>
                                        <p:tav tm="100000">
                                          <p:val>
                                            <p:strVal val="#ppt_w"/>
                                          </p:val>
                                        </p:tav>
                                      </p:tavLst>
                                    </p:anim>
                                    <p:anim calcmode="lin" valueType="num">
                                      <p:cBhvr>
                                        <p:cTn id="62" dur="500" fill="hold"/>
                                        <p:tgtEl>
                                          <p:spTgt spid="12288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autoUpdateAnimBg="0"/>
      <p:bldP spid="122884" grpId="0" autoUpdateAnimBg="0"/>
      <p:bldP spid="122885" grpId="0" autoUpdateAnimBg="0"/>
      <p:bldP spid="122886" grpId="0" autoUpdateAnimBg="0"/>
      <p:bldP spid="122887" grpId="0" autoUpdateAnimBg="0"/>
      <p:bldP spid="122888" grpId="0"/>
      <p:bldP spid="122889" grpId="0"/>
      <p:bldP spid="122890" grpId="0"/>
      <p:bldP spid="122891" grpId="0"/>
      <p:bldP spid="12289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ext Box 3">
            <a:extLst>
              <a:ext uri="{FF2B5EF4-FFF2-40B4-BE49-F238E27FC236}">
                <a16:creationId xmlns:a16="http://schemas.microsoft.com/office/drawing/2014/main" id="{CB9CA0A1-03FC-4371-A494-E31C9D9AF1D0}"/>
              </a:ext>
            </a:extLst>
          </p:cNvPr>
          <p:cNvSpPr txBox="1">
            <a:spLocks noChangeArrowheads="1"/>
          </p:cNvSpPr>
          <p:nvPr/>
        </p:nvSpPr>
        <p:spPr bwMode="auto">
          <a:xfrm>
            <a:off x="179388" y="2921000"/>
            <a:ext cx="8736012"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50000"/>
              </a:spcBef>
              <a:buFont typeface="Times New Roman" panose="02020603050405020304" pitchFamily="18" charset="0"/>
              <a:buAutoNum type="arabicPeriod" startAt="5"/>
            </a:pPr>
            <a:r>
              <a:rPr kumimoji="1" lang="zh-CN" altLang="en-US" sz="2800" b="1">
                <a:latin typeface="微软雅黑" panose="020B0503020204020204" pitchFamily="34" charset="-122"/>
                <a:ea typeface="微软雅黑" panose="020B0503020204020204" pitchFamily="34" charset="-122"/>
              </a:rPr>
              <a:t>当处于食物链的“天敌”地位的生物数量减少，则被食者数量</a:t>
            </a:r>
            <a:r>
              <a:rPr kumimoji="1" lang="en-US" altLang="zh-CN" sz="2800" b="1">
                <a:latin typeface="微软雅黑" panose="020B0503020204020204" pitchFamily="34" charset="-122"/>
                <a:ea typeface="微软雅黑" panose="020B0503020204020204" pitchFamily="34" charset="-122"/>
              </a:rPr>
              <a:t>______________</a:t>
            </a:r>
            <a:r>
              <a:rPr kumimoji="1" lang="zh-CN" altLang="en-US" sz="2800" b="1">
                <a:latin typeface="微软雅黑" panose="020B0503020204020204" pitchFamily="34" charset="-122"/>
                <a:ea typeface="微软雅黑" panose="020B0503020204020204" pitchFamily="34" charset="-122"/>
              </a:rPr>
              <a:t>，最后</a:t>
            </a:r>
            <a:r>
              <a:rPr kumimoji="1" lang="en-US" altLang="zh-CN" sz="2800" b="1">
                <a:latin typeface="微软雅黑" panose="020B0503020204020204" pitchFamily="34" charset="-122"/>
                <a:ea typeface="微软雅黑" panose="020B0503020204020204" pitchFamily="34" charset="-122"/>
              </a:rPr>
              <a:t>______________</a:t>
            </a:r>
            <a:r>
              <a:rPr kumimoji="1" lang="zh-CN" altLang="en-US" sz="2800" b="1">
                <a:latin typeface="微软雅黑" panose="020B0503020204020204" pitchFamily="34" charset="-122"/>
                <a:ea typeface="微软雅黑" panose="020B0503020204020204" pitchFamily="34" charset="-122"/>
              </a:rPr>
              <a:t>。</a:t>
            </a:r>
            <a:endParaRPr kumimoji="1" lang="en-US" altLang="zh-CN" sz="2800" b="1">
              <a:latin typeface="微软雅黑" panose="020B0503020204020204" pitchFamily="34" charset="-122"/>
              <a:ea typeface="微软雅黑" panose="020B0503020204020204" pitchFamily="34" charset="-122"/>
            </a:endParaRPr>
          </a:p>
        </p:txBody>
      </p:sp>
      <p:sp>
        <p:nvSpPr>
          <p:cNvPr id="123908" name="Text Box 4">
            <a:extLst>
              <a:ext uri="{FF2B5EF4-FFF2-40B4-BE49-F238E27FC236}">
                <a16:creationId xmlns:a16="http://schemas.microsoft.com/office/drawing/2014/main" id="{C8E0A55C-5017-47DC-B425-6B8AB3A70332}"/>
              </a:ext>
            </a:extLst>
          </p:cNvPr>
          <p:cNvSpPr txBox="1">
            <a:spLocks noChangeArrowheads="1"/>
          </p:cNvSpPr>
          <p:nvPr/>
        </p:nvSpPr>
        <p:spPr bwMode="auto">
          <a:xfrm>
            <a:off x="228600" y="1409700"/>
            <a:ext cx="89154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50000"/>
              </a:spcBef>
              <a:buFont typeface="Times New Roman" panose="02020603050405020304" pitchFamily="18" charset="0"/>
              <a:buAutoNum type="arabicPeriod" startAt="4"/>
            </a:pPr>
            <a:r>
              <a:rPr kumimoji="1" lang="zh-CN" altLang="en-US" sz="2800" b="1">
                <a:latin typeface="微软雅黑" panose="020B0503020204020204" pitchFamily="34" charset="-122"/>
                <a:ea typeface="微软雅黑" panose="020B0503020204020204" pitchFamily="34" charset="-122"/>
              </a:rPr>
              <a:t>当第一营养级的生物（生产者）数量减少，则该食物链的其他生物数量</a:t>
            </a:r>
            <a:r>
              <a:rPr kumimoji="1" lang="zh-CN" altLang="en-US" sz="2800" b="1" u="sng">
                <a:latin typeface="微软雅黑" panose="020B0503020204020204" pitchFamily="34" charset="-122"/>
                <a:ea typeface="微软雅黑" panose="020B0503020204020204" pitchFamily="34" charset="-122"/>
              </a:rPr>
              <a:t>             </a:t>
            </a:r>
            <a:r>
              <a:rPr kumimoji="1" lang="zh-CN" altLang="en-US" sz="2800" b="1">
                <a:latin typeface="微软雅黑" panose="020B0503020204020204" pitchFamily="34" charset="-122"/>
                <a:ea typeface="微软雅黑" panose="020B0503020204020204" pitchFamily="34" charset="-122"/>
              </a:rPr>
              <a:t>。</a:t>
            </a:r>
            <a:r>
              <a:rPr kumimoji="1" lang="en-US" altLang="zh-CN" sz="2800" b="1" u="sng">
                <a:latin typeface="微软雅黑" panose="020B0503020204020204" pitchFamily="34" charset="-122"/>
                <a:ea typeface="微软雅黑" panose="020B0503020204020204" pitchFamily="34" charset="-122"/>
              </a:rPr>
              <a:t>     </a:t>
            </a:r>
          </a:p>
        </p:txBody>
      </p:sp>
      <p:sp>
        <p:nvSpPr>
          <p:cNvPr id="123909" name="Text Box 5">
            <a:extLst>
              <a:ext uri="{FF2B5EF4-FFF2-40B4-BE49-F238E27FC236}">
                <a16:creationId xmlns:a16="http://schemas.microsoft.com/office/drawing/2014/main" id="{15E8F301-AEC0-4441-9341-DE9979FEC778}"/>
              </a:ext>
            </a:extLst>
          </p:cNvPr>
          <p:cNvSpPr txBox="1">
            <a:spLocks noChangeArrowheads="1"/>
          </p:cNvSpPr>
          <p:nvPr/>
        </p:nvSpPr>
        <p:spPr bwMode="auto">
          <a:xfrm>
            <a:off x="250825" y="4365625"/>
            <a:ext cx="8305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50000"/>
              </a:spcBef>
              <a:buFont typeface="Times New Roman" panose="02020603050405020304" pitchFamily="18" charset="0"/>
              <a:buAutoNum type="arabicPeriod" startAt="6"/>
            </a:pPr>
            <a:r>
              <a:rPr kumimoji="1" lang="zh-CN" altLang="en-US" sz="2800" b="1">
                <a:latin typeface="微软雅黑" panose="020B0503020204020204" pitchFamily="34" charset="-122"/>
                <a:ea typeface="微软雅黑" panose="020B0503020204020204" pitchFamily="34" charset="-122"/>
              </a:rPr>
              <a:t>生物的富集作用随着食物链的延长而不断</a:t>
            </a:r>
            <a:r>
              <a:rPr kumimoji="1" lang="en-US" altLang="zh-CN" sz="2800" b="1">
                <a:latin typeface="微软雅黑" panose="020B0503020204020204" pitchFamily="34" charset="-122"/>
                <a:ea typeface="微软雅黑" panose="020B0503020204020204" pitchFamily="34" charset="-122"/>
              </a:rPr>
              <a:t>_______</a:t>
            </a:r>
            <a:r>
              <a:rPr kumimoji="1" lang="zh-CN" altLang="en-US" sz="2800" b="1">
                <a:latin typeface="微软雅黑" panose="020B0503020204020204" pitchFamily="34" charset="-122"/>
                <a:ea typeface="微软雅黑" panose="020B0503020204020204" pitchFamily="34" charset="-122"/>
              </a:rPr>
              <a:t>，因为污染物中的物质化学性质稳定不易分解，在生物体内大量积累不易排出。</a:t>
            </a:r>
          </a:p>
        </p:txBody>
      </p:sp>
      <p:sp>
        <p:nvSpPr>
          <p:cNvPr id="123910" name="Rectangle 6">
            <a:extLst>
              <a:ext uri="{FF2B5EF4-FFF2-40B4-BE49-F238E27FC236}">
                <a16:creationId xmlns:a16="http://schemas.microsoft.com/office/drawing/2014/main" id="{748B0204-6A4D-475D-BABA-08198920EA26}"/>
              </a:ext>
            </a:extLst>
          </p:cNvPr>
          <p:cNvSpPr>
            <a:spLocks noChangeArrowheads="1"/>
          </p:cNvSpPr>
          <p:nvPr/>
        </p:nvSpPr>
        <p:spPr bwMode="auto">
          <a:xfrm>
            <a:off x="3773488" y="1889125"/>
            <a:ext cx="1260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solidFill>
                  <a:srgbClr val="FF0000"/>
                </a:solidFill>
                <a:latin typeface="微软雅黑" panose="020B0503020204020204" pitchFamily="34" charset="-122"/>
                <a:ea typeface="微软雅黑" panose="020B0503020204020204" pitchFamily="34" charset="-122"/>
              </a:rPr>
              <a:t>都减少</a:t>
            </a:r>
          </a:p>
        </p:txBody>
      </p:sp>
      <p:sp>
        <p:nvSpPr>
          <p:cNvPr id="123911" name="Rectangle 7">
            <a:extLst>
              <a:ext uri="{FF2B5EF4-FFF2-40B4-BE49-F238E27FC236}">
                <a16:creationId xmlns:a16="http://schemas.microsoft.com/office/drawing/2014/main" id="{0459A347-C3D4-4DBB-A462-AB35424BF2C2}"/>
              </a:ext>
            </a:extLst>
          </p:cNvPr>
          <p:cNvSpPr>
            <a:spLocks noChangeArrowheads="1"/>
          </p:cNvSpPr>
          <p:nvPr/>
        </p:nvSpPr>
        <p:spPr bwMode="auto">
          <a:xfrm>
            <a:off x="2538413" y="3459163"/>
            <a:ext cx="2338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solidFill>
                  <a:srgbClr val="FF0000"/>
                </a:solidFill>
                <a:latin typeface="微软雅黑" panose="020B0503020204020204" pitchFamily="34" charset="-122"/>
                <a:ea typeface="微软雅黑" panose="020B0503020204020204" pitchFamily="34" charset="-122"/>
              </a:rPr>
              <a:t>先增加后减少</a:t>
            </a:r>
          </a:p>
        </p:txBody>
      </p:sp>
      <p:sp>
        <p:nvSpPr>
          <p:cNvPr id="123912" name="Rectangle 8">
            <a:extLst>
              <a:ext uri="{FF2B5EF4-FFF2-40B4-BE49-F238E27FC236}">
                <a16:creationId xmlns:a16="http://schemas.microsoft.com/office/drawing/2014/main" id="{B0FE13A9-101D-40AC-9857-878D4FC4FCC2}"/>
              </a:ext>
            </a:extLst>
          </p:cNvPr>
          <p:cNvSpPr>
            <a:spLocks noChangeArrowheads="1"/>
          </p:cNvSpPr>
          <p:nvPr/>
        </p:nvSpPr>
        <p:spPr bwMode="auto">
          <a:xfrm>
            <a:off x="5940425" y="3454400"/>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solidFill>
                  <a:srgbClr val="FF0000"/>
                </a:solidFill>
                <a:latin typeface="微软雅黑" panose="020B0503020204020204" pitchFamily="34" charset="-122"/>
                <a:ea typeface="微软雅黑" panose="020B0503020204020204" pitchFamily="34" charset="-122"/>
              </a:rPr>
              <a:t>趋向稳定</a:t>
            </a:r>
          </a:p>
        </p:txBody>
      </p:sp>
      <p:sp>
        <p:nvSpPr>
          <p:cNvPr id="123913" name="Rectangle 9">
            <a:extLst>
              <a:ext uri="{FF2B5EF4-FFF2-40B4-BE49-F238E27FC236}">
                <a16:creationId xmlns:a16="http://schemas.microsoft.com/office/drawing/2014/main" id="{AA973E51-AFF7-49EF-8D79-0FEA9DEF79AA}"/>
              </a:ext>
            </a:extLst>
          </p:cNvPr>
          <p:cNvSpPr>
            <a:spLocks noChangeArrowheads="1"/>
          </p:cNvSpPr>
          <p:nvPr/>
        </p:nvSpPr>
        <p:spPr bwMode="auto">
          <a:xfrm>
            <a:off x="7380288" y="4335463"/>
            <a:ext cx="9032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solidFill>
                  <a:srgbClr val="FF0000"/>
                </a:solidFill>
                <a:latin typeface="微软雅黑" panose="020B0503020204020204" pitchFamily="34" charset="-122"/>
                <a:ea typeface="微软雅黑" panose="020B0503020204020204" pitchFamily="34" charset="-122"/>
              </a:rPr>
              <a:t>加强</a:t>
            </a:r>
          </a:p>
        </p:txBody>
      </p:sp>
      <p:sp>
        <p:nvSpPr>
          <p:cNvPr id="110601" name="Rectangle 2">
            <a:extLst>
              <a:ext uri="{FF2B5EF4-FFF2-40B4-BE49-F238E27FC236}">
                <a16:creationId xmlns:a16="http://schemas.microsoft.com/office/drawing/2014/main" id="{27963753-AA7B-4962-802D-EEFF30D5D6B5}"/>
              </a:ext>
            </a:extLst>
          </p:cNvPr>
          <p:cNvSpPr>
            <a:spLocks noGrp="1" noChangeArrowheads="1"/>
          </p:cNvSpPr>
          <p:nvPr>
            <p:ph type="title"/>
          </p:nvPr>
        </p:nvSpPr>
        <p:spPr>
          <a:xfrm>
            <a:off x="263525" y="180975"/>
            <a:ext cx="7772400" cy="646113"/>
          </a:xfrm>
        </p:spPr>
        <p:txBody>
          <a:bodyPr/>
          <a:lstStyle/>
          <a:p>
            <a:r>
              <a:rPr lang="zh-CN" altLang="en-US"/>
              <a:t>食物网特点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 calcmode="lin" valueType="num">
                                      <p:cBhvr>
                                        <p:cTn id="7" dur="500" fill="hold"/>
                                        <p:tgtEl>
                                          <p:spTgt spid="123908"/>
                                        </p:tgtEl>
                                        <p:attrNameLst>
                                          <p:attrName>ppt_w</p:attrName>
                                        </p:attrNameLst>
                                      </p:cBhvr>
                                      <p:tavLst>
                                        <p:tav tm="0">
                                          <p:val>
                                            <p:fltVal val="0"/>
                                          </p:val>
                                        </p:tav>
                                        <p:tav tm="100000">
                                          <p:val>
                                            <p:strVal val="#ppt_w"/>
                                          </p:val>
                                        </p:tav>
                                      </p:tavLst>
                                    </p:anim>
                                    <p:anim calcmode="lin" valueType="num">
                                      <p:cBhvr>
                                        <p:cTn id="8" dur="500" fill="hold"/>
                                        <p:tgtEl>
                                          <p:spTgt spid="12390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123910"/>
                                        </p:tgtEl>
                                        <p:attrNameLst>
                                          <p:attrName>style.visibility</p:attrName>
                                        </p:attrNameLst>
                                      </p:cBhvr>
                                      <p:to>
                                        <p:strVal val="visible"/>
                                      </p:to>
                                    </p:set>
                                    <p:anim calcmode="lin" valueType="num">
                                      <p:cBhvr>
                                        <p:cTn id="13" dur="500" fill="hold"/>
                                        <p:tgtEl>
                                          <p:spTgt spid="123910"/>
                                        </p:tgtEl>
                                        <p:attrNameLst>
                                          <p:attrName>ppt_x</p:attrName>
                                        </p:attrNameLst>
                                      </p:cBhvr>
                                      <p:tavLst>
                                        <p:tav tm="0">
                                          <p:val>
                                            <p:strVal val="#ppt_x-#ppt_w/2"/>
                                          </p:val>
                                        </p:tav>
                                        <p:tav tm="100000">
                                          <p:val>
                                            <p:strVal val="#ppt_x"/>
                                          </p:val>
                                        </p:tav>
                                      </p:tavLst>
                                    </p:anim>
                                    <p:anim calcmode="lin" valueType="num">
                                      <p:cBhvr>
                                        <p:cTn id="14" dur="500" fill="hold"/>
                                        <p:tgtEl>
                                          <p:spTgt spid="123910"/>
                                        </p:tgtEl>
                                        <p:attrNameLst>
                                          <p:attrName>ppt_y</p:attrName>
                                        </p:attrNameLst>
                                      </p:cBhvr>
                                      <p:tavLst>
                                        <p:tav tm="0">
                                          <p:val>
                                            <p:strVal val="#ppt_y"/>
                                          </p:val>
                                        </p:tav>
                                        <p:tav tm="100000">
                                          <p:val>
                                            <p:strVal val="#ppt_y"/>
                                          </p:val>
                                        </p:tav>
                                      </p:tavLst>
                                    </p:anim>
                                    <p:anim calcmode="lin" valueType="num">
                                      <p:cBhvr>
                                        <p:cTn id="15" dur="500" fill="hold"/>
                                        <p:tgtEl>
                                          <p:spTgt spid="123910"/>
                                        </p:tgtEl>
                                        <p:attrNameLst>
                                          <p:attrName>ppt_w</p:attrName>
                                        </p:attrNameLst>
                                      </p:cBhvr>
                                      <p:tavLst>
                                        <p:tav tm="0">
                                          <p:val>
                                            <p:fltVal val="0"/>
                                          </p:val>
                                        </p:tav>
                                        <p:tav tm="100000">
                                          <p:val>
                                            <p:strVal val="#ppt_w"/>
                                          </p:val>
                                        </p:tav>
                                      </p:tavLst>
                                    </p:anim>
                                    <p:anim calcmode="lin" valueType="num">
                                      <p:cBhvr>
                                        <p:cTn id="16" dur="500" fill="hold"/>
                                        <p:tgtEl>
                                          <p:spTgt spid="123910"/>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123907"/>
                                        </p:tgtEl>
                                        <p:attrNameLst>
                                          <p:attrName>style.visibility</p:attrName>
                                        </p:attrNameLst>
                                      </p:cBhvr>
                                      <p:to>
                                        <p:strVal val="visible"/>
                                      </p:to>
                                    </p:set>
                                    <p:anim calcmode="lin" valueType="num">
                                      <p:cBhvr>
                                        <p:cTn id="21" dur="500" fill="hold"/>
                                        <p:tgtEl>
                                          <p:spTgt spid="123907"/>
                                        </p:tgtEl>
                                        <p:attrNameLst>
                                          <p:attrName>ppt_w</p:attrName>
                                        </p:attrNameLst>
                                      </p:cBhvr>
                                      <p:tavLst>
                                        <p:tav tm="0">
                                          <p:val>
                                            <p:fltVal val="0"/>
                                          </p:val>
                                        </p:tav>
                                        <p:tav tm="100000">
                                          <p:val>
                                            <p:strVal val="#ppt_w"/>
                                          </p:val>
                                        </p:tav>
                                      </p:tavLst>
                                    </p:anim>
                                    <p:anim calcmode="lin" valueType="num">
                                      <p:cBhvr>
                                        <p:cTn id="22" dur="500" fill="hold"/>
                                        <p:tgtEl>
                                          <p:spTgt spid="123907"/>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123911"/>
                                        </p:tgtEl>
                                        <p:attrNameLst>
                                          <p:attrName>style.visibility</p:attrName>
                                        </p:attrNameLst>
                                      </p:cBhvr>
                                      <p:to>
                                        <p:strVal val="visible"/>
                                      </p:to>
                                    </p:set>
                                    <p:anim calcmode="lin" valueType="num">
                                      <p:cBhvr>
                                        <p:cTn id="27" dur="500" fill="hold"/>
                                        <p:tgtEl>
                                          <p:spTgt spid="123911"/>
                                        </p:tgtEl>
                                        <p:attrNameLst>
                                          <p:attrName>ppt_x</p:attrName>
                                        </p:attrNameLst>
                                      </p:cBhvr>
                                      <p:tavLst>
                                        <p:tav tm="0">
                                          <p:val>
                                            <p:strVal val="#ppt_x-#ppt_w/2"/>
                                          </p:val>
                                        </p:tav>
                                        <p:tav tm="100000">
                                          <p:val>
                                            <p:strVal val="#ppt_x"/>
                                          </p:val>
                                        </p:tav>
                                      </p:tavLst>
                                    </p:anim>
                                    <p:anim calcmode="lin" valueType="num">
                                      <p:cBhvr>
                                        <p:cTn id="28" dur="500" fill="hold"/>
                                        <p:tgtEl>
                                          <p:spTgt spid="123911"/>
                                        </p:tgtEl>
                                        <p:attrNameLst>
                                          <p:attrName>ppt_y</p:attrName>
                                        </p:attrNameLst>
                                      </p:cBhvr>
                                      <p:tavLst>
                                        <p:tav tm="0">
                                          <p:val>
                                            <p:strVal val="#ppt_y"/>
                                          </p:val>
                                        </p:tav>
                                        <p:tav tm="100000">
                                          <p:val>
                                            <p:strVal val="#ppt_y"/>
                                          </p:val>
                                        </p:tav>
                                      </p:tavLst>
                                    </p:anim>
                                    <p:anim calcmode="lin" valueType="num">
                                      <p:cBhvr>
                                        <p:cTn id="29" dur="500" fill="hold"/>
                                        <p:tgtEl>
                                          <p:spTgt spid="123911"/>
                                        </p:tgtEl>
                                        <p:attrNameLst>
                                          <p:attrName>ppt_w</p:attrName>
                                        </p:attrNameLst>
                                      </p:cBhvr>
                                      <p:tavLst>
                                        <p:tav tm="0">
                                          <p:val>
                                            <p:fltVal val="0"/>
                                          </p:val>
                                        </p:tav>
                                        <p:tav tm="100000">
                                          <p:val>
                                            <p:strVal val="#ppt_w"/>
                                          </p:val>
                                        </p:tav>
                                      </p:tavLst>
                                    </p:anim>
                                    <p:anim calcmode="lin" valueType="num">
                                      <p:cBhvr>
                                        <p:cTn id="30" dur="500" fill="hold"/>
                                        <p:tgtEl>
                                          <p:spTgt spid="123911"/>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grpId="0" nodeType="clickEffect">
                                  <p:stCondLst>
                                    <p:cond delay="0"/>
                                  </p:stCondLst>
                                  <p:childTnLst>
                                    <p:set>
                                      <p:cBhvr>
                                        <p:cTn id="34" dur="1" fill="hold">
                                          <p:stCondLst>
                                            <p:cond delay="0"/>
                                          </p:stCondLst>
                                        </p:cTn>
                                        <p:tgtEl>
                                          <p:spTgt spid="123912"/>
                                        </p:tgtEl>
                                        <p:attrNameLst>
                                          <p:attrName>style.visibility</p:attrName>
                                        </p:attrNameLst>
                                      </p:cBhvr>
                                      <p:to>
                                        <p:strVal val="visible"/>
                                      </p:to>
                                    </p:set>
                                    <p:anim calcmode="lin" valueType="num">
                                      <p:cBhvr>
                                        <p:cTn id="35" dur="500" fill="hold"/>
                                        <p:tgtEl>
                                          <p:spTgt spid="123912"/>
                                        </p:tgtEl>
                                        <p:attrNameLst>
                                          <p:attrName>ppt_x</p:attrName>
                                        </p:attrNameLst>
                                      </p:cBhvr>
                                      <p:tavLst>
                                        <p:tav tm="0">
                                          <p:val>
                                            <p:strVal val="#ppt_x-#ppt_w/2"/>
                                          </p:val>
                                        </p:tav>
                                        <p:tav tm="100000">
                                          <p:val>
                                            <p:strVal val="#ppt_x"/>
                                          </p:val>
                                        </p:tav>
                                      </p:tavLst>
                                    </p:anim>
                                    <p:anim calcmode="lin" valueType="num">
                                      <p:cBhvr>
                                        <p:cTn id="36" dur="500" fill="hold"/>
                                        <p:tgtEl>
                                          <p:spTgt spid="123912"/>
                                        </p:tgtEl>
                                        <p:attrNameLst>
                                          <p:attrName>ppt_y</p:attrName>
                                        </p:attrNameLst>
                                      </p:cBhvr>
                                      <p:tavLst>
                                        <p:tav tm="0">
                                          <p:val>
                                            <p:strVal val="#ppt_y"/>
                                          </p:val>
                                        </p:tav>
                                        <p:tav tm="100000">
                                          <p:val>
                                            <p:strVal val="#ppt_y"/>
                                          </p:val>
                                        </p:tav>
                                      </p:tavLst>
                                    </p:anim>
                                    <p:anim calcmode="lin" valueType="num">
                                      <p:cBhvr>
                                        <p:cTn id="37" dur="500" fill="hold"/>
                                        <p:tgtEl>
                                          <p:spTgt spid="123912"/>
                                        </p:tgtEl>
                                        <p:attrNameLst>
                                          <p:attrName>ppt_w</p:attrName>
                                        </p:attrNameLst>
                                      </p:cBhvr>
                                      <p:tavLst>
                                        <p:tav tm="0">
                                          <p:val>
                                            <p:fltVal val="0"/>
                                          </p:val>
                                        </p:tav>
                                        <p:tav tm="100000">
                                          <p:val>
                                            <p:strVal val="#ppt_w"/>
                                          </p:val>
                                        </p:tav>
                                      </p:tavLst>
                                    </p:anim>
                                    <p:anim calcmode="lin" valueType="num">
                                      <p:cBhvr>
                                        <p:cTn id="38" dur="500" fill="hold"/>
                                        <p:tgtEl>
                                          <p:spTgt spid="12391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0" fill="hold" grpId="0" nodeType="clickEffect">
                                  <p:stCondLst>
                                    <p:cond delay="0"/>
                                  </p:stCondLst>
                                  <p:childTnLst>
                                    <p:set>
                                      <p:cBhvr>
                                        <p:cTn id="42" dur="1" fill="hold">
                                          <p:stCondLst>
                                            <p:cond delay="0"/>
                                          </p:stCondLst>
                                        </p:cTn>
                                        <p:tgtEl>
                                          <p:spTgt spid="123909"/>
                                        </p:tgtEl>
                                        <p:attrNameLst>
                                          <p:attrName>style.visibility</p:attrName>
                                        </p:attrNameLst>
                                      </p:cBhvr>
                                      <p:to>
                                        <p:strVal val="visible"/>
                                      </p:to>
                                    </p:set>
                                    <p:anim calcmode="lin" valueType="num">
                                      <p:cBhvr>
                                        <p:cTn id="43" dur="500" fill="hold"/>
                                        <p:tgtEl>
                                          <p:spTgt spid="123909"/>
                                        </p:tgtEl>
                                        <p:attrNameLst>
                                          <p:attrName>ppt_w</p:attrName>
                                        </p:attrNameLst>
                                      </p:cBhvr>
                                      <p:tavLst>
                                        <p:tav tm="0">
                                          <p:val>
                                            <p:fltVal val="0"/>
                                          </p:val>
                                        </p:tav>
                                        <p:tav tm="100000">
                                          <p:val>
                                            <p:strVal val="#ppt_w"/>
                                          </p:val>
                                        </p:tav>
                                      </p:tavLst>
                                    </p:anim>
                                    <p:anim calcmode="lin" valueType="num">
                                      <p:cBhvr>
                                        <p:cTn id="44" dur="500" fill="hold"/>
                                        <p:tgtEl>
                                          <p:spTgt spid="123909"/>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8" fill="hold" grpId="0" nodeType="clickEffect">
                                  <p:stCondLst>
                                    <p:cond delay="0"/>
                                  </p:stCondLst>
                                  <p:childTnLst>
                                    <p:set>
                                      <p:cBhvr>
                                        <p:cTn id="48" dur="1" fill="hold">
                                          <p:stCondLst>
                                            <p:cond delay="0"/>
                                          </p:stCondLst>
                                        </p:cTn>
                                        <p:tgtEl>
                                          <p:spTgt spid="123913"/>
                                        </p:tgtEl>
                                        <p:attrNameLst>
                                          <p:attrName>style.visibility</p:attrName>
                                        </p:attrNameLst>
                                      </p:cBhvr>
                                      <p:to>
                                        <p:strVal val="visible"/>
                                      </p:to>
                                    </p:set>
                                    <p:anim calcmode="lin" valueType="num">
                                      <p:cBhvr>
                                        <p:cTn id="49" dur="500" fill="hold"/>
                                        <p:tgtEl>
                                          <p:spTgt spid="123913"/>
                                        </p:tgtEl>
                                        <p:attrNameLst>
                                          <p:attrName>ppt_x</p:attrName>
                                        </p:attrNameLst>
                                      </p:cBhvr>
                                      <p:tavLst>
                                        <p:tav tm="0">
                                          <p:val>
                                            <p:strVal val="#ppt_x-#ppt_w/2"/>
                                          </p:val>
                                        </p:tav>
                                        <p:tav tm="100000">
                                          <p:val>
                                            <p:strVal val="#ppt_x"/>
                                          </p:val>
                                        </p:tav>
                                      </p:tavLst>
                                    </p:anim>
                                    <p:anim calcmode="lin" valueType="num">
                                      <p:cBhvr>
                                        <p:cTn id="50" dur="500" fill="hold"/>
                                        <p:tgtEl>
                                          <p:spTgt spid="123913"/>
                                        </p:tgtEl>
                                        <p:attrNameLst>
                                          <p:attrName>ppt_y</p:attrName>
                                        </p:attrNameLst>
                                      </p:cBhvr>
                                      <p:tavLst>
                                        <p:tav tm="0">
                                          <p:val>
                                            <p:strVal val="#ppt_y"/>
                                          </p:val>
                                        </p:tav>
                                        <p:tav tm="100000">
                                          <p:val>
                                            <p:strVal val="#ppt_y"/>
                                          </p:val>
                                        </p:tav>
                                      </p:tavLst>
                                    </p:anim>
                                    <p:anim calcmode="lin" valueType="num">
                                      <p:cBhvr>
                                        <p:cTn id="51" dur="500" fill="hold"/>
                                        <p:tgtEl>
                                          <p:spTgt spid="123913"/>
                                        </p:tgtEl>
                                        <p:attrNameLst>
                                          <p:attrName>ppt_w</p:attrName>
                                        </p:attrNameLst>
                                      </p:cBhvr>
                                      <p:tavLst>
                                        <p:tav tm="0">
                                          <p:val>
                                            <p:fltVal val="0"/>
                                          </p:val>
                                        </p:tav>
                                        <p:tav tm="100000">
                                          <p:val>
                                            <p:strVal val="#ppt_w"/>
                                          </p:val>
                                        </p:tav>
                                      </p:tavLst>
                                    </p:anim>
                                    <p:anim calcmode="lin" valueType="num">
                                      <p:cBhvr>
                                        <p:cTn id="52" dur="500" fill="hold"/>
                                        <p:tgtEl>
                                          <p:spTgt spid="1239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autoUpdateAnimBg="0"/>
      <p:bldP spid="123908" grpId="0" autoUpdateAnimBg="0"/>
      <p:bldP spid="123909" grpId="0" autoUpdateAnimBg="0"/>
      <p:bldP spid="123910" grpId="0"/>
      <p:bldP spid="123911" grpId="0"/>
      <p:bldP spid="123912" grpId="0"/>
      <p:bldP spid="1239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0" name="Rectangle 8">
            <a:extLst>
              <a:ext uri="{FF2B5EF4-FFF2-40B4-BE49-F238E27FC236}">
                <a16:creationId xmlns:a16="http://schemas.microsoft.com/office/drawing/2014/main" id="{BD3D0F13-5677-4253-8506-D56F91588682}"/>
              </a:ext>
            </a:extLst>
          </p:cNvPr>
          <p:cNvSpPr>
            <a:spLocks noGrp="1" noChangeArrowheads="1"/>
          </p:cNvSpPr>
          <p:nvPr>
            <p:ph type="body" idx="4294967295"/>
          </p:nvPr>
        </p:nvSpPr>
        <p:spPr>
          <a:xfrm>
            <a:off x="749300" y="2933700"/>
            <a:ext cx="8101013" cy="2439988"/>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marL="0" indent="0" eaLnBrk="1" hangingPunct="1">
              <a:lnSpc>
                <a:spcPct val="140000"/>
              </a:lnSpc>
              <a:spcBef>
                <a:spcPct val="10000"/>
              </a:spcBef>
              <a:buClrTx/>
              <a:buFontTx/>
              <a:buNone/>
            </a:pPr>
            <a:r>
              <a:rPr lang="zh-CN" altLang="en-US" sz="2800"/>
              <a:t>        一个池塘，一块农田，一条河流，一片森林等都可以各自成为一个生态系统。地球上的全部生物及其无机环境的总和，构成地球上最大的生态系统</a:t>
            </a:r>
            <a:r>
              <a:rPr lang="en-US" altLang="zh-CN" sz="2800"/>
              <a:t>——</a:t>
            </a:r>
            <a:r>
              <a:rPr lang="zh-CN" altLang="en-US" sz="2800">
                <a:solidFill>
                  <a:srgbClr val="FF0000"/>
                </a:solidFill>
              </a:rPr>
              <a:t>生物圈</a:t>
            </a:r>
            <a:r>
              <a:rPr lang="zh-CN" altLang="en-US" sz="2800"/>
              <a:t>。</a:t>
            </a:r>
          </a:p>
        </p:txBody>
      </p:sp>
      <p:grpSp>
        <p:nvGrpSpPr>
          <p:cNvPr id="3" name="Group 20">
            <a:extLst>
              <a:ext uri="{FF2B5EF4-FFF2-40B4-BE49-F238E27FC236}">
                <a16:creationId xmlns:a16="http://schemas.microsoft.com/office/drawing/2014/main" id="{DB176E3A-6871-4921-9562-FE6C0CDFF1A4}"/>
              </a:ext>
            </a:extLst>
          </p:cNvPr>
          <p:cNvGrpSpPr>
            <a:grpSpLocks/>
          </p:cNvGrpSpPr>
          <p:nvPr/>
        </p:nvGrpSpPr>
        <p:grpSpPr bwMode="auto">
          <a:xfrm>
            <a:off x="684213" y="2978150"/>
            <a:ext cx="792162" cy="949325"/>
            <a:chOff x="1066" y="2211"/>
            <a:chExt cx="499" cy="598"/>
          </a:xfrm>
        </p:grpSpPr>
        <p:pic>
          <p:nvPicPr>
            <p:cNvPr id="20489" name="Picture 15" descr="1">
              <a:extLst>
                <a:ext uri="{FF2B5EF4-FFF2-40B4-BE49-F238E27FC236}">
                  <a16:creationId xmlns:a16="http://schemas.microsoft.com/office/drawing/2014/main" id="{D785B7EB-F2DD-4836-AF71-6362F15D09D6}"/>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1066" y="2211"/>
              <a:ext cx="499"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Text Box 17">
              <a:extLst>
                <a:ext uri="{FF2B5EF4-FFF2-40B4-BE49-F238E27FC236}">
                  <a16:creationId xmlns:a16="http://schemas.microsoft.com/office/drawing/2014/main" id="{77CE342B-6BB4-439D-9CDF-FA51E58CE84D}"/>
                </a:ext>
              </a:extLst>
            </p:cNvPr>
            <p:cNvSpPr txBox="1">
              <a:spLocks noChangeArrowheads="1"/>
            </p:cNvSpPr>
            <p:nvPr/>
          </p:nvSpPr>
          <p:spPr bwMode="gray">
            <a:xfrm>
              <a:off x="1269" y="2273"/>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2</a:t>
              </a:r>
            </a:p>
          </p:txBody>
        </p:sp>
      </p:grpSp>
      <p:sp>
        <p:nvSpPr>
          <p:cNvPr id="20484" name="Rectangle 10">
            <a:extLst>
              <a:ext uri="{FF2B5EF4-FFF2-40B4-BE49-F238E27FC236}">
                <a16:creationId xmlns:a16="http://schemas.microsoft.com/office/drawing/2014/main" id="{D4A16469-8F10-47E1-8538-93E14F23FF47}"/>
              </a:ext>
            </a:extLst>
          </p:cNvPr>
          <p:cNvSpPr>
            <a:spLocks noChangeArrowheads="1"/>
          </p:cNvSpPr>
          <p:nvPr/>
        </p:nvSpPr>
        <p:spPr bwMode="auto">
          <a:xfrm>
            <a:off x="698500" y="1484313"/>
            <a:ext cx="8121650"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pPr>
            <a:r>
              <a:rPr lang="zh-CN" altLang="en-US" sz="2800" b="1">
                <a:solidFill>
                  <a:srgbClr val="660066"/>
                </a:solidFill>
                <a:latin typeface="微软雅黑" panose="020B0503020204020204" pitchFamily="34" charset="-122"/>
                <a:ea typeface="微软雅黑" panose="020B0503020204020204" pitchFamily="34" charset="-122"/>
              </a:rPr>
              <a:t>        生物群落</a:t>
            </a:r>
            <a:r>
              <a:rPr lang="zh-CN" altLang="en-US" sz="2800" b="1">
                <a:latin typeface="微软雅黑" panose="020B0503020204020204" pitchFamily="34" charset="-122"/>
                <a:ea typeface="微软雅黑" panose="020B0503020204020204" pitchFamily="34" charset="-122"/>
              </a:rPr>
              <a:t>与</a:t>
            </a:r>
            <a:r>
              <a:rPr lang="zh-CN" altLang="en-US" sz="2800" b="1">
                <a:solidFill>
                  <a:srgbClr val="660066"/>
                </a:solidFill>
                <a:latin typeface="微软雅黑" panose="020B0503020204020204" pitchFamily="34" charset="-122"/>
                <a:ea typeface="微软雅黑" panose="020B0503020204020204" pitchFamily="34" charset="-122"/>
              </a:rPr>
              <a:t>无机环境</a:t>
            </a:r>
            <a:r>
              <a:rPr lang="zh-CN" altLang="en-US" sz="2800" b="1">
                <a:latin typeface="微软雅黑" panose="020B0503020204020204" pitchFamily="34" charset="-122"/>
                <a:ea typeface="微软雅黑" panose="020B0503020204020204" pitchFamily="34" charset="-122"/>
              </a:rPr>
              <a:t>相互作用而形成的统一整体，叫做</a:t>
            </a:r>
            <a:r>
              <a:rPr lang="zh-CN" altLang="en-US" sz="2800" b="1">
                <a:solidFill>
                  <a:srgbClr val="FF0000"/>
                </a:solidFill>
                <a:latin typeface="微软雅黑" panose="020B0503020204020204" pitchFamily="34" charset="-122"/>
                <a:ea typeface="微软雅黑" panose="020B0503020204020204" pitchFamily="34" charset="-122"/>
              </a:rPr>
              <a:t>生态系统</a:t>
            </a:r>
            <a:r>
              <a:rPr lang="zh-CN" altLang="en-US" sz="2800" b="1">
                <a:latin typeface="微软雅黑" panose="020B0503020204020204" pitchFamily="34" charset="-122"/>
                <a:ea typeface="微软雅黑" panose="020B0503020204020204" pitchFamily="34" charset="-122"/>
              </a:rPr>
              <a:t>。</a:t>
            </a:r>
          </a:p>
        </p:txBody>
      </p:sp>
      <p:grpSp>
        <p:nvGrpSpPr>
          <p:cNvPr id="20485" name="Group 19">
            <a:extLst>
              <a:ext uri="{FF2B5EF4-FFF2-40B4-BE49-F238E27FC236}">
                <a16:creationId xmlns:a16="http://schemas.microsoft.com/office/drawing/2014/main" id="{D6D5C0FF-676D-4A89-8262-42631282C13E}"/>
              </a:ext>
            </a:extLst>
          </p:cNvPr>
          <p:cNvGrpSpPr>
            <a:grpSpLocks/>
          </p:cNvGrpSpPr>
          <p:nvPr/>
        </p:nvGrpSpPr>
        <p:grpSpPr bwMode="auto">
          <a:xfrm>
            <a:off x="684213" y="1585913"/>
            <a:ext cx="792162" cy="949325"/>
            <a:chOff x="1059" y="1671"/>
            <a:chExt cx="499" cy="598"/>
          </a:xfrm>
        </p:grpSpPr>
        <p:pic>
          <p:nvPicPr>
            <p:cNvPr id="20487" name="Picture 11" descr="1">
              <a:extLst>
                <a:ext uri="{FF2B5EF4-FFF2-40B4-BE49-F238E27FC236}">
                  <a16:creationId xmlns:a16="http://schemas.microsoft.com/office/drawing/2014/main" id="{F984F1D4-8301-4C63-8D9E-C60CE47C0BE2}"/>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1059" y="1671"/>
              <a:ext cx="499"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 Box 12">
              <a:extLst>
                <a:ext uri="{FF2B5EF4-FFF2-40B4-BE49-F238E27FC236}">
                  <a16:creationId xmlns:a16="http://schemas.microsoft.com/office/drawing/2014/main" id="{156311B9-92DB-4FDA-BA82-AE8FD2D51A10}"/>
                </a:ext>
              </a:extLst>
            </p:cNvPr>
            <p:cNvSpPr txBox="1">
              <a:spLocks noChangeArrowheads="1"/>
            </p:cNvSpPr>
            <p:nvPr/>
          </p:nvSpPr>
          <p:spPr bwMode="gray">
            <a:xfrm>
              <a:off x="1261" y="17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zh-CN" sz="2400" b="1">
                  <a:latin typeface="微软雅黑" panose="020B0503020204020204" pitchFamily="34" charset="-122"/>
                  <a:ea typeface="微软雅黑" panose="020B0503020204020204" pitchFamily="34" charset="-122"/>
                </a:rPr>
                <a:t>1</a:t>
              </a:r>
            </a:p>
          </p:txBody>
        </p:sp>
      </p:grpSp>
      <p:sp>
        <p:nvSpPr>
          <p:cNvPr id="20486" name="标题 2">
            <a:extLst>
              <a:ext uri="{FF2B5EF4-FFF2-40B4-BE49-F238E27FC236}">
                <a16:creationId xmlns:a16="http://schemas.microsoft.com/office/drawing/2014/main" id="{2B770A1A-F8DC-47A0-BAD9-EB6BB6382256}"/>
              </a:ext>
            </a:extLst>
          </p:cNvPr>
          <p:cNvSpPr txBox="1">
            <a:spLocks noChangeArrowheads="1"/>
          </p:cNvSpPr>
          <p:nvPr/>
        </p:nvSpPr>
        <p:spPr bwMode="auto">
          <a:xfrm>
            <a:off x="315913" y="188913"/>
            <a:ext cx="8534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 indent="1588">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53975" indent="1588">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53975" indent="1588">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3pPr>
            <a:lvl4pPr marL="53975" indent="1588">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4pPr>
            <a:lvl5pPr marL="53975" indent="1588">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5pPr>
            <a:lvl6pPr marL="511175" indent="1588"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6pPr>
            <a:lvl7pPr marL="968375" indent="1588"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7pPr>
            <a:lvl8pPr marL="1425575" indent="1588"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8pPr>
            <a:lvl9pPr marL="1882775" indent="1588" eaLnBrk="0" fontAlgn="base" hangingPunct="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spcBef>
                <a:spcPct val="0"/>
              </a:spcBef>
              <a:spcAft>
                <a:spcPct val="0"/>
              </a:spcAft>
              <a:buClrTx/>
              <a:buFontTx/>
              <a:buNone/>
            </a:pPr>
            <a:r>
              <a:rPr lang="zh-CN" altLang="en-US" sz="4000">
                <a:solidFill>
                  <a:schemeClr val="bg2"/>
                </a:solidFill>
              </a:rPr>
              <a:t>一、生态系统的范围</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40">
                                            <p:txEl>
                                              <p:pRg st="0" end="0"/>
                                            </p:txEl>
                                          </p:spTgt>
                                        </p:tgtEl>
                                        <p:attrNameLst>
                                          <p:attrName>style.visibility</p:attrName>
                                        </p:attrNameLst>
                                      </p:cBhvr>
                                      <p:to>
                                        <p:strVal val="visible"/>
                                      </p:to>
                                    </p:set>
                                    <p:animEffect transition="in" filter="blinds(horizontal)">
                                      <p:cBhvr>
                                        <p:cTn id="7" dur="500"/>
                                        <p:tgtEl>
                                          <p:spTgt spid="6964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FCB9344A-79A5-4901-B611-666544EBAAE6}"/>
              </a:ext>
            </a:extLst>
          </p:cNvPr>
          <p:cNvSpPr>
            <a:spLocks noGrp="1" noChangeArrowheads="1"/>
          </p:cNvSpPr>
          <p:nvPr>
            <p:ph type="title" idx="4294967295"/>
          </p:nvPr>
        </p:nvSpPr>
        <p:spPr>
          <a:xfrm>
            <a:off x="377825" y="211138"/>
            <a:ext cx="4186238" cy="646112"/>
          </a:xfrm>
        </p:spPr>
        <p:txBody>
          <a:bodyPr/>
          <a:lstStyle/>
          <a:p>
            <a:r>
              <a:rPr lang="zh-CN" altLang="en-US"/>
              <a:t>总结</a:t>
            </a:r>
            <a:endParaRPr lang="en-US" altLang="zh-CN"/>
          </a:p>
        </p:txBody>
      </p:sp>
      <p:sp>
        <p:nvSpPr>
          <p:cNvPr id="111619" name="Text Box 3">
            <a:extLst>
              <a:ext uri="{FF2B5EF4-FFF2-40B4-BE49-F238E27FC236}">
                <a16:creationId xmlns:a16="http://schemas.microsoft.com/office/drawing/2014/main" id="{A74A46F4-FE82-4E80-8229-70E551515B72}"/>
              </a:ext>
            </a:extLst>
          </p:cNvPr>
          <p:cNvSpPr txBox="1">
            <a:spLocks noChangeArrowheads="1"/>
          </p:cNvSpPr>
          <p:nvPr/>
        </p:nvSpPr>
        <p:spPr bwMode="auto">
          <a:xfrm>
            <a:off x="900113" y="1217613"/>
            <a:ext cx="6705600" cy="2043112"/>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514350" indent="-514350" eaLnBrk="1" hangingPunct="1">
              <a:spcBef>
                <a:spcPct val="50000"/>
              </a:spcBef>
              <a:buFont typeface="+mj-lt"/>
              <a:buAutoNum type="arabicPeriod"/>
              <a:defRPr/>
            </a:pPr>
            <a:r>
              <a:rPr kumimoji="1" lang="zh-CN" altLang="en-US" sz="3200" b="1" dirty="0">
                <a:latin typeface="微软雅黑" panose="020B0503020204020204" pitchFamily="34" charset="-122"/>
                <a:ea typeface="微软雅黑" panose="020B0503020204020204" pitchFamily="34" charset="-122"/>
              </a:rPr>
              <a:t>生态系统的结构的含义：</a:t>
            </a:r>
          </a:p>
          <a:p>
            <a:pPr eaLnBrk="1" hangingPunct="1">
              <a:spcBef>
                <a:spcPct val="50000"/>
              </a:spcBef>
              <a:defRPr/>
            </a:pPr>
            <a:r>
              <a:rPr kumimoji="1" lang="zh-CN" altLang="en-US" sz="3200" b="1" dirty="0">
                <a:latin typeface="微软雅黑" panose="020B0503020204020204" pitchFamily="34" charset="-122"/>
                <a:ea typeface="微软雅黑" panose="020B0503020204020204" pitchFamily="34" charset="-122"/>
              </a:rPr>
              <a:t>  （</a:t>
            </a:r>
            <a:r>
              <a:rPr kumimoji="1" lang="en-US" altLang="zh-CN" sz="3200" b="1" dirty="0">
                <a:latin typeface="微软雅黑" panose="020B0503020204020204" pitchFamily="34" charset="-122"/>
                <a:ea typeface="微软雅黑" panose="020B0503020204020204" pitchFamily="34" charset="-122"/>
              </a:rPr>
              <a:t>1</a:t>
            </a:r>
            <a:r>
              <a:rPr kumimoji="1" lang="zh-CN" altLang="en-US" sz="3200" b="1" dirty="0">
                <a:latin typeface="微软雅黑" panose="020B0503020204020204" pitchFamily="34" charset="-122"/>
                <a:ea typeface="微软雅黑" panose="020B0503020204020204" pitchFamily="34" charset="-122"/>
              </a:rPr>
              <a:t>）组成成分</a:t>
            </a:r>
          </a:p>
          <a:p>
            <a:pPr eaLnBrk="1" hangingPunct="1">
              <a:spcBef>
                <a:spcPct val="50000"/>
              </a:spcBef>
              <a:defRPr/>
            </a:pPr>
            <a:r>
              <a:rPr kumimoji="1" lang="zh-CN" altLang="en-US" sz="3200" b="1" dirty="0">
                <a:latin typeface="微软雅黑" panose="020B0503020204020204" pitchFamily="34" charset="-122"/>
                <a:ea typeface="微软雅黑" panose="020B0503020204020204" pitchFamily="34" charset="-122"/>
              </a:rPr>
              <a:t>  （</a:t>
            </a:r>
            <a:r>
              <a:rPr kumimoji="1" lang="en-US" altLang="zh-CN" sz="3200" b="1" dirty="0">
                <a:latin typeface="微软雅黑" panose="020B0503020204020204" pitchFamily="34" charset="-122"/>
                <a:ea typeface="微软雅黑" panose="020B0503020204020204" pitchFamily="34" charset="-122"/>
              </a:rPr>
              <a:t>2</a:t>
            </a:r>
            <a:r>
              <a:rPr kumimoji="1" lang="zh-CN" altLang="en-US" sz="3200" b="1" dirty="0">
                <a:latin typeface="微软雅黑" panose="020B0503020204020204" pitchFamily="34" charset="-122"/>
                <a:ea typeface="微软雅黑" panose="020B0503020204020204" pitchFamily="34" charset="-122"/>
              </a:rPr>
              <a:t>）营养结构：食物链和食物网</a:t>
            </a:r>
          </a:p>
        </p:txBody>
      </p:sp>
      <p:sp>
        <p:nvSpPr>
          <p:cNvPr id="111620" name="Text Box 4">
            <a:extLst>
              <a:ext uri="{FF2B5EF4-FFF2-40B4-BE49-F238E27FC236}">
                <a16:creationId xmlns:a16="http://schemas.microsoft.com/office/drawing/2014/main" id="{DE3976DE-6BCB-4EE2-A089-21F9C7A26463}"/>
              </a:ext>
            </a:extLst>
          </p:cNvPr>
          <p:cNvSpPr txBox="1">
            <a:spLocks noChangeArrowheads="1"/>
          </p:cNvSpPr>
          <p:nvPr/>
        </p:nvSpPr>
        <p:spPr bwMode="auto">
          <a:xfrm>
            <a:off x="971550" y="3475038"/>
            <a:ext cx="7467600" cy="1311275"/>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514350" indent="-514350" eaLnBrk="1" hangingPunct="1">
              <a:spcBef>
                <a:spcPct val="50000"/>
              </a:spcBef>
              <a:buFont typeface="+mj-lt"/>
              <a:buAutoNum type="arabicPeriod" startAt="2"/>
              <a:defRPr/>
            </a:pPr>
            <a:r>
              <a:rPr kumimoji="1" lang="zh-CN" altLang="en-US" sz="3200" b="1" dirty="0">
                <a:latin typeface="微软雅黑" panose="020B0503020204020204" pitchFamily="34" charset="-122"/>
                <a:ea typeface="微软雅黑" panose="020B0503020204020204" pitchFamily="34" charset="-122"/>
              </a:rPr>
              <a:t>对营养级的再认识</a:t>
            </a:r>
            <a:r>
              <a:rPr kumimoji="1" lang="en-US" altLang="zh-CN" sz="3200" b="1" dirty="0">
                <a:latin typeface="微软雅黑" panose="020B0503020204020204" pitchFamily="34" charset="-122"/>
                <a:ea typeface="微软雅黑" panose="020B0503020204020204" pitchFamily="34" charset="-122"/>
              </a:rPr>
              <a:t>:</a:t>
            </a:r>
          </a:p>
          <a:p>
            <a:pPr eaLnBrk="1" hangingPunct="1">
              <a:spcBef>
                <a:spcPct val="50000"/>
              </a:spcBef>
              <a:defRPr/>
            </a:pPr>
            <a:r>
              <a:rPr kumimoji="1" lang="en-US" altLang="zh-CN" sz="3200" b="1" dirty="0">
                <a:latin typeface="微软雅黑" panose="020B0503020204020204" pitchFamily="34" charset="-122"/>
                <a:ea typeface="微软雅黑" panose="020B0503020204020204" pitchFamily="34" charset="-122"/>
              </a:rPr>
              <a:t>    </a:t>
            </a:r>
            <a:r>
              <a:rPr kumimoji="1" lang="zh-CN" altLang="en-US" sz="3200" b="1" dirty="0">
                <a:solidFill>
                  <a:srgbClr val="C00000"/>
                </a:solidFill>
                <a:latin typeface="微软雅黑" panose="020B0503020204020204" pitchFamily="34" charset="-122"/>
                <a:ea typeface="微软雅黑" panose="020B0503020204020204" pitchFamily="34" charset="-122"/>
              </a:rPr>
              <a:t>食物网中同一环节上所有生物的总和</a:t>
            </a:r>
          </a:p>
        </p:txBody>
      </p:sp>
      <p:sp>
        <p:nvSpPr>
          <p:cNvPr id="112645" name="Text Box 5">
            <a:extLst>
              <a:ext uri="{FF2B5EF4-FFF2-40B4-BE49-F238E27FC236}">
                <a16:creationId xmlns:a16="http://schemas.microsoft.com/office/drawing/2014/main" id="{21CA2DDD-1D85-4B53-BC07-B878A5AA95D5}"/>
              </a:ext>
            </a:extLst>
          </p:cNvPr>
          <p:cNvSpPr txBox="1">
            <a:spLocks noChangeArrowheads="1"/>
          </p:cNvSpPr>
          <p:nvPr/>
        </p:nvSpPr>
        <p:spPr bwMode="auto">
          <a:xfrm>
            <a:off x="1042988" y="5000625"/>
            <a:ext cx="7543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Times New Roman" panose="02020603050405020304" pitchFamily="18" charset="0"/>
              <a:buAutoNum type="arabicPeriod" startAt="3"/>
            </a:pPr>
            <a:r>
              <a:rPr kumimoji="1" lang="zh-CN" altLang="en-US" sz="3200" b="1">
                <a:latin typeface="微软雅黑" panose="020B0503020204020204" pitchFamily="34" charset="-122"/>
                <a:ea typeface="微软雅黑" panose="020B0503020204020204" pitchFamily="34" charset="-122"/>
              </a:rPr>
              <a:t>食物链和食物网是生态系统能量流动和物质循环的渠道</a:t>
            </a:r>
          </a:p>
        </p:txBody>
      </p:sp>
    </p:spTree>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A10CE3A3-4287-452C-B4C5-6604045A8D7F}"/>
              </a:ext>
            </a:extLst>
          </p:cNvPr>
          <p:cNvSpPr>
            <a:spLocks noChangeArrowheads="1"/>
          </p:cNvSpPr>
          <p:nvPr/>
        </p:nvSpPr>
        <p:spPr bwMode="auto">
          <a:xfrm>
            <a:off x="2800350" y="2743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4691" name="Text Box 3">
            <a:extLst>
              <a:ext uri="{FF2B5EF4-FFF2-40B4-BE49-F238E27FC236}">
                <a16:creationId xmlns:a16="http://schemas.microsoft.com/office/drawing/2014/main" id="{248D3E87-26CE-4B1B-B7C5-932DC2887D22}"/>
              </a:ext>
            </a:extLst>
          </p:cNvPr>
          <p:cNvSpPr txBox="1">
            <a:spLocks noChangeArrowheads="1"/>
          </p:cNvSpPr>
          <p:nvPr/>
        </p:nvSpPr>
        <p:spPr bwMode="auto">
          <a:xfrm>
            <a:off x="134938" y="849313"/>
            <a:ext cx="794702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1</a:t>
            </a:r>
            <a:r>
              <a:rPr kumimoji="1" lang="zh-CN" altLang="en-US" sz="2800" b="1" dirty="0">
                <a:solidFill>
                  <a:srgbClr val="000000"/>
                </a:solidFill>
                <a:latin typeface="微软雅黑" panose="020B0503020204020204" pitchFamily="34" charset="-122"/>
                <a:ea typeface="微软雅黑" panose="020B0503020204020204" pitchFamily="34" charset="-122"/>
              </a:rPr>
              <a:t>．此食物网中的食物链</a:t>
            </a:r>
          </a:p>
          <a:p>
            <a:pPr eaLnBrk="1" hangingPunct="1">
              <a:lnSpc>
                <a:spcPct val="120000"/>
              </a:lnSpc>
              <a:spcBef>
                <a:spcPct val="0"/>
              </a:spcBef>
              <a:buFontTx/>
              <a:buNone/>
            </a:pPr>
            <a:r>
              <a:rPr kumimoji="1" lang="zh-CN" altLang="en-US" sz="2800" b="1" dirty="0">
                <a:solidFill>
                  <a:srgbClr val="000000"/>
                </a:solidFill>
                <a:latin typeface="微软雅黑" panose="020B0503020204020204" pitchFamily="34" charset="-122"/>
                <a:ea typeface="微软雅黑" panose="020B0503020204020204" pitchFamily="34" charset="-122"/>
              </a:rPr>
              <a:t>     有</a:t>
            </a:r>
            <a:r>
              <a:rPr kumimoji="1" lang="en-US" altLang="zh-CN" sz="2800" b="1" dirty="0">
                <a:solidFill>
                  <a:srgbClr val="000000"/>
                </a:solidFill>
                <a:latin typeface="微软雅黑" panose="020B0503020204020204" pitchFamily="34" charset="-122"/>
                <a:ea typeface="微软雅黑" panose="020B0503020204020204" pitchFamily="34" charset="-122"/>
              </a:rPr>
              <a:t>____</a:t>
            </a:r>
            <a:r>
              <a:rPr kumimoji="1" lang="zh-CN" altLang="en-US" sz="2800" b="1" dirty="0">
                <a:solidFill>
                  <a:srgbClr val="000000"/>
                </a:solidFill>
                <a:latin typeface="微软雅黑" panose="020B0503020204020204" pitchFamily="34" charset="-122"/>
                <a:ea typeface="微软雅黑" panose="020B0503020204020204" pitchFamily="34" charset="-122"/>
              </a:rPr>
              <a:t>条。</a:t>
            </a:r>
          </a:p>
          <a:p>
            <a:pPr eaLnBrk="1" hangingPunct="1">
              <a:lnSpc>
                <a:spcPct val="120000"/>
              </a:lnSpc>
              <a:spcBef>
                <a:spcPct val="0"/>
              </a:spcBef>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2</a:t>
            </a:r>
            <a:r>
              <a:rPr kumimoji="1" lang="zh-CN" altLang="en-US" sz="2800" b="1" dirty="0">
                <a:solidFill>
                  <a:srgbClr val="000000"/>
                </a:solidFill>
                <a:latin typeface="微软雅黑" panose="020B0503020204020204" pitchFamily="34" charset="-122"/>
                <a:ea typeface="微软雅黑" panose="020B0503020204020204" pitchFamily="34" charset="-122"/>
              </a:rPr>
              <a:t>．属于第二营养级的有</a:t>
            </a:r>
          </a:p>
          <a:p>
            <a:pPr eaLnBrk="1" hangingPunct="1">
              <a:lnSpc>
                <a:spcPct val="120000"/>
              </a:lnSpc>
              <a:spcBef>
                <a:spcPct val="0"/>
              </a:spcBef>
              <a:buFontTx/>
              <a:buNone/>
            </a:pPr>
            <a:r>
              <a:rPr kumimoji="1" lang="zh-CN" altLang="en-US" sz="2800" b="1" dirty="0">
                <a:solidFill>
                  <a:srgbClr val="000000"/>
                </a:solidFill>
                <a:latin typeface="微软雅黑" panose="020B0503020204020204" pitchFamily="34" charset="-122"/>
                <a:ea typeface="微软雅黑" panose="020B0503020204020204" pitchFamily="34" charset="-122"/>
              </a:rPr>
              <a:t>     </a:t>
            </a:r>
            <a:r>
              <a:rPr kumimoji="1" lang="zh-CN" altLang="en-US" sz="2800" b="1" u="sng" dirty="0">
                <a:solidFill>
                  <a:srgbClr val="000000"/>
                </a:solidFill>
                <a:latin typeface="微软雅黑" panose="020B0503020204020204" pitchFamily="34" charset="-122"/>
                <a:ea typeface="微软雅黑" panose="020B0503020204020204" pitchFamily="34" charset="-122"/>
              </a:rPr>
              <a:t>                         </a:t>
            </a:r>
            <a:r>
              <a:rPr kumimoji="1" lang="zh-CN" altLang="en-US" sz="2800" b="1" dirty="0">
                <a:solidFill>
                  <a:srgbClr val="000000"/>
                </a:solidFill>
                <a:latin typeface="微软雅黑" panose="020B0503020204020204" pitchFamily="34" charset="-122"/>
                <a:ea typeface="微软雅黑" panose="020B0503020204020204" pitchFamily="34" charset="-122"/>
              </a:rPr>
              <a:t>，只属于次</a:t>
            </a:r>
          </a:p>
          <a:p>
            <a:pPr eaLnBrk="1" hangingPunct="1">
              <a:lnSpc>
                <a:spcPct val="120000"/>
              </a:lnSpc>
              <a:spcBef>
                <a:spcPct val="0"/>
              </a:spcBef>
              <a:buFontTx/>
              <a:buNone/>
            </a:pPr>
            <a:r>
              <a:rPr kumimoji="1" lang="zh-CN" altLang="en-US" sz="2800" b="1" dirty="0">
                <a:solidFill>
                  <a:srgbClr val="000000"/>
                </a:solidFill>
                <a:latin typeface="微软雅黑" panose="020B0503020204020204" pitchFamily="34" charset="-122"/>
                <a:ea typeface="微软雅黑" panose="020B0503020204020204" pitchFamily="34" charset="-122"/>
              </a:rPr>
              <a:t>     级消费者的生物是 </a:t>
            </a:r>
            <a:r>
              <a:rPr kumimoji="1" lang="en-US" altLang="zh-CN" sz="2800" b="1" dirty="0">
                <a:solidFill>
                  <a:srgbClr val="000000"/>
                </a:solidFill>
                <a:latin typeface="微软雅黑" panose="020B0503020204020204" pitchFamily="34" charset="-122"/>
                <a:ea typeface="微软雅黑" panose="020B0503020204020204" pitchFamily="34" charset="-122"/>
              </a:rPr>
              <a:t>_______</a:t>
            </a:r>
            <a:r>
              <a:rPr kumimoji="1" lang="zh-CN" altLang="en-US" sz="2800" b="1" dirty="0">
                <a:solidFill>
                  <a:srgbClr val="000000"/>
                </a:solidFill>
                <a:latin typeface="微软雅黑" panose="020B0503020204020204" pitchFamily="34" charset="-122"/>
                <a:ea typeface="微软雅黑" panose="020B0503020204020204" pitchFamily="34" charset="-122"/>
              </a:rPr>
              <a:t>。</a:t>
            </a:r>
          </a:p>
          <a:p>
            <a:pPr eaLnBrk="1" hangingPunct="1">
              <a:lnSpc>
                <a:spcPct val="120000"/>
              </a:lnSpc>
              <a:spcBef>
                <a:spcPct val="0"/>
              </a:spcBef>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3</a:t>
            </a:r>
            <a:r>
              <a:rPr kumimoji="1" lang="zh-CN" altLang="en-US" sz="2800" b="1" dirty="0">
                <a:solidFill>
                  <a:srgbClr val="000000"/>
                </a:solidFill>
                <a:latin typeface="微软雅黑" panose="020B0503020204020204" pitchFamily="34" charset="-122"/>
                <a:ea typeface="微软雅黑" panose="020B0503020204020204" pitchFamily="34" charset="-122"/>
              </a:rPr>
              <a:t>．猫头鹰占有</a:t>
            </a:r>
            <a:r>
              <a:rPr kumimoji="1" lang="en-US" altLang="zh-CN" sz="2800" b="1" dirty="0">
                <a:solidFill>
                  <a:srgbClr val="000000"/>
                </a:solidFill>
                <a:latin typeface="微软雅黑" panose="020B0503020204020204" pitchFamily="34" charset="-122"/>
                <a:ea typeface="微软雅黑" panose="020B0503020204020204" pitchFamily="34" charset="-122"/>
              </a:rPr>
              <a:t>____</a:t>
            </a:r>
            <a:r>
              <a:rPr kumimoji="1" lang="zh-CN" altLang="en-US" sz="2800" b="1" dirty="0">
                <a:solidFill>
                  <a:srgbClr val="000000"/>
                </a:solidFill>
                <a:latin typeface="微软雅黑" panose="020B0503020204020204" pitchFamily="34" charset="-122"/>
                <a:ea typeface="微软雅黑" panose="020B0503020204020204" pitchFamily="34" charset="-122"/>
              </a:rPr>
              <a:t>个营养级。</a:t>
            </a:r>
          </a:p>
          <a:p>
            <a:pPr eaLnBrk="1" hangingPunct="1">
              <a:lnSpc>
                <a:spcPct val="120000"/>
              </a:lnSpc>
              <a:spcBef>
                <a:spcPct val="0"/>
              </a:spcBef>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4</a:t>
            </a:r>
            <a:r>
              <a:rPr kumimoji="1" lang="zh-CN" altLang="en-US" sz="2800" b="1" dirty="0">
                <a:solidFill>
                  <a:srgbClr val="000000"/>
                </a:solidFill>
                <a:latin typeface="微软雅黑" panose="020B0503020204020204" pitchFamily="34" charset="-122"/>
                <a:ea typeface="微软雅黑" panose="020B0503020204020204" pitchFamily="34" charset="-122"/>
              </a:rPr>
              <a:t>．蟾蜍和蜘蛛的关系既是</a:t>
            </a:r>
            <a:r>
              <a:rPr kumimoji="1" lang="en-US" altLang="zh-CN" sz="2800" b="1" dirty="0">
                <a:solidFill>
                  <a:srgbClr val="000000"/>
                </a:solidFill>
                <a:latin typeface="微软雅黑" panose="020B0503020204020204" pitchFamily="34" charset="-122"/>
                <a:ea typeface="微软雅黑" panose="020B0503020204020204" pitchFamily="34" charset="-122"/>
              </a:rPr>
              <a:t>______</a:t>
            </a:r>
            <a:r>
              <a:rPr kumimoji="1" lang="zh-CN" altLang="en-US" sz="2800" b="1" dirty="0">
                <a:solidFill>
                  <a:srgbClr val="000000"/>
                </a:solidFill>
                <a:latin typeface="微软雅黑" panose="020B0503020204020204" pitchFamily="34" charset="-122"/>
                <a:ea typeface="微软雅黑" panose="020B0503020204020204" pitchFamily="34" charset="-122"/>
              </a:rPr>
              <a:t>，又是</a:t>
            </a:r>
            <a:r>
              <a:rPr kumimoji="1" lang="en-US" altLang="zh-CN" sz="2800" b="1" dirty="0">
                <a:solidFill>
                  <a:srgbClr val="000000"/>
                </a:solidFill>
                <a:latin typeface="微软雅黑" panose="020B0503020204020204" pitchFamily="34" charset="-122"/>
                <a:ea typeface="微软雅黑" panose="020B0503020204020204" pitchFamily="34" charset="-122"/>
              </a:rPr>
              <a:t>______</a:t>
            </a:r>
            <a:r>
              <a:rPr kumimoji="1" lang="zh-CN" altLang="en-US" sz="2800" b="1" dirty="0">
                <a:solidFill>
                  <a:srgbClr val="000000"/>
                </a:solidFill>
                <a:latin typeface="微软雅黑" panose="020B0503020204020204" pitchFamily="34" charset="-122"/>
                <a:ea typeface="微软雅黑" panose="020B0503020204020204" pitchFamily="34" charset="-122"/>
              </a:rPr>
              <a:t>。</a:t>
            </a:r>
          </a:p>
          <a:p>
            <a:pPr eaLnBrk="1" hangingPunct="1">
              <a:lnSpc>
                <a:spcPct val="120000"/>
              </a:lnSpc>
              <a:spcBef>
                <a:spcPct val="0"/>
              </a:spcBef>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5</a:t>
            </a:r>
            <a:r>
              <a:rPr kumimoji="1" lang="zh-CN" altLang="en-US" sz="2800" b="1" dirty="0">
                <a:solidFill>
                  <a:srgbClr val="000000"/>
                </a:solidFill>
                <a:latin typeface="微软雅黑" panose="020B0503020204020204" pitchFamily="34" charset="-122"/>
                <a:ea typeface="微软雅黑" panose="020B0503020204020204" pitchFamily="34" charset="-122"/>
              </a:rPr>
              <a:t>．吃虫鸟与蟾蜍之间的关系是</a:t>
            </a:r>
            <a:r>
              <a:rPr kumimoji="1" lang="en-US" altLang="zh-CN" sz="2800" b="1" dirty="0">
                <a:solidFill>
                  <a:srgbClr val="000000"/>
                </a:solidFill>
                <a:latin typeface="微软雅黑" panose="020B0503020204020204" pitchFamily="34" charset="-122"/>
                <a:ea typeface="微软雅黑" panose="020B0503020204020204" pitchFamily="34" charset="-122"/>
              </a:rPr>
              <a:t>______</a:t>
            </a:r>
            <a:r>
              <a:rPr kumimoji="1" lang="zh-CN" altLang="en-US" sz="2800" b="1" dirty="0">
                <a:solidFill>
                  <a:srgbClr val="000000"/>
                </a:solidFill>
                <a:latin typeface="微软雅黑" panose="020B0503020204020204" pitchFamily="34" charset="-122"/>
                <a:ea typeface="微软雅黑" panose="020B0503020204020204" pitchFamily="34" charset="-122"/>
              </a:rPr>
              <a:t>。</a:t>
            </a:r>
          </a:p>
          <a:p>
            <a:pPr eaLnBrk="1" hangingPunct="1">
              <a:lnSpc>
                <a:spcPct val="120000"/>
              </a:lnSpc>
              <a:spcBef>
                <a:spcPct val="0"/>
              </a:spcBef>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6</a:t>
            </a:r>
            <a:r>
              <a:rPr kumimoji="1" lang="zh-CN" altLang="en-US" sz="2800" b="1" dirty="0">
                <a:solidFill>
                  <a:srgbClr val="000000"/>
                </a:solidFill>
                <a:latin typeface="微软雅黑" panose="020B0503020204020204" pitchFamily="34" charset="-122"/>
                <a:ea typeface="微软雅黑" panose="020B0503020204020204" pitchFamily="34" charset="-122"/>
              </a:rPr>
              <a:t>．吃虫鸟如果因某种原因而减少，则蟾蜍的数量</a:t>
            </a:r>
            <a:endParaRPr kumimoji="1" lang="en-US" altLang="zh-CN" sz="2800" b="1"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r>
              <a:rPr kumimoji="1" lang="en-US" altLang="zh-CN" sz="2800" b="1" dirty="0">
                <a:solidFill>
                  <a:srgbClr val="000000"/>
                </a:solidFill>
                <a:latin typeface="微软雅黑" panose="020B0503020204020204" pitchFamily="34" charset="-122"/>
                <a:ea typeface="微软雅黑" panose="020B0503020204020204" pitchFamily="34" charset="-122"/>
              </a:rPr>
              <a:t>      </a:t>
            </a:r>
            <a:r>
              <a:rPr kumimoji="1" lang="zh-CN" altLang="en-US" sz="2800" b="1" dirty="0">
                <a:solidFill>
                  <a:srgbClr val="000000"/>
                </a:solidFill>
                <a:latin typeface="微软雅黑" panose="020B0503020204020204" pitchFamily="34" charset="-122"/>
                <a:ea typeface="微软雅黑" panose="020B0503020204020204" pitchFamily="34" charset="-122"/>
              </a:rPr>
              <a:t>可能</a:t>
            </a:r>
            <a:r>
              <a:rPr kumimoji="1" lang="en-US" altLang="zh-CN" sz="2800" b="1" dirty="0">
                <a:solidFill>
                  <a:srgbClr val="000000"/>
                </a:solidFill>
                <a:latin typeface="微软雅黑" panose="020B0503020204020204" pitchFamily="34" charset="-122"/>
                <a:ea typeface="微软雅黑" panose="020B0503020204020204" pitchFamily="34" charset="-122"/>
              </a:rPr>
              <a:t>_______</a:t>
            </a:r>
            <a:r>
              <a:rPr kumimoji="1" lang="zh-CN" altLang="en-US" sz="2800" b="1" dirty="0">
                <a:solidFill>
                  <a:srgbClr val="000000"/>
                </a:solidFill>
                <a:latin typeface="微软雅黑" panose="020B0503020204020204" pitchFamily="34" charset="-122"/>
                <a:ea typeface="微软雅黑" panose="020B0503020204020204" pitchFamily="34" charset="-122"/>
              </a:rPr>
              <a:t>。</a:t>
            </a:r>
            <a:endParaRPr kumimoji="1" lang="zh-CN" altLang="en-US" sz="2800" b="1" dirty="0">
              <a:latin typeface="微软雅黑" panose="020B0503020204020204" pitchFamily="34" charset="-122"/>
              <a:ea typeface="微软雅黑" panose="020B0503020204020204" pitchFamily="34" charset="-122"/>
            </a:endParaRPr>
          </a:p>
        </p:txBody>
      </p:sp>
      <p:sp>
        <p:nvSpPr>
          <p:cNvPr id="126980" name="Text Box 4">
            <a:extLst>
              <a:ext uri="{FF2B5EF4-FFF2-40B4-BE49-F238E27FC236}">
                <a16:creationId xmlns:a16="http://schemas.microsoft.com/office/drawing/2014/main" id="{D50FB0A6-846B-4834-9537-23C2BF0B4494}"/>
              </a:ext>
            </a:extLst>
          </p:cNvPr>
          <p:cNvSpPr txBox="1">
            <a:spLocks noChangeArrowheads="1"/>
          </p:cNvSpPr>
          <p:nvPr/>
        </p:nvSpPr>
        <p:spPr bwMode="auto">
          <a:xfrm>
            <a:off x="1152525" y="1360488"/>
            <a:ext cx="6635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a:solidFill>
                  <a:srgbClr val="FF3300"/>
                </a:solidFill>
                <a:latin typeface="微软雅黑" panose="020B0503020204020204" pitchFamily="34" charset="-122"/>
                <a:ea typeface="微软雅黑" panose="020B0503020204020204" pitchFamily="34" charset="-122"/>
              </a:rPr>
              <a:t>5</a:t>
            </a:r>
          </a:p>
        </p:txBody>
      </p:sp>
      <p:sp>
        <p:nvSpPr>
          <p:cNvPr id="126981" name="Text Box 5">
            <a:extLst>
              <a:ext uri="{FF2B5EF4-FFF2-40B4-BE49-F238E27FC236}">
                <a16:creationId xmlns:a16="http://schemas.microsoft.com/office/drawing/2014/main" id="{F8758AC7-33C2-47E3-9633-57F2AD6B1AD5}"/>
              </a:ext>
            </a:extLst>
          </p:cNvPr>
          <p:cNvSpPr txBox="1">
            <a:spLocks noChangeArrowheads="1"/>
          </p:cNvSpPr>
          <p:nvPr/>
        </p:nvSpPr>
        <p:spPr bwMode="auto">
          <a:xfrm>
            <a:off x="722313" y="2392363"/>
            <a:ext cx="350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3300"/>
                </a:solidFill>
                <a:latin typeface="微软雅黑" panose="020B0503020204020204" pitchFamily="34" charset="-122"/>
                <a:ea typeface="微软雅黑" panose="020B0503020204020204" pitchFamily="34" charset="-122"/>
              </a:rPr>
              <a:t>吃草籽鸟、昆虫</a:t>
            </a:r>
          </a:p>
        </p:txBody>
      </p:sp>
      <p:sp>
        <p:nvSpPr>
          <p:cNvPr id="126996" name="Text Box 20">
            <a:extLst>
              <a:ext uri="{FF2B5EF4-FFF2-40B4-BE49-F238E27FC236}">
                <a16:creationId xmlns:a16="http://schemas.microsoft.com/office/drawing/2014/main" id="{4A8DC9E7-88AA-42C2-9739-C73687E9D550}"/>
              </a:ext>
            </a:extLst>
          </p:cNvPr>
          <p:cNvSpPr txBox="1">
            <a:spLocks noChangeArrowheads="1"/>
          </p:cNvSpPr>
          <p:nvPr/>
        </p:nvSpPr>
        <p:spPr bwMode="auto">
          <a:xfrm>
            <a:off x="3768725" y="28765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3300"/>
                </a:solidFill>
                <a:latin typeface="微软雅黑" panose="020B0503020204020204" pitchFamily="34" charset="-122"/>
                <a:ea typeface="微软雅黑" panose="020B0503020204020204" pitchFamily="34" charset="-122"/>
              </a:rPr>
              <a:t>蜘蛛</a:t>
            </a:r>
          </a:p>
        </p:txBody>
      </p:sp>
      <p:sp>
        <p:nvSpPr>
          <p:cNvPr id="126997" name="Text Box 21">
            <a:extLst>
              <a:ext uri="{FF2B5EF4-FFF2-40B4-BE49-F238E27FC236}">
                <a16:creationId xmlns:a16="http://schemas.microsoft.com/office/drawing/2014/main" id="{A9AD5084-E0BD-47C5-BD4B-AAA3C20DA9A4}"/>
              </a:ext>
            </a:extLst>
          </p:cNvPr>
          <p:cNvSpPr txBox="1">
            <a:spLocks noChangeArrowheads="1"/>
          </p:cNvSpPr>
          <p:nvPr/>
        </p:nvSpPr>
        <p:spPr bwMode="auto">
          <a:xfrm>
            <a:off x="2674938" y="3417888"/>
            <a:ext cx="43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b="1">
                <a:solidFill>
                  <a:srgbClr val="FF3300"/>
                </a:solidFill>
                <a:latin typeface="微软雅黑" panose="020B0503020204020204" pitchFamily="34" charset="-122"/>
                <a:ea typeface="微软雅黑" panose="020B0503020204020204" pitchFamily="34" charset="-122"/>
              </a:rPr>
              <a:t>4</a:t>
            </a:r>
          </a:p>
        </p:txBody>
      </p:sp>
      <p:sp>
        <p:nvSpPr>
          <p:cNvPr id="126998" name="Text Box 22">
            <a:extLst>
              <a:ext uri="{FF2B5EF4-FFF2-40B4-BE49-F238E27FC236}">
                <a16:creationId xmlns:a16="http://schemas.microsoft.com/office/drawing/2014/main" id="{08C99DF3-B33E-474A-B7A5-48148DDDF70D}"/>
              </a:ext>
            </a:extLst>
          </p:cNvPr>
          <p:cNvSpPr txBox="1">
            <a:spLocks noChangeArrowheads="1"/>
          </p:cNvSpPr>
          <p:nvPr/>
        </p:nvSpPr>
        <p:spPr bwMode="auto">
          <a:xfrm>
            <a:off x="4448175" y="388620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3300"/>
                </a:solidFill>
                <a:latin typeface="微软雅黑" panose="020B0503020204020204" pitchFamily="34" charset="-122"/>
                <a:ea typeface="微软雅黑" panose="020B0503020204020204" pitchFamily="34" charset="-122"/>
              </a:rPr>
              <a:t>捕食</a:t>
            </a:r>
          </a:p>
        </p:txBody>
      </p:sp>
      <p:sp>
        <p:nvSpPr>
          <p:cNvPr id="126999" name="Text Box 23">
            <a:extLst>
              <a:ext uri="{FF2B5EF4-FFF2-40B4-BE49-F238E27FC236}">
                <a16:creationId xmlns:a16="http://schemas.microsoft.com/office/drawing/2014/main" id="{03E0428D-4BAA-463E-BB36-983629B5C453}"/>
              </a:ext>
            </a:extLst>
          </p:cNvPr>
          <p:cNvSpPr txBox="1">
            <a:spLocks noChangeArrowheads="1"/>
          </p:cNvSpPr>
          <p:nvPr/>
        </p:nvSpPr>
        <p:spPr bwMode="auto">
          <a:xfrm>
            <a:off x="6369050" y="3929063"/>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3300"/>
                </a:solidFill>
                <a:latin typeface="微软雅黑" panose="020B0503020204020204" pitchFamily="34" charset="-122"/>
                <a:ea typeface="微软雅黑" panose="020B0503020204020204" pitchFamily="34" charset="-122"/>
              </a:rPr>
              <a:t>竞争</a:t>
            </a:r>
          </a:p>
        </p:txBody>
      </p:sp>
      <p:sp>
        <p:nvSpPr>
          <p:cNvPr id="127000" name="Text Box 24">
            <a:extLst>
              <a:ext uri="{FF2B5EF4-FFF2-40B4-BE49-F238E27FC236}">
                <a16:creationId xmlns:a16="http://schemas.microsoft.com/office/drawing/2014/main" id="{5FFA1887-836D-4B34-9983-9E11D7B7571D}"/>
              </a:ext>
            </a:extLst>
          </p:cNvPr>
          <p:cNvSpPr txBox="1">
            <a:spLocks noChangeArrowheads="1"/>
          </p:cNvSpPr>
          <p:nvPr/>
        </p:nvSpPr>
        <p:spPr bwMode="auto">
          <a:xfrm>
            <a:off x="5119688" y="441483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3300"/>
                </a:solidFill>
                <a:latin typeface="微软雅黑" panose="020B0503020204020204" pitchFamily="34" charset="-122"/>
                <a:ea typeface="微软雅黑" panose="020B0503020204020204" pitchFamily="34" charset="-122"/>
              </a:rPr>
              <a:t>竞争</a:t>
            </a:r>
          </a:p>
        </p:txBody>
      </p:sp>
      <p:sp>
        <p:nvSpPr>
          <p:cNvPr id="127001" name="Text Box 25">
            <a:extLst>
              <a:ext uri="{FF2B5EF4-FFF2-40B4-BE49-F238E27FC236}">
                <a16:creationId xmlns:a16="http://schemas.microsoft.com/office/drawing/2014/main" id="{4630E188-E003-421B-8192-FC6E8466DFC4}"/>
              </a:ext>
            </a:extLst>
          </p:cNvPr>
          <p:cNvSpPr txBox="1">
            <a:spLocks noChangeArrowheads="1"/>
          </p:cNvSpPr>
          <p:nvPr/>
        </p:nvSpPr>
        <p:spPr bwMode="auto">
          <a:xfrm>
            <a:off x="1744017" y="5489574"/>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FF3300"/>
                </a:solidFill>
                <a:latin typeface="微软雅黑" panose="020B0503020204020204" pitchFamily="34" charset="-122"/>
                <a:ea typeface="微软雅黑" panose="020B0503020204020204" pitchFamily="34" charset="-122"/>
              </a:rPr>
              <a:t>增加</a:t>
            </a:r>
          </a:p>
        </p:txBody>
      </p:sp>
      <p:grpSp>
        <p:nvGrpSpPr>
          <p:cNvPr id="114700" name="组合 9">
            <a:extLst>
              <a:ext uri="{FF2B5EF4-FFF2-40B4-BE49-F238E27FC236}">
                <a16:creationId xmlns:a16="http://schemas.microsoft.com/office/drawing/2014/main" id="{04CA5870-F01D-48A0-A789-2F033D6DE4A8}"/>
              </a:ext>
            </a:extLst>
          </p:cNvPr>
          <p:cNvGrpSpPr>
            <a:grpSpLocks/>
          </p:cNvGrpSpPr>
          <p:nvPr/>
        </p:nvGrpSpPr>
        <p:grpSpPr bwMode="auto">
          <a:xfrm>
            <a:off x="5291138" y="354013"/>
            <a:ext cx="3527425" cy="3357562"/>
            <a:chOff x="5290944" y="354013"/>
            <a:chExt cx="3528120" cy="3358115"/>
          </a:xfrm>
        </p:grpSpPr>
        <p:sp>
          <p:nvSpPr>
            <p:cNvPr id="114701" name="Line 7">
              <a:extLst>
                <a:ext uri="{FF2B5EF4-FFF2-40B4-BE49-F238E27FC236}">
                  <a16:creationId xmlns:a16="http://schemas.microsoft.com/office/drawing/2014/main" id="{6AA966F8-1F30-42F6-AEF2-3EB15D1BD8A4}"/>
                </a:ext>
              </a:extLst>
            </p:cNvPr>
            <p:cNvSpPr>
              <a:spLocks noChangeShapeType="1"/>
            </p:cNvSpPr>
            <p:nvPr/>
          </p:nvSpPr>
          <p:spPr bwMode="auto">
            <a:xfrm flipH="1" flipV="1">
              <a:off x="6017940" y="2133600"/>
              <a:ext cx="990600" cy="1219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2" name="Line 8">
              <a:extLst>
                <a:ext uri="{FF2B5EF4-FFF2-40B4-BE49-F238E27FC236}">
                  <a16:creationId xmlns:a16="http://schemas.microsoft.com/office/drawing/2014/main" id="{1F5F4982-74F9-42F2-A76C-865F3354239D}"/>
                </a:ext>
              </a:extLst>
            </p:cNvPr>
            <p:cNvSpPr>
              <a:spLocks noChangeShapeType="1"/>
            </p:cNvSpPr>
            <p:nvPr/>
          </p:nvSpPr>
          <p:spPr bwMode="auto">
            <a:xfrm flipV="1">
              <a:off x="5789340" y="860125"/>
              <a:ext cx="91440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3" name="Line 9">
              <a:extLst>
                <a:ext uri="{FF2B5EF4-FFF2-40B4-BE49-F238E27FC236}">
                  <a16:creationId xmlns:a16="http://schemas.microsoft.com/office/drawing/2014/main" id="{0116DE2B-BBC1-41D6-BCE2-C7D8C9E4FF13}"/>
                </a:ext>
              </a:extLst>
            </p:cNvPr>
            <p:cNvSpPr>
              <a:spLocks noChangeShapeType="1"/>
            </p:cNvSpPr>
            <p:nvPr/>
          </p:nvSpPr>
          <p:spPr bwMode="auto">
            <a:xfrm flipV="1">
              <a:off x="7389540" y="3200400"/>
              <a:ext cx="685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4" name="Line 10">
              <a:extLst>
                <a:ext uri="{FF2B5EF4-FFF2-40B4-BE49-F238E27FC236}">
                  <a16:creationId xmlns:a16="http://schemas.microsoft.com/office/drawing/2014/main" id="{F1DDD93E-C1AB-4FE6-9171-131A03D6AD71}"/>
                </a:ext>
              </a:extLst>
            </p:cNvPr>
            <p:cNvSpPr>
              <a:spLocks noChangeShapeType="1"/>
            </p:cNvSpPr>
            <p:nvPr/>
          </p:nvSpPr>
          <p:spPr bwMode="auto">
            <a:xfrm flipV="1">
              <a:off x="8380140" y="24384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5" name="Line 11">
              <a:extLst>
                <a:ext uri="{FF2B5EF4-FFF2-40B4-BE49-F238E27FC236}">
                  <a16:creationId xmlns:a16="http://schemas.microsoft.com/office/drawing/2014/main" id="{C694B389-6FCC-4869-BB85-2D1B66DE9A78}"/>
                </a:ext>
              </a:extLst>
            </p:cNvPr>
            <p:cNvSpPr>
              <a:spLocks noChangeShapeType="1"/>
            </p:cNvSpPr>
            <p:nvPr/>
          </p:nvSpPr>
          <p:spPr bwMode="auto">
            <a:xfrm flipH="1" flipV="1">
              <a:off x="8227740" y="1524000"/>
              <a:ext cx="15240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6" name="Line 12">
              <a:extLst>
                <a:ext uri="{FF2B5EF4-FFF2-40B4-BE49-F238E27FC236}">
                  <a16:creationId xmlns:a16="http://schemas.microsoft.com/office/drawing/2014/main" id="{129F78FC-A305-4B41-B8C3-DDBC8BEF282D}"/>
                </a:ext>
              </a:extLst>
            </p:cNvPr>
            <p:cNvSpPr>
              <a:spLocks noChangeShapeType="1"/>
            </p:cNvSpPr>
            <p:nvPr/>
          </p:nvSpPr>
          <p:spPr bwMode="auto">
            <a:xfrm flipH="1" flipV="1">
              <a:off x="7465740" y="685800"/>
              <a:ext cx="6858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7" name="Line 13">
              <a:extLst>
                <a:ext uri="{FF2B5EF4-FFF2-40B4-BE49-F238E27FC236}">
                  <a16:creationId xmlns:a16="http://schemas.microsoft.com/office/drawing/2014/main" id="{D385818F-9675-4F0B-8574-518AE9B74953}"/>
                </a:ext>
              </a:extLst>
            </p:cNvPr>
            <p:cNvSpPr>
              <a:spLocks noChangeShapeType="1"/>
            </p:cNvSpPr>
            <p:nvPr/>
          </p:nvSpPr>
          <p:spPr bwMode="auto">
            <a:xfrm flipH="1" flipV="1">
              <a:off x="7618140" y="2667000"/>
              <a:ext cx="6858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8" name="Line 14">
              <a:extLst>
                <a:ext uri="{FF2B5EF4-FFF2-40B4-BE49-F238E27FC236}">
                  <a16:creationId xmlns:a16="http://schemas.microsoft.com/office/drawing/2014/main" id="{9DE0B7DB-1722-49C9-B07C-C33A3CD86CDF}"/>
                </a:ext>
              </a:extLst>
            </p:cNvPr>
            <p:cNvSpPr>
              <a:spLocks noChangeShapeType="1"/>
            </p:cNvSpPr>
            <p:nvPr/>
          </p:nvSpPr>
          <p:spPr bwMode="auto">
            <a:xfrm flipV="1">
              <a:off x="7618140" y="2286000"/>
              <a:ext cx="4572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9" name="Line 15">
              <a:extLst>
                <a:ext uri="{FF2B5EF4-FFF2-40B4-BE49-F238E27FC236}">
                  <a16:creationId xmlns:a16="http://schemas.microsoft.com/office/drawing/2014/main" id="{7F2F7E29-1A01-4D30-B4F0-6FE0C133F1E8}"/>
                </a:ext>
              </a:extLst>
            </p:cNvPr>
            <p:cNvSpPr>
              <a:spLocks noChangeShapeType="1"/>
            </p:cNvSpPr>
            <p:nvPr/>
          </p:nvSpPr>
          <p:spPr bwMode="auto">
            <a:xfrm flipH="1" flipV="1">
              <a:off x="7237140" y="1752600"/>
              <a:ext cx="15240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10" name="Line 16">
              <a:extLst>
                <a:ext uri="{FF2B5EF4-FFF2-40B4-BE49-F238E27FC236}">
                  <a16:creationId xmlns:a16="http://schemas.microsoft.com/office/drawing/2014/main" id="{A25091DF-9303-4CA0-AA29-BE42CF9FCD0E}"/>
                </a:ext>
              </a:extLst>
            </p:cNvPr>
            <p:cNvSpPr>
              <a:spLocks noChangeShapeType="1"/>
            </p:cNvSpPr>
            <p:nvPr/>
          </p:nvSpPr>
          <p:spPr bwMode="auto">
            <a:xfrm flipV="1">
              <a:off x="7084740" y="8382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11" name="Line 17">
              <a:extLst>
                <a:ext uri="{FF2B5EF4-FFF2-40B4-BE49-F238E27FC236}">
                  <a16:creationId xmlns:a16="http://schemas.microsoft.com/office/drawing/2014/main" id="{7CDA1036-703C-4BB9-936E-07A0BB756DA0}"/>
                </a:ext>
              </a:extLst>
            </p:cNvPr>
            <p:cNvSpPr>
              <a:spLocks noChangeShapeType="1"/>
            </p:cNvSpPr>
            <p:nvPr/>
          </p:nvSpPr>
          <p:spPr bwMode="auto">
            <a:xfrm flipV="1">
              <a:off x="6779940" y="1828800"/>
              <a:ext cx="762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12" name="Arc 18">
              <a:extLst>
                <a:ext uri="{FF2B5EF4-FFF2-40B4-BE49-F238E27FC236}">
                  <a16:creationId xmlns:a16="http://schemas.microsoft.com/office/drawing/2014/main" id="{2EBFFD5E-0F78-4E88-8C0E-626FEF65F8CC}"/>
                </a:ext>
              </a:extLst>
            </p:cNvPr>
            <p:cNvSpPr>
              <a:spLocks/>
            </p:cNvSpPr>
            <p:nvPr/>
          </p:nvSpPr>
          <p:spPr bwMode="auto">
            <a:xfrm flipH="1" flipV="1">
              <a:off x="6779940" y="2362200"/>
              <a:ext cx="1295400" cy="7620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13" name="矩形 1">
              <a:extLst>
                <a:ext uri="{FF2B5EF4-FFF2-40B4-BE49-F238E27FC236}">
                  <a16:creationId xmlns:a16="http://schemas.microsoft.com/office/drawing/2014/main" id="{1D908AE6-6E90-4271-BCEF-1566348DE2CA}"/>
                </a:ext>
              </a:extLst>
            </p:cNvPr>
            <p:cNvSpPr>
              <a:spLocks noChangeArrowheads="1"/>
            </p:cNvSpPr>
            <p:nvPr/>
          </p:nvSpPr>
          <p:spPr bwMode="auto">
            <a:xfrm>
              <a:off x="8084226" y="3041164"/>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b="1">
                  <a:solidFill>
                    <a:srgbClr val="C00000"/>
                  </a:solidFill>
                  <a:latin typeface="微软雅黑" panose="020B0503020204020204" pitchFamily="34" charset="-122"/>
                  <a:ea typeface="微软雅黑" panose="020B0503020204020204" pitchFamily="34" charset="-122"/>
                </a:rPr>
                <a:t>昆虫</a:t>
              </a:r>
              <a:endParaRPr lang="zh-CN" altLang="en-US" sz="2000">
                <a:solidFill>
                  <a:srgbClr val="C00000"/>
                </a:solidFill>
                <a:latin typeface="微软雅黑" panose="020B0503020204020204" pitchFamily="34" charset="-122"/>
                <a:ea typeface="微软雅黑" panose="020B0503020204020204" pitchFamily="34" charset="-122"/>
              </a:endParaRPr>
            </a:p>
          </p:txBody>
        </p:sp>
        <p:sp>
          <p:nvSpPr>
            <p:cNvPr id="114714" name="矩形 2">
              <a:extLst>
                <a:ext uri="{FF2B5EF4-FFF2-40B4-BE49-F238E27FC236}">
                  <a16:creationId xmlns:a16="http://schemas.microsoft.com/office/drawing/2014/main" id="{C1C25960-269E-4411-B50C-7A71CDFD8243}"/>
                </a:ext>
              </a:extLst>
            </p:cNvPr>
            <p:cNvSpPr>
              <a:spLocks noChangeArrowheads="1"/>
            </p:cNvSpPr>
            <p:nvPr/>
          </p:nvSpPr>
          <p:spPr bwMode="auto">
            <a:xfrm>
              <a:off x="6587047" y="354013"/>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b="1">
                  <a:solidFill>
                    <a:srgbClr val="C00000"/>
                  </a:solidFill>
                  <a:latin typeface="微软雅黑" panose="020B0503020204020204" pitchFamily="34" charset="-122"/>
                  <a:ea typeface="微软雅黑" panose="020B0503020204020204" pitchFamily="34" charset="-122"/>
                </a:rPr>
                <a:t>猫头鹰</a:t>
              </a:r>
              <a:endParaRPr lang="zh-CN" altLang="en-US" sz="2000">
                <a:solidFill>
                  <a:srgbClr val="C00000"/>
                </a:solidFill>
                <a:latin typeface="微软雅黑" panose="020B0503020204020204" pitchFamily="34" charset="-122"/>
                <a:ea typeface="微软雅黑" panose="020B0503020204020204" pitchFamily="34" charset="-122"/>
              </a:endParaRPr>
            </a:p>
          </p:txBody>
        </p:sp>
        <p:sp>
          <p:nvSpPr>
            <p:cNvPr id="114715" name="矩形 3">
              <a:extLst>
                <a:ext uri="{FF2B5EF4-FFF2-40B4-BE49-F238E27FC236}">
                  <a16:creationId xmlns:a16="http://schemas.microsoft.com/office/drawing/2014/main" id="{42DE746A-992F-411E-A4D7-CCEC277B81E4}"/>
                </a:ext>
              </a:extLst>
            </p:cNvPr>
            <p:cNvSpPr>
              <a:spLocks noChangeArrowheads="1"/>
            </p:cNvSpPr>
            <p:nvPr/>
          </p:nvSpPr>
          <p:spPr bwMode="auto">
            <a:xfrm>
              <a:off x="8075340" y="1072634"/>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b="1">
                  <a:solidFill>
                    <a:srgbClr val="C00000"/>
                  </a:solidFill>
                  <a:latin typeface="微软雅黑" panose="020B0503020204020204" pitchFamily="34" charset="-122"/>
                  <a:ea typeface="微软雅黑" panose="020B0503020204020204" pitchFamily="34" charset="-122"/>
                </a:rPr>
                <a:t>蛇</a:t>
              </a:r>
              <a:endParaRPr lang="zh-CN" altLang="en-US" sz="2000">
                <a:solidFill>
                  <a:srgbClr val="C00000"/>
                </a:solidFill>
                <a:latin typeface="微软雅黑" panose="020B0503020204020204" pitchFamily="34" charset="-122"/>
                <a:ea typeface="微软雅黑" panose="020B0503020204020204" pitchFamily="34" charset="-122"/>
              </a:endParaRPr>
            </a:p>
          </p:txBody>
        </p:sp>
        <p:sp>
          <p:nvSpPr>
            <p:cNvPr id="114716" name="矩形 4">
              <a:extLst>
                <a:ext uri="{FF2B5EF4-FFF2-40B4-BE49-F238E27FC236}">
                  <a16:creationId xmlns:a16="http://schemas.microsoft.com/office/drawing/2014/main" id="{1278AFF8-251A-4AE2-B50C-C771760B3169}"/>
                </a:ext>
              </a:extLst>
            </p:cNvPr>
            <p:cNvSpPr>
              <a:spLocks noChangeArrowheads="1"/>
            </p:cNvSpPr>
            <p:nvPr/>
          </p:nvSpPr>
          <p:spPr bwMode="auto">
            <a:xfrm>
              <a:off x="8121437" y="211959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b="1">
                  <a:solidFill>
                    <a:srgbClr val="C00000"/>
                  </a:solidFill>
                  <a:latin typeface="微软雅黑" panose="020B0503020204020204" pitchFamily="34" charset="-122"/>
                  <a:ea typeface="微软雅黑" panose="020B0503020204020204" pitchFamily="34" charset="-122"/>
                </a:rPr>
                <a:t>蟾蜍</a:t>
              </a:r>
              <a:endParaRPr lang="zh-CN" altLang="en-US" sz="2000">
                <a:solidFill>
                  <a:srgbClr val="C00000"/>
                </a:solidFill>
                <a:latin typeface="微软雅黑" panose="020B0503020204020204" pitchFamily="34" charset="-122"/>
                <a:ea typeface="微软雅黑" panose="020B0503020204020204" pitchFamily="34" charset="-122"/>
              </a:endParaRPr>
            </a:p>
          </p:txBody>
        </p:sp>
        <p:sp>
          <p:nvSpPr>
            <p:cNvPr id="114717" name="矩形 5">
              <a:extLst>
                <a:ext uri="{FF2B5EF4-FFF2-40B4-BE49-F238E27FC236}">
                  <a16:creationId xmlns:a16="http://schemas.microsoft.com/office/drawing/2014/main" id="{C286D03A-BEBC-4BF7-9F73-5DEF2C383ACD}"/>
                </a:ext>
              </a:extLst>
            </p:cNvPr>
            <p:cNvSpPr>
              <a:spLocks noChangeArrowheads="1"/>
            </p:cNvSpPr>
            <p:nvPr/>
          </p:nvSpPr>
          <p:spPr bwMode="auto">
            <a:xfrm>
              <a:off x="6651314" y="1431625"/>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b="1">
                  <a:solidFill>
                    <a:srgbClr val="C00000"/>
                  </a:solidFill>
                  <a:latin typeface="微软雅黑" panose="020B0503020204020204" pitchFamily="34" charset="-122"/>
                  <a:ea typeface="微软雅黑" panose="020B0503020204020204" pitchFamily="34" charset="-122"/>
                </a:rPr>
                <a:t>吃虫鸟</a:t>
              </a:r>
              <a:endParaRPr lang="zh-CN" altLang="en-US" sz="2000">
                <a:solidFill>
                  <a:srgbClr val="C00000"/>
                </a:solidFill>
                <a:latin typeface="微软雅黑" panose="020B0503020204020204" pitchFamily="34" charset="-122"/>
                <a:ea typeface="微软雅黑" panose="020B0503020204020204" pitchFamily="34" charset="-122"/>
              </a:endParaRPr>
            </a:p>
          </p:txBody>
        </p:sp>
        <p:sp>
          <p:nvSpPr>
            <p:cNvPr id="114718" name="矩形 6">
              <a:extLst>
                <a:ext uri="{FF2B5EF4-FFF2-40B4-BE49-F238E27FC236}">
                  <a16:creationId xmlns:a16="http://schemas.microsoft.com/office/drawing/2014/main" id="{8BFFBE0C-34F2-4679-8F25-34C790F00ECF}"/>
                </a:ext>
              </a:extLst>
            </p:cNvPr>
            <p:cNvSpPr>
              <a:spLocks noChangeArrowheads="1"/>
            </p:cNvSpPr>
            <p:nvPr/>
          </p:nvSpPr>
          <p:spPr bwMode="auto">
            <a:xfrm>
              <a:off x="5290944" y="175260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C00000"/>
                  </a:solidFill>
                  <a:latin typeface="微软雅黑" panose="020B0503020204020204" pitchFamily="34" charset="-122"/>
                  <a:ea typeface="微软雅黑" panose="020B0503020204020204" pitchFamily="34" charset="-122"/>
                </a:rPr>
                <a:t>吃草籽鸟</a:t>
              </a:r>
              <a:endParaRPr kumimoji="1" lang="zh-CN" altLang="en-US" sz="2000">
                <a:solidFill>
                  <a:srgbClr val="C00000"/>
                </a:solidFill>
                <a:latin typeface="微软雅黑" panose="020B0503020204020204" pitchFamily="34" charset="-122"/>
                <a:ea typeface="微软雅黑" panose="020B0503020204020204" pitchFamily="34" charset="-122"/>
              </a:endParaRPr>
            </a:p>
          </p:txBody>
        </p:sp>
        <p:sp>
          <p:nvSpPr>
            <p:cNvPr id="114719" name="矩形 7">
              <a:extLst>
                <a:ext uri="{FF2B5EF4-FFF2-40B4-BE49-F238E27FC236}">
                  <a16:creationId xmlns:a16="http://schemas.microsoft.com/office/drawing/2014/main" id="{7DA7768D-B9CA-4B31-9112-6A7F1D6D0768}"/>
                </a:ext>
              </a:extLst>
            </p:cNvPr>
            <p:cNvSpPr>
              <a:spLocks noChangeArrowheads="1"/>
            </p:cNvSpPr>
            <p:nvPr/>
          </p:nvSpPr>
          <p:spPr bwMode="auto">
            <a:xfrm>
              <a:off x="6971809" y="2392917"/>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b="1">
                  <a:solidFill>
                    <a:srgbClr val="C00000"/>
                  </a:solidFill>
                  <a:latin typeface="微软雅黑" panose="020B0503020204020204" pitchFamily="34" charset="-122"/>
                  <a:ea typeface="微软雅黑" panose="020B0503020204020204" pitchFamily="34" charset="-122"/>
                </a:rPr>
                <a:t>蜘蛛</a:t>
              </a:r>
              <a:endParaRPr lang="zh-CN" altLang="en-US" sz="2000">
                <a:solidFill>
                  <a:srgbClr val="C00000"/>
                </a:solidFill>
                <a:latin typeface="微软雅黑" panose="020B0503020204020204" pitchFamily="34" charset="-122"/>
                <a:ea typeface="微软雅黑" panose="020B0503020204020204" pitchFamily="34" charset="-122"/>
              </a:endParaRPr>
            </a:p>
          </p:txBody>
        </p:sp>
        <p:sp>
          <p:nvSpPr>
            <p:cNvPr id="114720" name="矩形 8">
              <a:extLst>
                <a:ext uri="{FF2B5EF4-FFF2-40B4-BE49-F238E27FC236}">
                  <a16:creationId xmlns:a16="http://schemas.microsoft.com/office/drawing/2014/main" id="{06239C9B-B2C0-4622-9180-016CB9DFBB01}"/>
                </a:ext>
              </a:extLst>
            </p:cNvPr>
            <p:cNvSpPr>
              <a:spLocks noChangeArrowheads="1"/>
            </p:cNvSpPr>
            <p:nvPr/>
          </p:nvSpPr>
          <p:spPr bwMode="auto">
            <a:xfrm>
              <a:off x="6928835" y="3312018"/>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b="1">
                  <a:solidFill>
                    <a:srgbClr val="C00000"/>
                  </a:solidFill>
                  <a:latin typeface="微软雅黑" panose="020B0503020204020204" pitchFamily="34" charset="-122"/>
                  <a:ea typeface="微软雅黑" panose="020B0503020204020204" pitchFamily="34" charset="-122"/>
                </a:rPr>
                <a:t>草</a:t>
              </a:r>
              <a:endParaRPr lang="zh-CN" altLang="en-US" sz="200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6980"/>
                                        </p:tgtEl>
                                        <p:attrNameLst>
                                          <p:attrName>style.visibility</p:attrName>
                                        </p:attrNameLst>
                                      </p:cBhvr>
                                      <p:to>
                                        <p:strVal val="visible"/>
                                      </p:to>
                                    </p:set>
                                    <p:animEffect transition="in" filter="dissolve">
                                      <p:cBhvr>
                                        <p:cTn id="7" dur="500"/>
                                        <p:tgtEl>
                                          <p:spTgt spid="1269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6981"/>
                                        </p:tgtEl>
                                        <p:attrNameLst>
                                          <p:attrName>style.visibility</p:attrName>
                                        </p:attrNameLst>
                                      </p:cBhvr>
                                      <p:to>
                                        <p:strVal val="visible"/>
                                      </p:to>
                                    </p:set>
                                    <p:animEffect transition="in" filter="dissolve">
                                      <p:cBhvr>
                                        <p:cTn id="12" dur="500"/>
                                        <p:tgtEl>
                                          <p:spTgt spid="1269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6996"/>
                                        </p:tgtEl>
                                        <p:attrNameLst>
                                          <p:attrName>style.visibility</p:attrName>
                                        </p:attrNameLst>
                                      </p:cBhvr>
                                      <p:to>
                                        <p:strVal val="visible"/>
                                      </p:to>
                                    </p:set>
                                    <p:animEffect transition="in" filter="dissolve">
                                      <p:cBhvr>
                                        <p:cTn id="17" dur="500"/>
                                        <p:tgtEl>
                                          <p:spTgt spid="1269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6997"/>
                                        </p:tgtEl>
                                        <p:attrNameLst>
                                          <p:attrName>style.visibility</p:attrName>
                                        </p:attrNameLst>
                                      </p:cBhvr>
                                      <p:to>
                                        <p:strVal val="visible"/>
                                      </p:to>
                                    </p:set>
                                    <p:animEffect transition="in" filter="dissolve">
                                      <p:cBhvr>
                                        <p:cTn id="22" dur="500"/>
                                        <p:tgtEl>
                                          <p:spTgt spid="1269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6998"/>
                                        </p:tgtEl>
                                        <p:attrNameLst>
                                          <p:attrName>style.visibility</p:attrName>
                                        </p:attrNameLst>
                                      </p:cBhvr>
                                      <p:to>
                                        <p:strVal val="visible"/>
                                      </p:to>
                                    </p:set>
                                    <p:animEffect transition="in" filter="dissolve">
                                      <p:cBhvr>
                                        <p:cTn id="27" dur="500"/>
                                        <p:tgtEl>
                                          <p:spTgt spid="1269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6999"/>
                                        </p:tgtEl>
                                        <p:attrNameLst>
                                          <p:attrName>style.visibility</p:attrName>
                                        </p:attrNameLst>
                                      </p:cBhvr>
                                      <p:to>
                                        <p:strVal val="visible"/>
                                      </p:to>
                                    </p:set>
                                    <p:animEffect transition="in" filter="dissolve">
                                      <p:cBhvr>
                                        <p:cTn id="32" dur="500"/>
                                        <p:tgtEl>
                                          <p:spTgt spid="12699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7000"/>
                                        </p:tgtEl>
                                        <p:attrNameLst>
                                          <p:attrName>style.visibility</p:attrName>
                                        </p:attrNameLst>
                                      </p:cBhvr>
                                      <p:to>
                                        <p:strVal val="visible"/>
                                      </p:to>
                                    </p:set>
                                    <p:animEffect transition="in" filter="dissolve">
                                      <p:cBhvr>
                                        <p:cTn id="37" dur="500"/>
                                        <p:tgtEl>
                                          <p:spTgt spid="1270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7001"/>
                                        </p:tgtEl>
                                        <p:attrNameLst>
                                          <p:attrName>style.visibility</p:attrName>
                                        </p:attrNameLst>
                                      </p:cBhvr>
                                      <p:to>
                                        <p:strVal val="visible"/>
                                      </p:to>
                                    </p:set>
                                    <p:animEffect transition="in" filter="dissolve">
                                      <p:cBhvr>
                                        <p:cTn id="42" dur="500"/>
                                        <p:tgtEl>
                                          <p:spTgt spid="127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autoUpdateAnimBg="0"/>
      <p:bldP spid="126981" grpId="0" autoUpdateAnimBg="0"/>
      <p:bldP spid="126996" grpId="0" autoUpdateAnimBg="0"/>
      <p:bldP spid="126997" grpId="0" autoUpdateAnimBg="0"/>
      <p:bldP spid="126998" grpId="0" autoUpdateAnimBg="0"/>
      <p:bldP spid="126999" grpId="0" autoUpdateAnimBg="0"/>
      <p:bldP spid="127000" grpId="0" autoUpdateAnimBg="0"/>
      <p:bldP spid="127001"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1807979-9522-4733-B876-536311CBF916}"/>
              </a:ext>
            </a:extLst>
          </p:cNvPr>
          <p:cNvSpPr>
            <a:spLocks noGrp="1" noChangeArrowheads="1"/>
          </p:cNvSpPr>
          <p:nvPr>
            <p:ph type="body" idx="4294967295"/>
          </p:nvPr>
        </p:nvSpPr>
        <p:spPr>
          <a:xfrm>
            <a:off x="569913" y="2349500"/>
            <a:ext cx="8002587" cy="1973263"/>
          </a:xfrm>
          <a:noFill/>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r>
              <a:rPr lang="zh-CN" altLang="en-US" sz="4400" b="1">
                <a:latin typeface="微软雅黑" panose="020B0503020204020204" pitchFamily="34" charset="-122"/>
                <a:ea typeface="微软雅黑" panose="020B0503020204020204" pitchFamily="34" charset="-122"/>
              </a:rPr>
              <a:t>为什么食物链上一般不超过五个营养级</a:t>
            </a:r>
            <a:r>
              <a:rPr lang="en-US" altLang="zh-CN" sz="4400" b="1">
                <a:latin typeface="微软雅黑" panose="020B0503020204020204" pitchFamily="34" charset="-122"/>
                <a:ea typeface="微软雅黑" panose="020B0503020204020204" pitchFamily="34" charset="-122"/>
              </a:rPr>
              <a:t>?</a:t>
            </a:r>
          </a:p>
        </p:txBody>
      </p:sp>
      <p:sp>
        <p:nvSpPr>
          <p:cNvPr id="115715" name="文本框 1">
            <a:extLst>
              <a:ext uri="{FF2B5EF4-FFF2-40B4-BE49-F238E27FC236}">
                <a16:creationId xmlns:a16="http://schemas.microsoft.com/office/drawing/2014/main" id="{52F12DB6-8292-4114-9012-32863E689593}"/>
              </a:ext>
            </a:extLst>
          </p:cNvPr>
          <p:cNvSpPr txBox="1">
            <a:spLocks noChangeArrowheads="1"/>
          </p:cNvSpPr>
          <p:nvPr/>
        </p:nvSpPr>
        <p:spPr bwMode="auto">
          <a:xfrm>
            <a:off x="250825" y="620713"/>
            <a:ext cx="46085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800" b="1" dirty="0">
                <a:latin typeface="微软雅黑" panose="020B0503020204020204" pitchFamily="34" charset="-122"/>
                <a:ea typeface="微软雅黑" panose="020B0503020204020204" pitchFamily="34" charset="-122"/>
              </a:rPr>
              <a:t>思考题：</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副标题 2">
            <a:extLst>
              <a:ext uri="{FF2B5EF4-FFF2-40B4-BE49-F238E27FC236}">
                <a16:creationId xmlns:a16="http://schemas.microsoft.com/office/drawing/2014/main" id="{2739698B-C222-455B-84A5-DCE0FBDC8E18}"/>
              </a:ext>
            </a:extLst>
          </p:cNvPr>
          <p:cNvSpPr>
            <a:spLocks noGrp="1" noChangeArrowheads="1"/>
          </p:cNvSpPr>
          <p:nvPr>
            <p:ph type="subTitle" idx="1"/>
          </p:nvPr>
        </p:nvSpPr>
        <p:spPr>
          <a:xfrm>
            <a:off x="304800" y="1773238"/>
            <a:ext cx="8677275" cy="830262"/>
          </a:xfrm>
        </p:spPr>
        <p:txBody>
          <a:bodyPr/>
          <a:lstStyle/>
          <a:p>
            <a:r>
              <a:rPr lang="zh-CN" altLang="en-US" sz="4800"/>
              <a:t>第二节 生态系统的能量流动</a:t>
            </a:r>
          </a:p>
        </p:txBody>
      </p:sp>
      <p:sp>
        <p:nvSpPr>
          <p:cNvPr id="9219" name="标题 1">
            <a:extLst>
              <a:ext uri="{FF2B5EF4-FFF2-40B4-BE49-F238E27FC236}">
                <a16:creationId xmlns:a16="http://schemas.microsoft.com/office/drawing/2014/main" id="{5B0B4436-DEA9-4B96-9801-C12E5265E415}"/>
              </a:ext>
            </a:extLst>
          </p:cNvPr>
          <p:cNvSpPr>
            <a:spLocks noGrp="1" noChangeArrowheads="1"/>
          </p:cNvSpPr>
          <p:nvPr>
            <p:ph type="ctrTitle"/>
          </p:nvPr>
        </p:nvSpPr>
        <p:spPr>
          <a:xfrm>
            <a:off x="4763" y="333375"/>
            <a:ext cx="8785225" cy="839788"/>
          </a:xfrm>
        </p:spPr>
        <p:txBody>
          <a:bodyPr/>
          <a:lstStyle/>
          <a:p>
            <a:r>
              <a:rPr lang="zh-CN" altLang="en-US" sz="5400"/>
              <a:t>第五章 生态系统及其稳定性</a:t>
            </a:r>
          </a:p>
        </p:txBody>
      </p:sp>
      <p:pic>
        <p:nvPicPr>
          <p:cNvPr id="9220" name="图片 5">
            <a:extLst>
              <a:ext uri="{FF2B5EF4-FFF2-40B4-BE49-F238E27FC236}">
                <a16:creationId xmlns:a16="http://schemas.microsoft.com/office/drawing/2014/main" id="{07CC3C29-2242-467D-9911-19FD915F7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6205538"/>
            <a:ext cx="24892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A364082-3713-48B9-8CC3-66EE6CD7DBD1}"/>
              </a:ext>
            </a:extLst>
          </p:cNvPr>
          <p:cNvSpPr>
            <a:spLocks noGrp="1" noChangeArrowheads="1"/>
          </p:cNvSpPr>
          <p:nvPr>
            <p:ph type="title" idx="4294967295"/>
          </p:nvPr>
        </p:nvSpPr>
        <p:spPr>
          <a:xfrm>
            <a:off x="304800" y="188913"/>
            <a:ext cx="8534400" cy="757237"/>
          </a:xfrm>
        </p:spPr>
        <p:txBody>
          <a:bodyPr/>
          <a:lstStyle/>
          <a:p>
            <a:pPr eaLnBrk="1" hangingPunct="1"/>
            <a:r>
              <a:rPr lang="zh-CN" altLang="en-US" sz="4800"/>
              <a:t>复习</a:t>
            </a:r>
          </a:p>
        </p:txBody>
      </p:sp>
      <p:sp>
        <p:nvSpPr>
          <p:cNvPr id="86019" name="Rectangle 3">
            <a:extLst>
              <a:ext uri="{FF2B5EF4-FFF2-40B4-BE49-F238E27FC236}">
                <a16:creationId xmlns:a16="http://schemas.microsoft.com/office/drawing/2014/main" id="{BC4BCEDF-9AC0-44D3-8DE2-4A4FFF6798FB}"/>
              </a:ext>
            </a:extLst>
          </p:cNvPr>
          <p:cNvSpPr>
            <a:spLocks noGrp="1" noChangeArrowheads="1"/>
          </p:cNvSpPr>
          <p:nvPr>
            <p:ph idx="4294967295"/>
          </p:nvPr>
        </p:nvSpPr>
        <p:spPr>
          <a:xfrm>
            <a:off x="684213" y="1125538"/>
            <a:ext cx="7991475" cy="5476875"/>
          </a:xfrm>
        </p:spPr>
        <p:txBody>
          <a:bodyPr/>
          <a:lstStyle/>
          <a:p>
            <a:pPr eaLnBrk="1" hangingPunct="1">
              <a:spcBef>
                <a:spcPts val="1200"/>
              </a:spcBef>
              <a:spcAft>
                <a:spcPts val="0"/>
              </a:spcAft>
              <a:buClrTx/>
              <a:buFont typeface="Wingdings" panose="05000000000000000000" pitchFamily="2" charset="2"/>
              <a:buChar char="Ø"/>
              <a:defRPr/>
            </a:pPr>
            <a:r>
              <a:rPr lang="zh-CN" altLang="en-US" sz="2600" dirty="0"/>
              <a:t>生态系统具备的必要条件有哪些？</a:t>
            </a:r>
          </a:p>
          <a:p>
            <a:pPr marL="0" indent="0" eaLnBrk="1" hangingPunct="1">
              <a:spcBef>
                <a:spcPts val="1200"/>
              </a:spcBef>
              <a:spcAft>
                <a:spcPts val="0"/>
              </a:spcAft>
              <a:buClrTx/>
              <a:buFont typeface="Wingdings" panose="05000000000000000000" pitchFamily="2" charset="2"/>
              <a:buNone/>
              <a:defRPr/>
            </a:pPr>
            <a:r>
              <a:rPr lang="zh-CN" altLang="en-US" sz="2600" dirty="0"/>
              <a:t>   </a:t>
            </a:r>
            <a:r>
              <a:rPr lang="en-US" altLang="zh-CN" sz="2600" dirty="0">
                <a:solidFill>
                  <a:srgbClr val="FF0000"/>
                </a:solidFill>
              </a:rPr>
              <a:t>1. </a:t>
            </a:r>
            <a:r>
              <a:rPr lang="zh-CN" altLang="en-US" sz="2600" dirty="0">
                <a:solidFill>
                  <a:srgbClr val="FF0000"/>
                </a:solidFill>
              </a:rPr>
              <a:t>生物群落和无机环境  </a:t>
            </a:r>
            <a:r>
              <a:rPr lang="en-US" altLang="zh-CN" sz="2600" dirty="0">
                <a:solidFill>
                  <a:srgbClr val="FF0000"/>
                </a:solidFill>
              </a:rPr>
              <a:t>2. </a:t>
            </a:r>
            <a:r>
              <a:rPr lang="zh-CN" altLang="en-US" sz="2600" dirty="0">
                <a:solidFill>
                  <a:srgbClr val="FF0000"/>
                </a:solidFill>
              </a:rPr>
              <a:t>两者要有联系</a:t>
            </a:r>
          </a:p>
          <a:p>
            <a:pPr eaLnBrk="1" hangingPunct="1">
              <a:spcBef>
                <a:spcPts val="1200"/>
              </a:spcBef>
              <a:spcAft>
                <a:spcPts val="0"/>
              </a:spcAft>
              <a:buClrTx/>
              <a:buFont typeface="Wingdings" panose="05000000000000000000" pitchFamily="2" charset="2"/>
              <a:buChar char="Ø"/>
              <a:defRPr/>
            </a:pPr>
            <a:r>
              <a:rPr lang="zh-CN" altLang="en-US" sz="2600" dirty="0"/>
              <a:t>最大的生态系统是什么？</a:t>
            </a:r>
          </a:p>
          <a:p>
            <a:pPr marL="0" indent="0" eaLnBrk="1" hangingPunct="1">
              <a:spcBef>
                <a:spcPts val="1200"/>
              </a:spcBef>
              <a:spcAft>
                <a:spcPts val="0"/>
              </a:spcAft>
              <a:buClrTx/>
              <a:buFont typeface="Wingdings" panose="05000000000000000000" pitchFamily="2" charset="2"/>
              <a:buNone/>
              <a:defRPr/>
            </a:pPr>
            <a:r>
              <a:rPr lang="zh-CN" altLang="en-US" sz="2600" dirty="0"/>
              <a:t>    </a:t>
            </a:r>
            <a:r>
              <a:rPr lang="zh-CN" altLang="en-US" sz="2600" dirty="0">
                <a:solidFill>
                  <a:srgbClr val="FF0000"/>
                </a:solidFill>
              </a:rPr>
              <a:t>生物圈</a:t>
            </a:r>
          </a:p>
          <a:p>
            <a:pPr eaLnBrk="1" hangingPunct="1">
              <a:spcBef>
                <a:spcPts val="1200"/>
              </a:spcBef>
              <a:spcAft>
                <a:spcPts val="0"/>
              </a:spcAft>
              <a:buClrTx/>
              <a:buFont typeface="Wingdings" panose="05000000000000000000" pitchFamily="2" charset="2"/>
              <a:buChar char="Ø"/>
              <a:defRPr/>
            </a:pPr>
            <a:r>
              <a:rPr lang="zh-CN" altLang="en-US" sz="2600" dirty="0"/>
              <a:t>硝化细菌是生态系统的什么成分？</a:t>
            </a:r>
          </a:p>
          <a:p>
            <a:pPr marL="0" indent="0" eaLnBrk="1" hangingPunct="1">
              <a:spcBef>
                <a:spcPts val="1200"/>
              </a:spcBef>
              <a:spcAft>
                <a:spcPts val="0"/>
              </a:spcAft>
              <a:buClrTx/>
              <a:buFont typeface="Wingdings" panose="05000000000000000000" pitchFamily="2" charset="2"/>
              <a:buNone/>
              <a:defRPr/>
            </a:pPr>
            <a:r>
              <a:rPr lang="zh-CN" altLang="en-US" sz="2600" dirty="0"/>
              <a:t>    </a:t>
            </a:r>
            <a:r>
              <a:rPr lang="zh-CN" altLang="en-US" sz="2600" dirty="0">
                <a:solidFill>
                  <a:srgbClr val="FF0000"/>
                </a:solidFill>
              </a:rPr>
              <a:t>生产者</a:t>
            </a:r>
          </a:p>
          <a:p>
            <a:pPr eaLnBrk="1" hangingPunct="1">
              <a:spcBef>
                <a:spcPts val="1200"/>
              </a:spcBef>
              <a:spcAft>
                <a:spcPts val="0"/>
              </a:spcAft>
              <a:buClrTx/>
              <a:buFont typeface="Wingdings" panose="05000000000000000000" pitchFamily="2" charset="2"/>
              <a:buChar char="Ø"/>
              <a:defRPr/>
            </a:pPr>
            <a:r>
              <a:rPr lang="zh-CN" altLang="en-US" sz="2600" dirty="0"/>
              <a:t>生态系统的营养结构是什么？</a:t>
            </a:r>
          </a:p>
          <a:p>
            <a:pPr marL="0" indent="0" eaLnBrk="1" hangingPunct="1">
              <a:spcBef>
                <a:spcPts val="1200"/>
              </a:spcBef>
              <a:spcAft>
                <a:spcPts val="0"/>
              </a:spcAft>
              <a:buClrTx/>
              <a:buFont typeface="Wingdings" panose="05000000000000000000" pitchFamily="2" charset="2"/>
              <a:buNone/>
              <a:defRPr/>
            </a:pPr>
            <a:r>
              <a:rPr lang="zh-CN" altLang="en-US" sz="2600" dirty="0"/>
              <a:t>    </a:t>
            </a:r>
            <a:r>
              <a:rPr lang="zh-CN" altLang="en-US" sz="2600" dirty="0">
                <a:solidFill>
                  <a:srgbClr val="FF0000"/>
                </a:solidFill>
              </a:rPr>
              <a:t>食物链和食物网</a:t>
            </a:r>
          </a:p>
          <a:p>
            <a:pPr eaLnBrk="1" hangingPunct="1">
              <a:spcBef>
                <a:spcPts val="1200"/>
              </a:spcBef>
              <a:spcAft>
                <a:spcPts val="0"/>
              </a:spcAft>
              <a:buClrTx/>
              <a:buFont typeface="Wingdings" panose="05000000000000000000" pitchFamily="2" charset="2"/>
              <a:buChar char="Ø"/>
              <a:defRPr/>
            </a:pPr>
            <a:r>
              <a:rPr lang="zh-CN" altLang="en-US" sz="2600" dirty="0"/>
              <a:t>生态系统的什么是沿着食物链和食物网进行的？</a:t>
            </a:r>
          </a:p>
          <a:p>
            <a:pPr marL="0" indent="0" eaLnBrk="1" hangingPunct="1">
              <a:spcBef>
                <a:spcPts val="1200"/>
              </a:spcBef>
              <a:spcAft>
                <a:spcPts val="0"/>
              </a:spcAft>
              <a:buClrTx/>
              <a:buFont typeface="Wingdings" panose="05000000000000000000" pitchFamily="2" charset="2"/>
              <a:buNone/>
              <a:defRPr/>
            </a:pPr>
            <a:r>
              <a:rPr lang="zh-CN" altLang="en-US" sz="2600" dirty="0"/>
              <a:t>    </a:t>
            </a:r>
            <a:r>
              <a:rPr lang="zh-CN" altLang="en-US" sz="2600" dirty="0">
                <a:solidFill>
                  <a:srgbClr val="FF0000"/>
                </a:solidFill>
              </a:rPr>
              <a:t>物质循环和能量流动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19">
                                            <p:txEl>
                                              <p:pRg st="1" end="1"/>
                                            </p:txEl>
                                          </p:spTgt>
                                        </p:tgtEl>
                                        <p:attrNameLst>
                                          <p:attrName>style.visibility</p:attrName>
                                        </p:attrNameLst>
                                      </p:cBhvr>
                                      <p:to>
                                        <p:strVal val="visible"/>
                                      </p:to>
                                    </p:set>
                                    <p:animEffect transition="in" filter="blinds(horizontal)">
                                      <p:cBhvr>
                                        <p:cTn id="7" dur="500"/>
                                        <p:tgtEl>
                                          <p:spTgt spid="860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6019">
                                            <p:txEl>
                                              <p:pRg st="3" end="3"/>
                                            </p:txEl>
                                          </p:spTgt>
                                        </p:tgtEl>
                                        <p:attrNameLst>
                                          <p:attrName>style.visibility</p:attrName>
                                        </p:attrNameLst>
                                      </p:cBhvr>
                                      <p:to>
                                        <p:strVal val="visible"/>
                                      </p:to>
                                    </p:set>
                                    <p:animEffect transition="in" filter="blinds(horizontal)">
                                      <p:cBhvr>
                                        <p:cTn id="12" dur="500"/>
                                        <p:tgtEl>
                                          <p:spTgt spid="8601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6019">
                                            <p:txEl>
                                              <p:pRg st="5" end="5"/>
                                            </p:txEl>
                                          </p:spTgt>
                                        </p:tgtEl>
                                        <p:attrNameLst>
                                          <p:attrName>style.visibility</p:attrName>
                                        </p:attrNameLst>
                                      </p:cBhvr>
                                      <p:to>
                                        <p:strVal val="visible"/>
                                      </p:to>
                                    </p:set>
                                    <p:animEffect transition="in" filter="blinds(horizontal)">
                                      <p:cBhvr>
                                        <p:cTn id="17" dur="500"/>
                                        <p:tgtEl>
                                          <p:spTgt spid="86019">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6019">
                                            <p:txEl>
                                              <p:pRg st="7" end="7"/>
                                            </p:txEl>
                                          </p:spTgt>
                                        </p:tgtEl>
                                        <p:attrNameLst>
                                          <p:attrName>style.visibility</p:attrName>
                                        </p:attrNameLst>
                                      </p:cBhvr>
                                      <p:to>
                                        <p:strVal val="visible"/>
                                      </p:to>
                                    </p:set>
                                    <p:animEffect transition="in" filter="blinds(horizontal)">
                                      <p:cBhvr>
                                        <p:cTn id="22" dur="500"/>
                                        <p:tgtEl>
                                          <p:spTgt spid="86019">
                                            <p:txEl>
                                              <p:pRg st="7" end="7"/>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6019">
                                            <p:txEl>
                                              <p:pRg st="9" end="9"/>
                                            </p:txEl>
                                          </p:spTgt>
                                        </p:tgtEl>
                                        <p:attrNameLst>
                                          <p:attrName>style.visibility</p:attrName>
                                        </p:attrNameLst>
                                      </p:cBhvr>
                                      <p:to>
                                        <p:strVal val="visible"/>
                                      </p:to>
                                    </p:set>
                                    <p:animEffect transition="in" filter="blinds(horizontal)">
                                      <p:cBhvr>
                                        <p:cTn id="27" dur="500"/>
                                        <p:tgtEl>
                                          <p:spTgt spid="860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022">
            <a:extLst>
              <a:ext uri="{FF2B5EF4-FFF2-40B4-BE49-F238E27FC236}">
                <a16:creationId xmlns:a16="http://schemas.microsoft.com/office/drawing/2014/main" id="{F1993BF1-DA6B-4B3C-8DD4-52A18DBC0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025" y="3570288"/>
            <a:ext cx="5260975"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3">
            <a:extLst>
              <a:ext uri="{FF2B5EF4-FFF2-40B4-BE49-F238E27FC236}">
                <a16:creationId xmlns:a16="http://schemas.microsoft.com/office/drawing/2014/main" id="{808E50AB-FC18-4401-8610-D0E7E15FCD36}"/>
              </a:ext>
            </a:extLst>
          </p:cNvPr>
          <p:cNvSpPr txBox="1">
            <a:spLocks noChangeArrowheads="1"/>
          </p:cNvSpPr>
          <p:nvPr/>
        </p:nvSpPr>
        <p:spPr bwMode="auto">
          <a:xfrm>
            <a:off x="34925" y="158750"/>
            <a:ext cx="49958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4400" b="1">
                <a:solidFill>
                  <a:schemeClr val="bg1"/>
                </a:solidFill>
                <a:latin typeface="微软雅黑" panose="020B0503020204020204" pitchFamily="34" charset="-122"/>
                <a:ea typeface="微软雅黑" panose="020B0503020204020204" pitchFamily="34" charset="-122"/>
              </a:rPr>
              <a:t>请大家思考并讨论</a:t>
            </a:r>
            <a:r>
              <a:rPr lang="en-US" altLang="zh-CN" sz="4400" b="1">
                <a:solidFill>
                  <a:schemeClr val="bg1"/>
                </a:solidFill>
                <a:latin typeface="微软雅黑" panose="020B0503020204020204" pitchFamily="34" charset="-122"/>
                <a:ea typeface="微软雅黑" panose="020B0503020204020204" pitchFamily="34" charset="-122"/>
              </a:rPr>
              <a:t>:</a:t>
            </a:r>
          </a:p>
        </p:txBody>
      </p:sp>
      <p:sp>
        <p:nvSpPr>
          <p:cNvPr id="11268" name="Rectangle 4">
            <a:extLst>
              <a:ext uri="{FF2B5EF4-FFF2-40B4-BE49-F238E27FC236}">
                <a16:creationId xmlns:a16="http://schemas.microsoft.com/office/drawing/2014/main" id="{10EAB12E-BBF9-4F7A-AA6E-85A5E534B9E8}"/>
              </a:ext>
            </a:extLst>
          </p:cNvPr>
          <p:cNvSpPr>
            <a:spLocks noChangeArrowheads="1"/>
          </p:cNvSpPr>
          <p:nvPr/>
        </p:nvSpPr>
        <p:spPr bwMode="auto">
          <a:xfrm>
            <a:off x="323850" y="646113"/>
            <a:ext cx="835183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 typeface="Wingdings" panose="05000000000000000000" pitchFamily="2" charset="2"/>
              <a:buChar char="Ø"/>
            </a:pPr>
            <a:r>
              <a:rPr lang="zh-CN" altLang="en-US" sz="3600" b="1">
                <a:latin typeface="微软雅黑" panose="020B0503020204020204" pitchFamily="34" charset="-122"/>
                <a:ea typeface="微软雅黑" panose="020B0503020204020204" pitchFamily="34" charset="-122"/>
              </a:rPr>
              <a:t>假设你像鲁滨逊那样流落在荒岛上，只有</a:t>
            </a:r>
            <a:r>
              <a:rPr lang="en-US" altLang="zh-CN" sz="3600" b="1">
                <a:latin typeface="微软雅黑" panose="020B0503020204020204" pitchFamily="34" charset="-122"/>
                <a:ea typeface="微软雅黑" panose="020B0503020204020204" pitchFamily="34" charset="-122"/>
              </a:rPr>
              <a:t>15kg</a:t>
            </a:r>
            <a:r>
              <a:rPr lang="zh-CN" altLang="en-US" sz="3600" b="1">
                <a:latin typeface="微软雅黑" panose="020B0503020204020204" pitchFamily="34" charset="-122"/>
                <a:ea typeface="微软雅黑" panose="020B0503020204020204" pitchFamily="34" charset="-122"/>
              </a:rPr>
              <a:t>玉米和一只母鸡可以食用，那么</a:t>
            </a:r>
            <a:r>
              <a:rPr lang="zh-CN" altLang="en-US" sz="3600" b="1" u="sng">
                <a:solidFill>
                  <a:srgbClr val="FF0000"/>
                </a:solidFill>
                <a:latin typeface="微软雅黑" panose="020B0503020204020204" pitchFamily="34" charset="-122"/>
                <a:ea typeface="微软雅黑" panose="020B0503020204020204" pitchFamily="34" charset="-122"/>
              </a:rPr>
              <a:t>使自己活得最长</a:t>
            </a:r>
            <a:r>
              <a:rPr lang="zh-CN" altLang="en-US" sz="3600" b="1">
                <a:latin typeface="微软雅黑" panose="020B0503020204020204" pitchFamily="34" charset="-122"/>
                <a:ea typeface="微软雅黑" panose="020B0503020204020204" pitchFamily="34" charset="-122"/>
              </a:rPr>
              <a:t>的办法是 </a:t>
            </a:r>
            <a:r>
              <a:rPr lang="en-US" altLang="zh-CN" sz="3600" b="1">
                <a:latin typeface="微软雅黑" panose="020B0503020204020204" pitchFamily="34" charset="-122"/>
                <a:ea typeface="微软雅黑" panose="020B0503020204020204" pitchFamily="34" charset="-122"/>
              </a:rPr>
              <a:t>: </a:t>
            </a:r>
          </a:p>
        </p:txBody>
      </p:sp>
      <p:sp>
        <p:nvSpPr>
          <p:cNvPr id="11269" name="文本框 1">
            <a:extLst>
              <a:ext uri="{FF2B5EF4-FFF2-40B4-BE49-F238E27FC236}">
                <a16:creationId xmlns:a16="http://schemas.microsoft.com/office/drawing/2014/main" id="{98772712-AE26-4DF7-85EC-AB936E196015}"/>
              </a:ext>
            </a:extLst>
          </p:cNvPr>
          <p:cNvSpPr txBox="1">
            <a:spLocks noChangeArrowheads="1"/>
          </p:cNvSpPr>
          <p:nvPr/>
        </p:nvSpPr>
        <p:spPr bwMode="auto">
          <a:xfrm>
            <a:off x="7308850" y="3095625"/>
            <a:ext cx="165576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r>
              <a:rPr lang="zh-CN" altLang="en-US" sz="8800" b="1">
                <a:solidFill>
                  <a:srgbClr val="FF0000"/>
                </a:solidFill>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id="{8A4259DA-264E-4787-9D78-DF5B2154FA97}"/>
              </a:ext>
            </a:extLst>
          </p:cNvPr>
          <p:cNvSpPr>
            <a:spLocks noChangeArrowheads="1"/>
          </p:cNvSpPr>
          <p:nvPr/>
        </p:nvSpPr>
        <p:spPr bwMode="auto">
          <a:xfrm>
            <a:off x="827088" y="2708275"/>
            <a:ext cx="45370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 typeface="等线 Light" panose="02010600030101010101" pitchFamily="2" charset="-122"/>
              <a:buAutoNum type="arabicPeriod"/>
            </a:pPr>
            <a:r>
              <a:rPr lang="zh-CN" altLang="en-US" sz="3200" b="1">
                <a:solidFill>
                  <a:srgbClr val="C00000"/>
                </a:solidFill>
                <a:latin typeface="微软雅黑" panose="020B0503020204020204" pitchFamily="34" charset="-122"/>
                <a:ea typeface="微软雅黑" panose="020B0503020204020204" pitchFamily="34" charset="-122"/>
              </a:rPr>
              <a:t>先吃鸡，然后吃玉米　　　　</a:t>
            </a:r>
          </a:p>
          <a:p>
            <a:pPr eaLnBrk="1" hangingPunct="1">
              <a:lnSpc>
                <a:spcPct val="100000"/>
              </a:lnSpc>
              <a:spcBef>
                <a:spcPct val="0"/>
              </a:spcBef>
              <a:buFont typeface="等线 Light" panose="02010600030101010101" pitchFamily="2" charset="-122"/>
              <a:buAutoNum type="arabicPeriod"/>
            </a:pPr>
            <a:r>
              <a:rPr lang="zh-CN" altLang="en-US" sz="3200" b="1">
                <a:solidFill>
                  <a:srgbClr val="C00000"/>
                </a:solidFill>
                <a:latin typeface="微软雅黑" panose="020B0503020204020204" pitchFamily="34" charset="-122"/>
                <a:ea typeface="微软雅黑" panose="020B0503020204020204" pitchFamily="34" charset="-122"/>
              </a:rPr>
              <a:t>先吃玉米，同时用部分玉米喂鸡，吃鸡生产的蛋，最后再吃鸡</a:t>
            </a:r>
          </a:p>
        </p:txBody>
      </p:sp>
      <p:sp>
        <p:nvSpPr>
          <p:cNvPr id="2" name="文本框 1">
            <a:extLst>
              <a:ext uri="{FF2B5EF4-FFF2-40B4-BE49-F238E27FC236}">
                <a16:creationId xmlns:a16="http://schemas.microsoft.com/office/drawing/2014/main" id="{4CF43751-C6F0-46B8-8DDE-30878B4671FA}"/>
              </a:ext>
            </a:extLst>
          </p:cNvPr>
          <p:cNvSpPr txBox="1">
            <a:spLocks noChangeArrowheads="1"/>
          </p:cNvSpPr>
          <p:nvPr/>
        </p:nvSpPr>
        <p:spPr bwMode="auto">
          <a:xfrm>
            <a:off x="431800" y="2724150"/>
            <a:ext cx="431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zh-CN" altLang="en-US" b="1">
                <a:solidFill>
                  <a:srgbClr val="FF0000"/>
                </a:solidFill>
                <a:latin typeface="微软雅黑" panose="020B0503020204020204" pitchFamily="34" charset="-122"/>
                <a:ea typeface="微软雅黑" panose="020B0503020204020204" pitchFamily="34"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D59C7A7-E8AD-4CFC-B7A0-0C64A68DD9E6}"/>
              </a:ext>
            </a:extLst>
          </p:cNvPr>
          <p:cNvSpPr>
            <a:spLocks noChangeArrowheads="1"/>
          </p:cNvSpPr>
          <p:nvPr/>
        </p:nvSpPr>
        <p:spPr bwMode="auto">
          <a:xfrm>
            <a:off x="323850" y="260350"/>
            <a:ext cx="6858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000" b="1">
                <a:latin typeface="微软雅黑" panose="020B0503020204020204" pitchFamily="34" charset="-122"/>
                <a:ea typeface="微软雅黑" panose="020B0503020204020204" pitchFamily="34" charset="-122"/>
              </a:rPr>
              <a:t>一、能量流动的概念</a:t>
            </a:r>
          </a:p>
        </p:txBody>
      </p:sp>
      <p:sp>
        <p:nvSpPr>
          <p:cNvPr id="62467" name="Rectangle 3">
            <a:extLst>
              <a:ext uri="{FF2B5EF4-FFF2-40B4-BE49-F238E27FC236}">
                <a16:creationId xmlns:a16="http://schemas.microsoft.com/office/drawing/2014/main" id="{C9419C15-3886-41F6-A21D-696539DB883A}"/>
              </a:ext>
            </a:extLst>
          </p:cNvPr>
          <p:cNvSpPr>
            <a:spLocks noChangeArrowheads="1"/>
          </p:cNvSpPr>
          <p:nvPr/>
        </p:nvSpPr>
        <p:spPr bwMode="auto">
          <a:xfrm>
            <a:off x="684213" y="1620838"/>
            <a:ext cx="7543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Ø"/>
            </a:pPr>
            <a:r>
              <a:rPr lang="zh-CN" altLang="en-US" sz="3600" b="1">
                <a:solidFill>
                  <a:srgbClr val="000000"/>
                </a:solidFill>
                <a:latin typeface="微软雅黑" panose="020B0503020204020204" pitchFamily="34" charset="-122"/>
                <a:ea typeface="微软雅黑" panose="020B0503020204020204" pitchFamily="34" charset="-122"/>
              </a:rPr>
              <a:t>什么叫生态系统的能量流动？</a:t>
            </a:r>
          </a:p>
        </p:txBody>
      </p:sp>
      <p:sp>
        <p:nvSpPr>
          <p:cNvPr id="62468" name="Rectangle 4">
            <a:extLst>
              <a:ext uri="{FF2B5EF4-FFF2-40B4-BE49-F238E27FC236}">
                <a16:creationId xmlns:a16="http://schemas.microsoft.com/office/drawing/2014/main" id="{6D6A33E6-D399-49A6-A606-D76EDB810150}"/>
              </a:ext>
            </a:extLst>
          </p:cNvPr>
          <p:cNvSpPr>
            <a:spLocks noChangeArrowheads="1"/>
          </p:cNvSpPr>
          <p:nvPr/>
        </p:nvSpPr>
        <p:spPr bwMode="auto">
          <a:xfrm>
            <a:off x="1258888" y="2565400"/>
            <a:ext cx="73437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3200" b="1">
                <a:solidFill>
                  <a:srgbClr val="000000"/>
                </a:solidFill>
                <a:latin typeface="微软雅黑" panose="020B0503020204020204" pitchFamily="34" charset="-122"/>
                <a:ea typeface="微软雅黑" panose="020B0503020204020204" pitchFamily="34" charset="-122"/>
              </a:rPr>
              <a:t>指生态系统中能量的</a:t>
            </a:r>
            <a:r>
              <a:rPr lang="zh-CN" altLang="en-US" sz="3200" b="1">
                <a:solidFill>
                  <a:srgbClr val="FF0000"/>
                </a:solidFill>
                <a:latin typeface="微软雅黑" panose="020B0503020204020204" pitchFamily="34" charset="-122"/>
                <a:ea typeface="微软雅黑" panose="020B0503020204020204" pitchFamily="34" charset="-122"/>
              </a:rPr>
              <a:t>输入、传递、转化和散失</a:t>
            </a:r>
            <a:r>
              <a:rPr lang="zh-CN" altLang="en-US" sz="3200" b="1">
                <a:solidFill>
                  <a:srgbClr val="000000"/>
                </a:solidFill>
                <a:latin typeface="微软雅黑" panose="020B0503020204020204" pitchFamily="34" charset="-122"/>
                <a:ea typeface="微软雅黑" panose="020B0503020204020204" pitchFamily="34" charset="-122"/>
              </a:rPr>
              <a:t>过程。</a:t>
            </a:r>
          </a:p>
        </p:txBody>
      </p:sp>
      <p:sp>
        <p:nvSpPr>
          <p:cNvPr id="62469" name="Rectangle 5">
            <a:extLst>
              <a:ext uri="{FF2B5EF4-FFF2-40B4-BE49-F238E27FC236}">
                <a16:creationId xmlns:a16="http://schemas.microsoft.com/office/drawing/2014/main" id="{A36C5D40-7626-4865-BA32-CF3402A101C9}"/>
              </a:ext>
            </a:extLst>
          </p:cNvPr>
          <p:cNvSpPr>
            <a:spLocks noChangeArrowheads="1"/>
          </p:cNvSpPr>
          <p:nvPr/>
        </p:nvSpPr>
        <p:spPr bwMode="auto">
          <a:xfrm>
            <a:off x="892175" y="4094163"/>
            <a:ext cx="71278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Font typeface="Arial" panose="020B0604020202020204" pitchFamily="34" charset="0"/>
              <a:buChar char="•"/>
            </a:pPr>
            <a:r>
              <a:rPr lang="zh-CN" altLang="en-US" sz="3600" b="1">
                <a:solidFill>
                  <a:srgbClr val="000000"/>
                </a:solidFill>
                <a:ea typeface="楷体_GB2312" pitchFamily="49" charset="-122"/>
              </a:rPr>
              <a:t>能量是如何流动的？</a:t>
            </a:r>
            <a:endParaRPr lang="en-US" altLang="zh-CN" sz="3600" b="1">
              <a:solidFill>
                <a:srgbClr val="000000"/>
              </a:solidFill>
              <a:ea typeface="楷体_GB2312" pitchFamily="49" charset="-122"/>
            </a:endParaRPr>
          </a:p>
          <a:p>
            <a:pPr eaLnBrk="1" hangingPunct="1">
              <a:lnSpc>
                <a:spcPct val="150000"/>
              </a:lnSpc>
              <a:buFont typeface="Arial" panose="020B0604020202020204" pitchFamily="34" charset="0"/>
              <a:buChar char="•"/>
            </a:pPr>
            <a:r>
              <a:rPr lang="zh-CN" altLang="en-US" sz="3600" b="1">
                <a:solidFill>
                  <a:srgbClr val="000000"/>
                </a:solidFill>
                <a:ea typeface="楷体_GB2312" pitchFamily="49" charset="-122"/>
              </a:rPr>
              <a:t>从哪里开始研究？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62468" grpId="0"/>
      <p:bldP spid="6246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EDFEE50-B39A-44E2-9F8D-334E432F32F7}"/>
              </a:ext>
            </a:extLst>
          </p:cNvPr>
          <p:cNvSpPr>
            <a:spLocks noGrp="1" noChangeArrowheads="1"/>
          </p:cNvSpPr>
          <p:nvPr>
            <p:ph type="title" idx="4294967295"/>
          </p:nvPr>
        </p:nvSpPr>
        <p:spPr>
          <a:xfrm>
            <a:off x="609600" y="188913"/>
            <a:ext cx="8534400" cy="646112"/>
          </a:xfrm>
        </p:spPr>
        <p:txBody>
          <a:bodyPr/>
          <a:lstStyle/>
          <a:p>
            <a:pPr algn="ctr" eaLnBrk="1" hangingPunct="1"/>
            <a:r>
              <a:rPr lang="zh-CN" altLang="en-US" sz="4000" b="1">
                <a:latin typeface="微软雅黑" panose="020B0503020204020204" pitchFamily="34" charset="-122"/>
                <a:ea typeface="微软雅黑" panose="020B0503020204020204" pitchFamily="34" charset="-122"/>
              </a:rPr>
              <a:t>能量流动的分析</a:t>
            </a:r>
          </a:p>
        </p:txBody>
      </p:sp>
      <p:sp>
        <p:nvSpPr>
          <p:cNvPr id="87044" name="Rectangle 4">
            <a:extLst>
              <a:ext uri="{FF2B5EF4-FFF2-40B4-BE49-F238E27FC236}">
                <a16:creationId xmlns:a16="http://schemas.microsoft.com/office/drawing/2014/main" id="{FF8019A6-5339-4E62-9BB9-8461E131EE9C}"/>
              </a:ext>
            </a:extLst>
          </p:cNvPr>
          <p:cNvSpPr>
            <a:spLocks noGrp="1" noChangeArrowheads="1"/>
          </p:cNvSpPr>
          <p:nvPr>
            <p:ph idx="4294967295"/>
          </p:nvPr>
        </p:nvSpPr>
        <p:spPr>
          <a:xfrm>
            <a:off x="684213" y="5373216"/>
            <a:ext cx="6769100" cy="1008062"/>
          </a:xfrm>
          <a:extLst>
            <a:ext uri="{91240B29-F687-4F45-9708-019B960494DF}">
              <a14:hiddenLine xmlns:a14="http://schemas.microsoft.com/office/drawing/2010/main" w="9525">
                <a:solidFill>
                  <a:srgbClr val="00FF00"/>
                </a:solidFill>
                <a:miter lim="800000"/>
                <a:headEnd/>
                <a:tailEnd/>
              </a14:hiddenLine>
            </a:ext>
          </a:extLst>
        </p:spPr>
        <p:txBody>
          <a:body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在群体水平上研究；</a:t>
            </a:r>
          </a:p>
          <a:p>
            <a:pPr eaLnBrk="1" hangingPunct="1"/>
            <a:r>
              <a:rPr lang="zh-CN" altLang="en-US" b="1" dirty="0">
                <a:solidFill>
                  <a:srgbClr val="FF0000"/>
                </a:solidFill>
                <a:latin typeface="微软雅黑" panose="020B0503020204020204" pitchFamily="34" charset="-122"/>
                <a:ea typeface="微软雅黑" panose="020B0503020204020204" pitchFamily="34" charset="-122"/>
              </a:rPr>
              <a:t>以食物链为主线进行研究。</a:t>
            </a:r>
          </a:p>
        </p:txBody>
      </p:sp>
      <p:pic>
        <p:nvPicPr>
          <p:cNvPr id="13316" name="Picture 3" descr="pic_140062">
            <a:extLst>
              <a:ext uri="{FF2B5EF4-FFF2-40B4-BE49-F238E27FC236}">
                <a16:creationId xmlns:a16="http://schemas.microsoft.com/office/drawing/2014/main" id="{ED0BB93E-6639-4C60-B922-13F3E0713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95" t="65967" r="3462" b="6244"/>
          <a:stretch>
            <a:fillRect/>
          </a:stretch>
        </p:blipFill>
        <p:spPr bwMode="auto">
          <a:xfrm>
            <a:off x="107950" y="981075"/>
            <a:ext cx="8783638"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4">
                                            <p:txEl>
                                              <p:pRg st="0" end="0"/>
                                            </p:txEl>
                                          </p:spTgt>
                                        </p:tgtEl>
                                        <p:attrNameLst>
                                          <p:attrName>style.visibility</p:attrName>
                                        </p:attrNameLst>
                                      </p:cBhvr>
                                      <p:to>
                                        <p:strVal val="visible"/>
                                      </p:to>
                                    </p:set>
                                    <p:anim calcmode="lin" valueType="num">
                                      <p:cBhvr additive="base">
                                        <p:cTn id="7" dur="500" fill="hold"/>
                                        <p:tgtEl>
                                          <p:spTgt spid="870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0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044">
                                            <p:txEl>
                                              <p:pRg st="1" end="1"/>
                                            </p:txEl>
                                          </p:spTgt>
                                        </p:tgtEl>
                                        <p:attrNameLst>
                                          <p:attrName>style.visibility</p:attrName>
                                        </p:attrNameLst>
                                      </p:cBhvr>
                                      <p:to>
                                        <p:strVal val="visible"/>
                                      </p:to>
                                    </p:set>
                                    <p:anim calcmode="lin" valueType="num">
                                      <p:cBhvr additive="base">
                                        <p:cTn id="13" dur="500" fill="hold"/>
                                        <p:tgtEl>
                                          <p:spTgt spid="8704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04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60ED4E6-A38E-4D72-AE17-71E65C10DD82}"/>
              </a:ext>
            </a:extLst>
          </p:cNvPr>
          <p:cNvSpPr>
            <a:spLocks noGrp="1" noChangeArrowheads="1"/>
          </p:cNvSpPr>
          <p:nvPr>
            <p:ph type="title" idx="4294967295"/>
          </p:nvPr>
        </p:nvSpPr>
        <p:spPr>
          <a:xfrm>
            <a:off x="609600" y="188913"/>
            <a:ext cx="8534400" cy="646112"/>
          </a:xfrm>
        </p:spPr>
        <p:txBody>
          <a:bodyPr/>
          <a:lstStyle/>
          <a:p>
            <a:pPr eaLnBrk="1" hangingPunct="1"/>
            <a:r>
              <a:rPr lang="zh-CN" altLang="en-US" sz="4400"/>
              <a:t>能量流动的过程</a:t>
            </a:r>
          </a:p>
        </p:txBody>
      </p:sp>
      <p:sp>
        <p:nvSpPr>
          <p:cNvPr id="88067" name="Text Box 3">
            <a:extLst>
              <a:ext uri="{FF2B5EF4-FFF2-40B4-BE49-F238E27FC236}">
                <a16:creationId xmlns:a16="http://schemas.microsoft.com/office/drawing/2014/main" id="{C9E10B2B-4CF6-49B8-BBFC-421F1C49A8CE}"/>
              </a:ext>
            </a:extLst>
          </p:cNvPr>
          <p:cNvSpPr txBox="1">
            <a:spLocks noChangeArrowheads="1"/>
          </p:cNvSpPr>
          <p:nvPr/>
        </p:nvSpPr>
        <p:spPr bwMode="auto">
          <a:xfrm>
            <a:off x="323850" y="1341438"/>
            <a:ext cx="86407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zh-CN" altLang="en-US" sz="3000" b="1">
                <a:latin typeface="微软雅黑" panose="020B0503020204020204" pitchFamily="34" charset="-122"/>
                <a:ea typeface="微软雅黑" panose="020B0503020204020204" pitchFamily="34" charset="-122"/>
              </a:rPr>
              <a:t>地球上几乎所有的生态系统所需要的能量都来自太阳。</a:t>
            </a:r>
          </a:p>
          <a:p>
            <a:pPr eaLnBrk="1" hangingPunct="1">
              <a:buFont typeface="Arial" panose="020B0604020202020204" pitchFamily="34" charset="0"/>
              <a:buChar char="•"/>
            </a:pPr>
            <a:endParaRPr lang="zh-CN" altLang="en-US" sz="3000" b="1">
              <a:latin typeface="微软雅黑" panose="020B0503020204020204" pitchFamily="34" charset="-122"/>
              <a:ea typeface="微软雅黑" panose="020B0503020204020204" pitchFamily="34" charset="-122"/>
            </a:endParaRPr>
          </a:p>
          <a:p>
            <a:pPr eaLnBrk="1" hangingPunct="1">
              <a:buFont typeface="Arial" panose="020B0604020202020204" pitchFamily="34" charset="0"/>
              <a:buChar char="•"/>
            </a:pPr>
            <a:r>
              <a:rPr lang="zh-CN" altLang="en-US" sz="3000" b="1">
                <a:latin typeface="微软雅黑" panose="020B0503020204020204" pitchFamily="34" charset="-122"/>
                <a:ea typeface="微软雅黑" panose="020B0503020204020204" pitchFamily="34" charset="-122"/>
              </a:rPr>
              <a:t>进入生态系统中生物体的能量是生产者光合作用吸收的能量。这些能量固定到生产者所制造的有机物中。</a:t>
            </a:r>
          </a:p>
          <a:p>
            <a:pPr lvl="1" eaLnBrk="1" hangingPunct="1">
              <a:spcBef>
                <a:spcPts val="600"/>
              </a:spcBef>
              <a:spcAft>
                <a:spcPts val="600"/>
              </a:spcAft>
              <a:buFont typeface="微软雅黑" panose="020B0503020204020204" pitchFamily="34" charset="-122"/>
              <a:buChar char="−"/>
            </a:pPr>
            <a:r>
              <a:rPr lang="zh-CN" altLang="en-US" sz="2800" b="1">
                <a:solidFill>
                  <a:srgbClr val="000099"/>
                </a:solidFill>
                <a:latin typeface="微软雅黑" panose="020B0503020204020204" pitchFamily="34" charset="-122"/>
                <a:ea typeface="微软雅黑" panose="020B0503020204020204" pitchFamily="34" charset="-122"/>
              </a:rPr>
              <a:t>很少数是通过细菌的化能合成作用固定的化学能</a:t>
            </a:r>
          </a:p>
          <a:p>
            <a:pPr eaLnBrk="1" hangingPunct="1">
              <a:spcBef>
                <a:spcPts val="2400"/>
              </a:spcBef>
              <a:buFont typeface="Arial" panose="020B0604020202020204" pitchFamily="34" charset="0"/>
              <a:buChar char="•"/>
            </a:pPr>
            <a:r>
              <a:rPr lang="zh-CN" altLang="en-US" sz="3000" b="1">
                <a:latin typeface="微软雅黑" panose="020B0503020204020204" pitchFamily="34" charset="-122"/>
                <a:ea typeface="微软雅黑" panose="020B0503020204020204" pitchFamily="34" charset="-122"/>
              </a:rPr>
              <a:t>进入生态系统中的太阳能约占太阳向地球输送能量的</a:t>
            </a:r>
            <a:r>
              <a:rPr lang="en-US" altLang="zh-CN" sz="3000" b="1">
                <a:latin typeface="微软雅黑" panose="020B0503020204020204" pitchFamily="34" charset="-122"/>
                <a:ea typeface="微软雅黑" panose="020B0503020204020204" pitchFamily="34" charset="-122"/>
              </a:rPr>
              <a:t>1%</a:t>
            </a:r>
            <a:r>
              <a:rPr lang="zh-CN" altLang="en-US" sz="3000" b="1">
                <a:latin typeface="微软雅黑" panose="020B0503020204020204" pitchFamily="34" charset="-122"/>
                <a:ea typeface="微软雅黑" panose="020B0503020204020204" pitchFamily="34"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8067">
                                            <p:txEl>
                                              <p:pRg st="2" end="2"/>
                                            </p:txEl>
                                          </p:spTgt>
                                        </p:tgtEl>
                                        <p:attrNameLst>
                                          <p:attrName>style.visibility</p:attrName>
                                        </p:attrNameLst>
                                      </p:cBhvr>
                                      <p:to>
                                        <p:strVal val="visible"/>
                                      </p:to>
                                    </p:set>
                                    <p:anim calcmode="lin" valueType="num">
                                      <p:cBhvr additive="base">
                                        <p:cTn id="13" dur="500" fill="hold"/>
                                        <p:tgtEl>
                                          <p:spTgt spid="88067">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806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88067">
                                            <p:txEl>
                                              <p:pRg st="3" end="3"/>
                                            </p:txEl>
                                          </p:spTgt>
                                        </p:tgtEl>
                                        <p:attrNameLst>
                                          <p:attrName>style.visibility</p:attrName>
                                        </p:attrNameLst>
                                      </p:cBhvr>
                                      <p:to>
                                        <p:strVal val="visible"/>
                                      </p:to>
                                    </p:set>
                                    <p:anim calcmode="lin" valueType="num">
                                      <p:cBhvr additive="base">
                                        <p:cTn id="17" dur="500" fill="hold"/>
                                        <p:tgtEl>
                                          <p:spTgt spid="88067">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80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88067">
                                            <p:txEl>
                                              <p:pRg st="4" end="4"/>
                                            </p:txEl>
                                          </p:spTgt>
                                        </p:tgtEl>
                                        <p:attrNameLst>
                                          <p:attrName>style.visibility</p:attrName>
                                        </p:attrNameLst>
                                      </p:cBhvr>
                                      <p:to>
                                        <p:strVal val="visible"/>
                                      </p:to>
                                    </p:set>
                                    <p:anim calcmode="lin" valueType="num">
                                      <p:cBhvr additive="base">
                                        <p:cTn id="23" dur="500" fill="hold"/>
                                        <p:tgtEl>
                                          <p:spTgt spid="8806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8806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95" name="Text Box 4">
            <a:extLst>
              <a:ext uri="{FF2B5EF4-FFF2-40B4-BE49-F238E27FC236}">
                <a16:creationId xmlns:a16="http://schemas.microsoft.com/office/drawing/2014/main" id="{A3D7F012-1B73-4B40-8283-CA1C9151D9DF}"/>
              </a:ext>
            </a:extLst>
          </p:cNvPr>
          <p:cNvSpPr txBox="1">
            <a:spLocks noChangeArrowheads="1"/>
          </p:cNvSpPr>
          <p:nvPr/>
        </p:nvSpPr>
        <p:spPr bwMode="auto">
          <a:xfrm>
            <a:off x="1182688" y="1920875"/>
            <a:ext cx="2417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solidFill>
                  <a:srgbClr val="FF0000"/>
                </a:solidFill>
                <a:latin typeface="微软雅黑" panose="020B0503020204020204" pitchFamily="34" charset="-122"/>
                <a:ea typeface="微软雅黑" panose="020B0503020204020204" pitchFamily="34" charset="-122"/>
              </a:rPr>
              <a:t>太阳能</a:t>
            </a:r>
          </a:p>
        </p:txBody>
      </p:sp>
      <p:grpSp>
        <p:nvGrpSpPr>
          <p:cNvPr id="3" name="Group 5">
            <a:extLst>
              <a:ext uri="{FF2B5EF4-FFF2-40B4-BE49-F238E27FC236}">
                <a16:creationId xmlns:a16="http://schemas.microsoft.com/office/drawing/2014/main" id="{95A7892A-29AC-471B-9EB4-F93F78242656}"/>
              </a:ext>
            </a:extLst>
          </p:cNvPr>
          <p:cNvGrpSpPr>
            <a:grpSpLocks/>
          </p:cNvGrpSpPr>
          <p:nvPr/>
        </p:nvGrpSpPr>
        <p:grpSpPr bwMode="auto">
          <a:xfrm>
            <a:off x="1116013" y="3429000"/>
            <a:ext cx="7772400" cy="519113"/>
            <a:chOff x="1070" y="984"/>
            <a:chExt cx="4896" cy="327"/>
          </a:xfrm>
        </p:grpSpPr>
        <p:sp>
          <p:nvSpPr>
            <p:cNvPr id="15372" name="Text Box 6">
              <a:extLst>
                <a:ext uri="{FF2B5EF4-FFF2-40B4-BE49-F238E27FC236}">
                  <a16:creationId xmlns:a16="http://schemas.microsoft.com/office/drawing/2014/main" id="{9539070D-B635-46AF-B3F7-994152B8113A}"/>
                </a:ext>
              </a:extLst>
            </p:cNvPr>
            <p:cNvSpPr txBox="1">
              <a:spLocks noChangeArrowheads="1"/>
            </p:cNvSpPr>
            <p:nvPr/>
          </p:nvSpPr>
          <p:spPr bwMode="auto">
            <a:xfrm>
              <a:off x="1070" y="984"/>
              <a:ext cx="48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起点：               渠道：</a:t>
              </a:r>
              <a:r>
                <a:rPr kumimoji="1" lang="zh-CN" altLang="en-US" sz="2800" b="1">
                  <a:solidFill>
                    <a:srgbClr val="FF0000"/>
                  </a:solidFill>
                  <a:latin typeface="微软雅黑" panose="020B0503020204020204" pitchFamily="34" charset="-122"/>
                  <a:ea typeface="微软雅黑" panose="020B0503020204020204" pitchFamily="34" charset="-122"/>
                </a:rPr>
                <a:t>食物链和食物网</a:t>
              </a:r>
            </a:p>
          </p:txBody>
        </p:sp>
        <p:sp>
          <p:nvSpPr>
            <p:cNvPr id="15373" name="Text Box 7">
              <a:extLst>
                <a:ext uri="{FF2B5EF4-FFF2-40B4-BE49-F238E27FC236}">
                  <a16:creationId xmlns:a16="http://schemas.microsoft.com/office/drawing/2014/main" id="{64A393D4-5908-4B4C-9207-F8A36A8F3C94}"/>
                </a:ext>
              </a:extLst>
            </p:cNvPr>
            <p:cNvSpPr txBox="1">
              <a:spLocks noChangeArrowheads="1"/>
            </p:cNvSpPr>
            <p:nvPr/>
          </p:nvSpPr>
          <p:spPr bwMode="auto">
            <a:xfrm>
              <a:off x="1690" y="984"/>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solidFill>
                    <a:srgbClr val="FF0000"/>
                  </a:solidFill>
                  <a:latin typeface="微软雅黑" panose="020B0503020204020204" pitchFamily="34" charset="-122"/>
                  <a:ea typeface="微软雅黑" panose="020B0503020204020204" pitchFamily="34" charset="-122"/>
                </a:rPr>
                <a:t>生产者</a:t>
              </a:r>
            </a:p>
          </p:txBody>
        </p:sp>
      </p:grpSp>
      <p:grpSp>
        <p:nvGrpSpPr>
          <p:cNvPr id="4" name="Group 8">
            <a:extLst>
              <a:ext uri="{FF2B5EF4-FFF2-40B4-BE49-F238E27FC236}">
                <a16:creationId xmlns:a16="http://schemas.microsoft.com/office/drawing/2014/main" id="{1F59FC53-8BB7-4A97-AF77-7BBDBA0475F4}"/>
              </a:ext>
            </a:extLst>
          </p:cNvPr>
          <p:cNvGrpSpPr>
            <a:grpSpLocks/>
          </p:cNvGrpSpPr>
          <p:nvPr/>
        </p:nvGrpSpPr>
        <p:grpSpPr bwMode="auto">
          <a:xfrm>
            <a:off x="992188" y="5057775"/>
            <a:ext cx="7396162" cy="977900"/>
            <a:chOff x="864" y="1421"/>
            <a:chExt cx="4659" cy="616"/>
          </a:xfrm>
        </p:grpSpPr>
        <p:sp>
          <p:nvSpPr>
            <p:cNvPr id="15370" name="Text Box 9">
              <a:extLst>
                <a:ext uri="{FF2B5EF4-FFF2-40B4-BE49-F238E27FC236}">
                  <a16:creationId xmlns:a16="http://schemas.microsoft.com/office/drawing/2014/main" id="{04DC3548-4150-45AD-82CD-562800267982}"/>
                </a:ext>
              </a:extLst>
            </p:cNvPr>
            <p:cNvSpPr txBox="1">
              <a:spLocks noChangeArrowheads="1"/>
            </p:cNvSpPr>
            <p:nvPr/>
          </p:nvSpPr>
          <p:spPr bwMode="auto">
            <a:xfrm>
              <a:off x="864" y="1421"/>
              <a:ext cx="29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流经生态系统总能量：</a:t>
              </a:r>
            </a:p>
          </p:txBody>
        </p:sp>
        <p:sp>
          <p:nvSpPr>
            <p:cNvPr id="15371" name="Text Box 10">
              <a:extLst>
                <a:ext uri="{FF2B5EF4-FFF2-40B4-BE49-F238E27FC236}">
                  <a16:creationId xmlns:a16="http://schemas.microsoft.com/office/drawing/2014/main" id="{7993E0EC-3570-4094-9AD0-75B68B27FC1F}"/>
                </a:ext>
              </a:extLst>
            </p:cNvPr>
            <p:cNvSpPr txBox="1">
              <a:spLocks noChangeArrowheads="1"/>
            </p:cNvSpPr>
            <p:nvPr/>
          </p:nvSpPr>
          <p:spPr bwMode="auto">
            <a:xfrm>
              <a:off x="3120" y="1441"/>
              <a:ext cx="24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solidFill>
                    <a:srgbClr val="FF0000"/>
                  </a:solidFill>
                  <a:latin typeface="微软雅黑" panose="020B0503020204020204" pitchFamily="34" charset="-122"/>
                  <a:ea typeface="微软雅黑" panose="020B0503020204020204" pitchFamily="34" charset="-122"/>
                </a:rPr>
                <a:t>生产者所固定的太阳能的总量</a:t>
              </a:r>
              <a:r>
                <a:rPr kumimoji="1" lang="en-US" altLang="zh-CN" sz="2800" b="1">
                  <a:solidFill>
                    <a:srgbClr val="1A09F7"/>
                  </a:solidFill>
                  <a:latin typeface="微软雅黑" panose="020B0503020204020204" pitchFamily="34" charset="-122"/>
                  <a:ea typeface="微软雅黑" panose="020B0503020204020204" pitchFamily="34" charset="-122"/>
                </a:rPr>
                <a:t>(</a:t>
              </a:r>
              <a:r>
                <a:rPr kumimoji="1" lang="zh-CN" altLang="en-US" sz="2800" b="1">
                  <a:solidFill>
                    <a:srgbClr val="1A09F7"/>
                  </a:solidFill>
                  <a:latin typeface="微软雅黑" panose="020B0503020204020204" pitchFamily="34" charset="-122"/>
                  <a:ea typeface="微软雅黑" panose="020B0503020204020204" pitchFamily="34" charset="-122"/>
                </a:rPr>
                <a:t>约占</a:t>
              </a:r>
              <a:r>
                <a:rPr kumimoji="1" lang="en-US" altLang="zh-CN" sz="2800" b="1">
                  <a:solidFill>
                    <a:srgbClr val="1A09F7"/>
                  </a:solidFill>
                  <a:latin typeface="微软雅黑" panose="020B0503020204020204" pitchFamily="34" charset="-122"/>
                  <a:ea typeface="微软雅黑" panose="020B0503020204020204" pitchFamily="34" charset="-122"/>
                </a:rPr>
                <a:t>1%)</a:t>
              </a:r>
              <a:r>
                <a:rPr kumimoji="1" lang="en-US" altLang="zh-CN" sz="2800" b="1">
                  <a:solidFill>
                    <a:srgbClr val="FF0000"/>
                  </a:solidFill>
                  <a:latin typeface="微软雅黑" panose="020B0503020204020204" pitchFamily="34" charset="-122"/>
                  <a:ea typeface="微软雅黑" panose="020B0503020204020204" pitchFamily="34" charset="-122"/>
                </a:rPr>
                <a:t>  </a:t>
              </a:r>
            </a:p>
          </p:txBody>
        </p:sp>
      </p:grpSp>
      <p:sp>
        <p:nvSpPr>
          <p:cNvPr id="15365" name="Rectangle 17">
            <a:extLst>
              <a:ext uri="{FF2B5EF4-FFF2-40B4-BE49-F238E27FC236}">
                <a16:creationId xmlns:a16="http://schemas.microsoft.com/office/drawing/2014/main" id="{A73E8C94-9770-42BF-8917-C39FFEBD42B3}"/>
              </a:ext>
            </a:extLst>
          </p:cNvPr>
          <p:cNvSpPr>
            <a:spLocks noChangeArrowheads="1"/>
          </p:cNvSpPr>
          <p:nvPr/>
        </p:nvSpPr>
        <p:spPr bwMode="auto">
          <a:xfrm>
            <a:off x="311150" y="160338"/>
            <a:ext cx="8229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000" b="1">
                <a:latin typeface="微软雅黑" panose="020B0503020204020204" pitchFamily="34" charset="-122"/>
                <a:ea typeface="微软雅黑" panose="020B0503020204020204" pitchFamily="34" charset="-122"/>
              </a:rPr>
              <a:t>二、能量流动的过程</a:t>
            </a:r>
          </a:p>
        </p:txBody>
      </p:sp>
      <p:sp>
        <p:nvSpPr>
          <p:cNvPr id="63514" name="Rectangle 26">
            <a:extLst>
              <a:ext uri="{FF2B5EF4-FFF2-40B4-BE49-F238E27FC236}">
                <a16:creationId xmlns:a16="http://schemas.microsoft.com/office/drawing/2014/main" id="{8C124A70-9831-4525-957C-4A1244C8397A}"/>
              </a:ext>
            </a:extLst>
          </p:cNvPr>
          <p:cNvSpPr>
            <a:spLocks noChangeArrowheads="1"/>
          </p:cNvSpPr>
          <p:nvPr/>
        </p:nvSpPr>
        <p:spPr bwMode="auto">
          <a:xfrm>
            <a:off x="611188" y="1341438"/>
            <a:ext cx="701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3200" b="1">
                <a:latin typeface="微软雅黑" panose="020B0503020204020204" pitchFamily="34" charset="-122"/>
                <a:ea typeface="微软雅黑" panose="020B0503020204020204" pitchFamily="34" charset="-122"/>
              </a:rPr>
              <a:t>1. </a:t>
            </a:r>
            <a:r>
              <a:rPr lang="zh-CN" altLang="en-US" sz="3200" b="1">
                <a:latin typeface="微软雅黑" panose="020B0503020204020204" pitchFamily="34" charset="-122"/>
                <a:ea typeface="微软雅黑" panose="020B0503020204020204" pitchFamily="34" charset="-122"/>
              </a:rPr>
              <a:t>生态系统的能量来源是什么？</a:t>
            </a:r>
          </a:p>
        </p:txBody>
      </p:sp>
      <p:sp>
        <p:nvSpPr>
          <p:cNvPr id="63515" name="Rectangle 27">
            <a:extLst>
              <a:ext uri="{FF2B5EF4-FFF2-40B4-BE49-F238E27FC236}">
                <a16:creationId xmlns:a16="http://schemas.microsoft.com/office/drawing/2014/main" id="{DE5FD7B3-ACC8-4E15-A4AB-0066551D27DB}"/>
              </a:ext>
            </a:extLst>
          </p:cNvPr>
          <p:cNvSpPr>
            <a:spLocks noChangeArrowheads="1"/>
          </p:cNvSpPr>
          <p:nvPr/>
        </p:nvSpPr>
        <p:spPr bwMode="auto">
          <a:xfrm>
            <a:off x="617538" y="2738438"/>
            <a:ext cx="7239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3200" b="1">
                <a:latin typeface="微软雅黑" panose="020B0503020204020204" pitchFamily="34" charset="-122"/>
                <a:ea typeface="微软雅黑" panose="020B0503020204020204" pitchFamily="34" charset="-122"/>
              </a:rPr>
              <a:t>2. </a:t>
            </a:r>
            <a:r>
              <a:rPr lang="zh-CN" altLang="en-US" sz="3200" b="1">
                <a:latin typeface="微软雅黑" panose="020B0503020204020204" pitchFamily="34" charset="-122"/>
                <a:ea typeface="微软雅黑" panose="020B0503020204020204" pitchFamily="34" charset="-122"/>
              </a:rPr>
              <a:t>能量流动的起点和渠道是什么？</a:t>
            </a:r>
          </a:p>
        </p:txBody>
      </p:sp>
      <p:sp>
        <p:nvSpPr>
          <p:cNvPr id="63516" name="Rectangle 28">
            <a:extLst>
              <a:ext uri="{FF2B5EF4-FFF2-40B4-BE49-F238E27FC236}">
                <a16:creationId xmlns:a16="http://schemas.microsoft.com/office/drawing/2014/main" id="{34FAF4B3-2981-449C-8834-F545773EB489}"/>
              </a:ext>
            </a:extLst>
          </p:cNvPr>
          <p:cNvSpPr>
            <a:spLocks noChangeArrowheads="1"/>
          </p:cNvSpPr>
          <p:nvPr/>
        </p:nvSpPr>
        <p:spPr bwMode="auto">
          <a:xfrm>
            <a:off x="611188" y="41656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3200" b="1">
                <a:latin typeface="微软雅黑" panose="020B0503020204020204" pitchFamily="34" charset="-122"/>
                <a:ea typeface="微软雅黑" panose="020B0503020204020204" pitchFamily="34" charset="-122"/>
              </a:rPr>
              <a:t>3. </a:t>
            </a:r>
            <a:r>
              <a:rPr lang="zh-CN" altLang="en-US" sz="3200" b="1">
                <a:latin typeface="微软雅黑" panose="020B0503020204020204" pitchFamily="34" charset="-122"/>
                <a:ea typeface="微软雅黑" panose="020B0503020204020204" pitchFamily="34" charset="-122"/>
              </a:rPr>
              <a:t>流经生态系统的总能量是什么？</a:t>
            </a:r>
          </a:p>
        </p:txBody>
      </p:sp>
      <p:sp>
        <p:nvSpPr>
          <p:cNvPr id="63521" name="AutoShape 33">
            <a:extLst>
              <a:ext uri="{FF2B5EF4-FFF2-40B4-BE49-F238E27FC236}">
                <a16:creationId xmlns:a16="http://schemas.microsoft.com/office/drawing/2014/main" id="{9512B4ED-DF29-40B0-81D2-ECD4207E00A2}"/>
              </a:ext>
            </a:extLst>
          </p:cNvPr>
          <p:cNvSpPr>
            <a:spLocks noChangeArrowheads="1"/>
          </p:cNvSpPr>
          <p:nvPr/>
        </p:nvSpPr>
        <p:spPr bwMode="auto">
          <a:xfrm>
            <a:off x="4271963" y="1912938"/>
            <a:ext cx="4498975" cy="804862"/>
          </a:xfrm>
          <a:prstGeom prst="wedgeRoundRectCallout">
            <a:avLst>
              <a:gd name="adj1" fmla="val -89074"/>
              <a:gd name="adj2" fmla="val -18333"/>
              <a:gd name="adj3" fmla="val 16667"/>
            </a:avLst>
          </a:prstGeom>
          <a:solidFill>
            <a:srgbClr val="FFFFCC"/>
          </a:solidFill>
          <a:ln w="9525" algn="ctr">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zh-CN" altLang="en-US" sz="2000" b="1">
                <a:latin typeface="微软雅黑" panose="020B0503020204020204" pitchFamily="34" charset="-122"/>
                <a:ea typeface="微软雅黑" panose="020B0503020204020204" pitchFamily="34" charset="-122"/>
              </a:rPr>
              <a:t>人工生态系统还包括人为提供的能量：耕种、灌溉、施肥、除草等。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5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5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5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5" grpId="0"/>
      <p:bldP spid="63514" grpId="0"/>
      <p:bldP spid="63515" grpId="0"/>
      <p:bldP spid="63516" grpId="0"/>
      <p:bldP spid="635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254F432-4692-456F-90B5-01FEA5B35544}"/>
              </a:ext>
            </a:extLst>
          </p:cNvPr>
          <p:cNvSpPr>
            <a:spLocks noChangeArrowheads="1"/>
          </p:cNvSpPr>
          <p:nvPr/>
        </p:nvSpPr>
        <p:spPr bwMode="auto">
          <a:xfrm>
            <a:off x="395288" y="2133600"/>
            <a:ext cx="83534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10000"/>
              </a:lnSpc>
              <a:spcBef>
                <a:spcPct val="20000"/>
              </a:spcBef>
              <a:buClr>
                <a:schemeClr val="hlink"/>
              </a:buClr>
              <a:buFont typeface="Wingdings" panose="05000000000000000000" pitchFamily="2" charset="2"/>
              <a:buChar char="v"/>
            </a:pPr>
            <a:endParaRPr lang="zh-CN" altLang="en-US" sz="4400" b="1">
              <a:ea typeface="宋体" panose="02010600030101010101" pitchFamily="2" charset="-122"/>
            </a:endParaRPr>
          </a:p>
        </p:txBody>
      </p:sp>
      <p:pic>
        <p:nvPicPr>
          <p:cNvPr id="67590" name="Picture 6" descr="2004102015221469">
            <a:extLst>
              <a:ext uri="{FF2B5EF4-FFF2-40B4-BE49-F238E27FC236}">
                <a16:creationId xmlns:a16="http://schemas.microsoft.com/office/drawing/2014/main" id="{686832F1-7FFC-43FB-95E4-CE81D0DEDA4A}"/>
              </a:ext>
            </a:extLst>
          </p:cNvPr>
          <p:cNvPicPr>
            <a:picLocks noChangeAspect="1" noChangeArrowheads="1"/>
          </p:cNvPicPr>
          <p:nvPr/>
        </p:nvPicPr>
        <p:blipFill>
          <a:blip r:embed="rId2"/>
          <a:srcRect/>
          <a:stretch>
            <a:fillRect/>
          </a:stretch>
        </p:blipFill>
        <p:spPr bwMode="auto">
          <a:xfrm>
            <a:off x="0" y="0"/>
            <a:ext cx="9144000" cy="6858000"/>
          </a:xfrm>
          <a:prstGeom prst="rect">
            <a:avLst/>
          </a:prstGeom>
          <a:gradFill rotWithShape="1">
            <a:gsLst>
              <a:gs pos="0">
                <a:schemeClr val="accent1">
                  <a:gamma/>
                  <a:shade val="0"/>
                  <a:invGamma/>
                </a:schemeClr>
              </a:gs>
              <a:gs pos="50000">
                <a:schemeClr val="accent1"/>
              </a:gs>
              <a:gs pos="100000">
                <a:schemeClr val="accent1">
                  <a:gamma/>
                  <a:shade val="0"/>
                  <a:invGamma/>
                </a:schemeClr>
              </a:gs>
            </a:gsLst>
            <a:lin ang="5400000" scaled="1"/>
          </a:gradFill>
          <a:ln w="9525" algn="ctr">
            <a:noFill/>
            <a:miter lim="800000"/>
            <a:headEnd/>
            <a:tailEnd/>
          </a:ln>
          <a:effectLst>
            <a:outerShdw dist="35921" dir="2700000" algn="ctr" rotWithShape="0">
              <a:schemeClr val="bg2"/>
            </a:outerShdw>
          </a:effectLst>
        </p:spPr>
      </p:pic>
      <p:pic>
        <p:nvPicPr>
          <p:cNvPr id="67591" name="Picture 7">
            <a:extLst>
              <a:ext uri="{FF2B5EF4-FFF2-40B4-BE49-F238E27FC236}">
                <a16:creationId xmlns:a16="http://schemas.microsoft.com/office/drawing/2014/main" id="{969220F0-D9E9-4B1D-BDE8-CA34483C6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259" y="411448"/>
            <a:ext cx="2987675" cy="283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533" name="Text Box 8">
            <a:hlinkClick r:id="rId4" action="ppaction://hlinksldjump"/>
            <a:extLst>
              <a:ext uri="{FF2B5EF4-FFF2-40B4-BE49-F238E27FC236}">
                <a16:creationId xmlns:a16="http://schemas.microsoft.com/office/drawing/2014/main" id="{4B810425-02B6-4BAA-9BFB-1D2799E8671E}"/>
              </a:ext>
            </a:extLst>
          </p:cNvPr>
          <p:cNvSpPr txBox="1">
            <a:spLocks noChangeArrowheads="1"/>
          </p:cNvSpPr>
          <p:nvPr/>
        </p:nvSpPr>
        <p:spPr bwMode="auto">
          <a:xfrm>
            <a:off x="6589713" y="6130925"/>
            <a:ext cx="2401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spcBef>
                <a:spcPct val="50000"/>
              </a:spcBef>
            </a:pPr>
            <a:r>
              <a:rPr lang="zh-CN" altLang="en-US" sz="2800" b="1">
                <a:solidFill>
                  <a:srgbClr val="ECEC0C"/>
                </a:solidFill>
                <a:ea typeface="华文彩云" panose="02010800040101010101" pitchFamily="2" charset="-122"/>
              </a:rPr>
              <a:t>生物圈</a:t>
            </a:r>
          </a:p>
        </p:txBody>
      </p:sp>
      <p:sp>
        <p:nvSpPr>
          <p:cNvPr id="67593" name="Rectangle 9">
            <a:extLst>
              <a:ext uri="{FF2B5EF4-FFF2-40B4-BE49-F238E27FC236}">
                <a16:creationId xmlns:a16="http://schemas.microsoft.com/office/drawing/2014/main" id="{55C455DF-620F-4E64-9B71-24528B2197C8}"/>
              </a:ext>
            </a:extLst>
          </p:cNvPr>
          <p:cNvSpPr>
            <a:spLocks noChangeArrowheads="1"/>
          </p:cNvSpPr>
          <p:nvPr/>
        </p:nvSpPr>
        <p:spPr bwMode="auto">
          <a:xfrm>
            <a:off x="0" y="0"/>
            <a:ext cx="3779838"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10000"/>
              </a:lnSpc>
              <a:spcBef>
                <a:spcPct val="20000"/>
              </a:spcBef>
              <a:buClr>
                <a:schemeClr val="hlink"/>
              </a:buClr>
              <a:buFont typeface="Wingdings" panose="05000000000000000000" pitchFamily="2" charset="2"/>
              <a:buChar char="v"/>
            </a:pPr>
            <a:r>
              <a:rPr lang="zh-CN" altLang="en-US" sz="2400" b="1">
                <a:solidFill>
                  <a:schemeClr val="bg1"/>
                </a:solidFill>
                <a:ea typeface="幼圆" panose="02010509060101010101" pitchFamily="49" charset="-122"/>
              </a:rPr>
              <a:t>生物圈由许多大大小小的生态系统组成。</a:t>
            </a:r>
          </a:p>
        </p:txBody>
      </p:sp>
      <p:pic>
        <p:nvPicPr>
          <p:cNvPr id="67594" name="Picture 10" descr="2009414155149864">
            <a:extLst>
              <a:ext uri="{FF2B5EF4-FFF2-40B4-BE49-F238E27FC236}">
                <a16:creationId xmlns:a16="http://schemas.microsoft.com/office/drawing/2014/main" id="{155674FE-9ADD-446D-BA11-862714DC7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4" y="1251743"/>
            <a:ext cx="3455987"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Picture 11" descr="200681205959214">
            <a:extLst>
              <a:ext uri="{FF2B5EF4-FFF2-40B4-BE49-F238E27FC236}">
                <a16:creationId xmlns:a16="http://schemas.microsoft.com/office/drawing/2014/main" id="{C19F7664-9E8E-4A17-A8CD-BAA2F421B0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528" y="3782219"/>
            <a:ext cx="35020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Picture 12" descr="DSC03727">
            <a:extLst>
              <a:ext uri="{FF2B5EF4-FFF2-40B4-BE49-F238E27FC236}">
                <a16:creationId xmlns:a16="http://schemas.microsoft.com/office/drawing/2014/main" id="{5246491B-D720-43D1-B1DB-773FA81FE1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6173" y="3531171"/>
            <a:ext cx="38163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93"/>
                                        </p:tgtEl>
                                        <p:attrNameLst>
                                          <p:attrName>style.visibility</p:attrName>
                                        </p:attrNameLst>
                                      </p:cBhvr>
                                      <p:to>
                                        <p:strVal val="visible"/>
                                      </p:to>
                                    </p:set>
                                    <p:animEffect transition="in" filter="blinds(horizontal)">
                                      <p:cBhvr>
                                        <p:cTn id="7" dur="500"/>
                                        <p:tgtEl>
                                          <p:spTgt spid="675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7594"/>
                                        </p:tgtEl>
                                        <p:attrNameLst>
                                          <p:attrName>style.visibility</p:attrName>
                                        </p:attrNameLst>
                                      </p:cBhvr>
                                      <p:to>
                                        <p:strVal val="visible"/>
                                      </p:to>
                                    </p:set>
                                    <p:animEffect transition="in" filter="blinds(horizontal)">
                                      <p:cBhvr>
                                        <p:cTn id="12" dur="500"/>
                                        <p:tgtEl>
                                          <p:spTgt spid="67594"/>
                                        </p:tgtEl>
                                      </p:cBhvr>
                                    </p:animEffect>
                                  </p:childTnLst>
                                </p:cTn>
                              </p:par>
                              <p:par>
                                <p:cTn id="13" presetID="3" presetClass="entr" presetSubtype="10" fill="hold" nodeType="withEffect">
                                  <p:stCondLst>
                                    <p:cond delay="0"/>
                                  </p:stCondLst>
                                  <p:childTnLst>
                                    <p:set>
                                      <p:cBhvr>
                                        <p:cTn id="14" dur="1" fill="hold">
                                          <p:stCondLst>
                                            <p:cond delay="0"/>
                                          </p:stCondLst>
                                        </p:cTn>
                                        <p:tgtEl>
                                          <p:spTgt spid="67595"/>
                                        </p:tgtEl>
                                        <p:attrNameLst>
                                          <p:attrName>style.visibility</p:attrName>
                                        </p:attrNameLst>
                                      </p:cBhvr>
                                      <p:to>
                                        <p:strVal val="visible"/>
                                      </p:to>
                                    </p:set>
                                    <p:animEffect transition="in" filter="blinds(horizontal)">
                                      <p:cBhvr>
                                        <p:cTn id="15" dur="500"/>
                                        <p:tgtEl>
                                          <p:spTgt spid="67595"/>
                                        </p:tgtEl>
                                      </p:cBhvr>
                                    </p:animEffect>
                                  </p:childTnLst>
                                </p:cTn>
                              </p:par>
                              <p:par>
                                <p:cTn id="16" presetID="3" presetClass="entr" presetSubtype="10" fill="hold" nodeType="withEffect">
                                  <p:stCondLst>
                                    <p:cond delay="0"/>
                                  </p:stCondLst>
                                  <p:childTnLst>
                                    <p:set>
                                      <p:cBhvr>
                                        <p:cTn id="17" dur="1" fill="hold">
                                          <p:stCondLst>
                                            <p:cond delay="0"/>
                                          </p:stCondLst>
                                        </p:cTn>
                                        <p:tgtEl>
                                          <p:spTgt spid="67596"/>
                                        </p:tgtEl>
                                        <p:attrNameLst>
                                          <p:attrName>style.visibility</p:attrName>
                                        </p:attrNameLst>
                                      </p:cBhvr>
                                      <p:to>
                                        <p:strVal val="visible"/>
                                      </p:to>
                                    </p:set>
                                    <p:animEffect transition="in" filter="blinds(horizontal)">
                                      <p:cBhvr>
                                        <p:cTn id="18" dur="500"/>
                                        <p:tgtEl>
                                          <p:spTgt spid="67596"/>
                                        </p:tgtEl>
                                      </p:cBhvr>
                                    </p:animEffect>
                                  </p:childTnLst>
                                </p:cTn>
                              </p:par>
                              <p:par>
                                <p:cTn id="19" presetID="3" presetClass="entr" presetSubtype="10" fill="hold" nodeType="withEffect">
                                  <p:stCondLst>
                                    <p:cond delay="0"/>
                                  </p:stCondLst>
                                  <p:childTnLst>
                                    <p:set>
                                      <p:cBhvr>
                                        <p:cTn id="20" dur="1" fill="hold">
                                          <p:stCondLst>
                                            <p:cond delay="0"/>
                                          </p:stCondLst>
                                        </p:cTn>
                                        <p:tgtEl>
                                          <p:spTgt spid="67591"/>
                                        </p:tgtEl>
                                        <p:attrNameLst>
                                          <p:attrName>style.visibility</p:attrName>
                                        </p:attrNameLst>
                                      </p:cBhvr>
                                      <p:to>
                                        <p:strVal val="visible"/>
                                      </p:to>
                                    </p:set>
                                    <p:animEffect transition="in" filter="blinds(horizontal)">
                                      <p:cBhvr>
                                        <p:cTn id="21" dur="500"/>
                                        <p:tgtEl>
                                          <p:spTgt spid="67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3"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 name="Group 11">
            <a:extLst>
              <a:ext uri="{FF2B5EF4-FFF2-40B4-BE49-F238E27FC236}">
                <a16:creationId xmlns:a16="http://schemas.microsoft.com/office/drawing/2014/main" id="{73EC46F1-990D-48BC-B848-361180E2619C}"/>
              </a:ext>
            </a:extLst>
          </p:cNvPr>
          <p:cNvGrpSpPr>
            <a:grpSpLocks/>
          </p:cNvGrpSpPr>
          <p:nvPr/>
        </p:nvGrpSpPr>
        <p:grpSpPr bwMode="auto">
          <a:xfrm>
            <a:off x="1231900" y="4965700"/>
            <a:ext cx="6353175" cy="1571625"/>
            <a:chOff x="1134" y="2937"/>
            <a:chExt cx="4002" cy="990"/>
          </a:xfrm>
        </p:grpSpPr>
        <p:sp>
          <p:nvSpPr>
            <p:cNvPr id="16397" name="Text Box 12">
              <a:extLst>
                <a:ext uri="{FF2B5EF4-FFF2-40B4-BE49-F238E27FC236}">
                  <a16:creationId xmlns:a16="http://schemas.microsoft.com/office/drawing/2014/main" id="{AA0FF154-92DC-42D8-B232-B6369C7DA1DF}"/>
                </a:ext>
              </a:extLst>
            </p:cNvPr>
            <p:cNvSpPr txBox="1">
              <a:spLocks noChangeArrowheads="1"/>
            </p:cNvSpPr>
            <p:nvPr/>
          </p:nvSpPr>
          <p:spPr bwMode="auto">
            <a:xfrm>
              <a:off x="1134" y="3239"/>
              <a:ext cx="21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去路：</a:t>
              </a:r>
            </a:p>
          </p:txBody>
        </p:sp>
        <p:sp>
          <p:nvSpPr>
            <p:cNvPr id="16398" name="AutoShape 13">
              <a:extLst>
                <a:ext uri="{FF2B5EF4-FFF2-40B4-BE49-F238E27FC236}">
                  <a16:creationId xmlns:a16="http://schemas.microsoft.com/office/drawing/2014/main" id="{3E87D783-E3D4-4AEE-B8BA-692D0871ACE9}"/>
                </a:ext>
              </a:extLst>
            </p:cNvPr>
            <p:cNvSpPr>
              <a:spLocks/>
            </p:cNvSpPr>
            <p:nvPr/>
          </p:nvSpPr>
          <p:spPr bwMode="auto">
            <a:xfrm>
              <a:off x="1872" y="3120"/>
              <a:ext cx="144" cy="672"/>
            </a:xfrm>
            <a:prstGeom prst="leftBrace">
              <a:avLst>
                <a:gd name="adj1" fmla="val 38889"/>
                <a:gd name="adj2" fmla="val 50000"/>
              </a:avLst>
            </a:prstGeom>
            <a:noFill/>
            <a:ln w="508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6399" name="Text Box 14">
              <a:extLst>
                <a:ext uri="{FF2B5EF4-FFF2-40B4-BE49-F238E27FC236}">
                  <a16:creationId xmlns:a16="http://schemas.microsoft.com/office/drawing/2014/main" id="{E05EBFF6-23F1-411A-A4E9-357F63E39CDE}"/>
                </a:ext>
              </a:extLst>
            </p:cNvPr>
            <p:cNvSpPr txBox="1">
              <a:spLocks noChangeArrowheads="1"/>
            </p:cNvSpPr>
            <p:nvPr/>
          </p:nvSpPr>
          <p:spPr bwMode="auto">
            <a:xfrm>
              <a:off x="2016" y="2937"/>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呼吸作用消耗</a:t>
              </a:r>
            </a:p>
          </p:txBody>
        </p:sp>
        <p:sp>
          <p:nvSpPr>
            <p:cNvPr id="16400" name="Text Box 15">
              <a:extLst>
                <a:ext uri="{FF2B5EF4-FFF2-40B4-BE49-F238E27FC236}">
                  <a16:creationId xmlns:a16="http://schemas.microsoft.com/office/drawing/2014/main" id="{EECF4783-38E7-4099-97F7-6DEFB5B39B79}"/>
                </a:ext>
              </a:extLst>
            </p:cNvPr>
            <p:cNvSpPr txBox="1">
              <a:spLocks noChangeArrowheads="1"/>
            </p:cNvSpPr>
            <p:nvPr/>
          </p:nvSpPr>
          <p:spPr bwMode="auto">
            <a:xfrm>
              <a:off x="2016" y="3273"/>
              <a:ext cx="31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被下一营养级的生物所利用</a:t>
              </a:r>
            </a:p>
          </p:txBody>
        </p:sp>
        <p:sp>
          <p:nvSpPr>
            <p:cNvPr id="16401" name="Text Box 16">
              <a:extLst>
                <a:ext uri="{FF2B5EF4-FFF2-40B4-BE49-F238E27FC236}">
                  <a16:creationId xmlns:a16="http://schemas.microsoft.com/office/drawing/2014/main" id="{BB4443C4-1229-467C-B506-9AEB4BCFC272}"/>
                </a:ext>
              </a:extLst>
            </p:cNvPr>
            <p:cNvSpPr txBox="1">
              <a:spLocks noChangeArrowheads="1"/>
            </p:cNvSpPr>
            <p:nvPr/>
          </p:nvSpPr>
          <p:spPr bwMode="auto">
            <a:xfrm>
              <a:off x="2016" y="3600"/>
              <a:ext cx="2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被分解者所利用</a:t>
              </a:r>
            </a:p>
          </p:txBody>
        </p:sp>
      </p:grpSp>
      <p:grpSp>
        <p:nvGrpSpPr>
          <p:cNvPr id="6" name="Group 18">
            <a:extLst>
              <a:ext uri="{FF2B5EF4-FFF2-40B4-BE49-F238E27FC236}">
                <a16:creationId xmlns:a16="http://schemas.microsoft.com/office/drawing/2014/main" id="{859E9CE7-D170-43C0-9F4C-13EF01B9A97F}"/>
              </a:ext>
            </a:extLst>
          </p:cNvPr>
          <p:cNvGrpSpPr>
            <a:grpSpLocks/>
          </p:cNvGrpSpPr>
          <p:nvPr/>
        </p:nvGrpSpPr>
        <p:grpSpPr bwMode="auto">
          <a:xfrm>
            <a:off x="1012825" y="2149475"/>
            <a:ext cx="6143625" cy="1209675"/>
            <a:chOff x="1124" y="2016"/>
            <a:chExt cx="3870" cy="762"/>
          </a:xfrm>
        </p:grpSpPr>
        <p:sp>
          <p:nvSpPr>
            <p:cNvPr id="16391" name="Text Box 19">
              <a:extLst>
                <a:ext uri="{FF2B5EF4-FFF2-40B4-BE49-F238E27FC236}">
                  <a16:creationId xmlns:a16="http://schemas.microsoft.com/office/drawing/2014/main" id="{0F587444-12EB-4295-9A32-54007FF7D9C9}"/>
                </a:ext>
              </a:extLst>
            </p:cNvPr>
            <p:cNvSpPr txBox="1">
              <a:spLocks noChangeArrowheads="1"/>
            </p:cNvSpPr>
            <p:nvPr/>
          </p:nvSpPr>
          <p:spPr bwMode="auto">
            <a:xfrm>
              <a:off x="1124" y="2213"/>
              <a:ext cx="24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latin typeface="微软雅黑" panose="020B0503020204020204" pitchFamily="34" charset="-122"/>
                  <a:ea typeface="微软雅黑" panose="020B0503020204020204" pitchFamily="34" charset="-122"/>
                </a:rPr>
                <a:t>来源：</a:t>
              </a:r>
            </a:p>
          </p:txBody>
        </p:sp>
        <p:sp>
          <p:nvSpPr>
            <p:cNvPr id="16392" name="AutoShape 20">
              <a:extLst>
                <a:ext uri="{FF2B5EF4-FFF2-40B4-BE49-F238E27FC236}">
                  <a16:creationId xmlns:a16="http://schemas.microsoft.com/office/drawing/2014/main" id="{0D5193D1-3680-4109-AB70-4EF36A7137C0}"/>
                </a:ext>
              </a:extLst>
            </p:cNvPr>
            <p:cNvSpPr>
              <a:spLocks/>
            </p:cNvSpPr>
            <p:nvPr/>
          </p:nvSpPr>
          <p:spPr bwMode="auto">
            <a:xfrm>
              <a:off x="1872" y="2208"/>
              <a:ext cx="144" cy="432"/>
            </a:xfrm>
            <a:prstGeom prst="leftBrace">
              <a:avLst>
                <a:gd name="adj1" fmla="val 25000"/>
                <a:gd name="adj2" fmla="val 50000"/>
              </a:avLst>
            </a:prstGeom>
            <a:noFill/>
            <a:ln w="508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6393" name="Text Box 21">
              <a:extLst>
                <a:ext uri="{FF2B5EF4-FFF2-40B4-BE49-F238E27FC236}">
                  <a16:creationId xmlns:a16="http://schemas.microsoft.com/office/drawing/2014/main" id="{8041F1F6-6C95-458D-B594-847FBCAD6BC7}"/>
                </a:ext>
              </a:extLst>
            </p:cNvPr>
            <p:cNvSpPr txBox="1">
              <a:spLocks noChangeArrowheads="1"/>
            </p:cNvSpPr>
            <p:nvPr/>
          </p:nvSpPr>
          <p:spPr bwMode="auto">
            <a:xfrm>
              <a:off x="2016" y="2025"/>
              <a:ext cx="29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solidFill>
                    <a:srgbClr val="1A09F7"/>
                  </a:solidFill>
                  <a:latin typeface="微软雅黑" panose="020B0503020204020204" pitchFamily="34" charset="-122"/>
                  <a:ea typeface="微软雅黑" panose="020B0503020204020204" pitchFamily="34" charset="-122"/>
                </a:rPr>
                <a:t>生产者</a:t>
              </a:r>
              <a:endParaRPr kumimoji="1" lang="zh-CN" altLang="en-US" sz="2800" b="1">
                <a:solidFill>
                  <a:srgbClr val="FF0000"/>
                </a:solidFill>
                <a:latin typeface="微软雅黑" panose="020B0503020204020204" pitchFamily="34" charset="-122"/>
                <a:ea typeface="微软雅黑" panose="020B0503020204020204" pitchFamily="34" charset="-122"/>
              </a:endParaRPr>
            </a:p>
          </p:txBody>
        </p:sp>
        <p:sp>
          <p:nvSpPr>
            <p:cNvPr id="16394" name="Text Box 22">
              <a:extLst>
                <a:ext uri="{FF2B5EF4-FFF2-40B4-BE49-F238E27FC236}">
                  <a16:creationId xmlns:a16="http://schemas.microsoft.com/office/drawing/2014/main" id="{CE403902-B80C-4830-9F99-DE85665F9D20}"/>
                </a:ext>
              </a:extLst>
            </p:cNvPr>
            <p:cNvSpPr txBox="1">
              <a:spLocks noChangeArrowheads="1"/>
            </p:cNvSpPr>
            <p:nvPr/>
          </p:nvSpPr>
          <p:spPr bwMode="auto">
            <a:xfrm>
              <a:off x="2016" y="2448"/>
              <a:ext cx="26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a:solidFill>
                    <a:srgbClr val="1A09F7"/>
                  </a:solidFill>
                  <a:latin typeface="微软雅黑" panose="020B0503020204020204" pitchFamily="34" charset="-122"/>
                  <a:ea typeface="微软雅黑" panose="020B0503020204020204" pitchFamily="34" charset="-122"/>
                </a:rPr>
                <a:t>消费者</a:t>
              </a:r>
              <a:endParaRPr kumimoji="1" lang="zh-CN" altLang="en-US" sz="2800" b="1">
                <a:solidFill>
                  <a:srgbClr val="FF0000"/>
                </a:solidFill>
                <a:latin typeface="微软雅黑" panose="020B0503020204020204" pitchFamily="34" charset="-122"/>
                <a:ea typeface="微软雅黑" panose="020B0503020204020204" pitchFamily="34" charset="-122"/>
              </a:endParaRPr>
            </a:p>
          </p:txBody>
        </p:sp>
        <p:sp>
          <p:nvSpPr>
            <p:cNvPr id="16395" name="Text Box 23">
              <a:extLst>
                <a:ext uri="{FF2B5EF4-FFF2-40B4-BE49-F238E27FC236}">
                  <a16:creationId xmlns:a16="http://schemas.microsoft.com/office/drawing/2014/main" id="{2969A71E-BDE3-48BB-91B6-EA43D5DFBDCE}"/>
                </a:ext>
              </a:extLst>
            </p:cNvPr>
            <p:cNvSpPr txBox="1">
              <a:spLocks noChangeArrowheads="1"/>
            </p:cNvSpPr>
            <p:nvPr/>
          </p:nvSpPr>
          <p:spPr bwMode="auto">
            <a:xfrm>
              <a:off x="2784" y="2016"/>
              <a:ext cx="16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en-US" altLang="zh-CN" sz="2800" b="1">
                  <a:solidFill>
                    <a:srgbClr val="1A09F7"/>
                  </a:solidFill>
                  <a:latin typeface="微软雅黑" panose="020B0503020204020204" pitchFamily="34" charset="-122"/>
                  <a:ea typeface="微软雅黑" panose="020B0503020204020204" pitchFamily="34" charset="-122"/>
                </a:rPr>
                <a:t>——</a:t>
              </a:r>
              <a:r>
                <a:rPr kumimoji="1" lang="zh-CN" altLang="en-US" sz="2800" b="1">
                  <a:solidFill>
                    <a:srgbClr val="FF0000"/>
                  </a:solidFill>
                  <a:latin typeface="微软雅黑" panose="020B0503020204020204" pitchFamily="34" charset="-122"/>
                  <a:ea typeface="微软雅黑" panose="020B0503020204020204" pitchFamily="34" charset="-122"/>
                </a:rPr>
                <a:t>太阳能      </a:t>
              </a:r>
            </a:p>
          </p:txBody>
        </p:sp>
        <p:sp>
          <p:nvSpPr>
            <p:cNvPr id="16396" name="Text Box 24">
              <a:extLst>
                <a:ext uri="{FF2B5EF4-FFF2-40B4-BE49-F238E27FC236}">
                  <a16:creationId xmlns:a16="http://schemas.microsoft.com/office/drawing/2014/main" id="{B21169D2-6BB3-4E3B-8D3A-CAA6BD0003F4}"/>
                </a:ext>
              </a:extLst>
            </p:cNvPr>
            <p:cNvSpPr txBox="1">
              <a:spLocks noChangeArrowheads="1"/>
            </p:cNvSpPr>
            <p:nvPr/>
          </p:nvSpPr>
          <p:spPr bwMode="auto">
            <a:xfrm>
              <a:off x="2784" y="2448"/>
              <a:ext cx="221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en-US" altLang="zh-CN" sz="2800" b="1">
                  <a:solidFill>
                    <a:srgbClr val="1A09F7"/>
                  </a:solidFill>
                  <a:latin typeface="微软雅黑" panose="020B0503020204020204" pitchFamily="34" charset="-122"/>
                  <a:ea typeface="微软雅黑" panose="020B0503020204020204" pitchFamily="34" charset="-122"/>
                </a:rPr>
                <a:t>——</a:t>
              </a:r>
              <a:r>
                <a:rPr kumimoji="1" lang="zh-CN" altLang="en-US" sz="2800" b="1">
                  <a:solidFill>
                    <a:srgbClr val="FF0000"/>
                  </a:solidFill>
                  <a:latin typeface="微软雅黑" panose="020B0503020204020204" pitchFamily="34" charset="-122"/>
                  <a:ea typeface="微软雅黑" panose="020B0503020204020204" pitchFamily="34" charset="-122"/>
                </a:rPr>
                <a:t>前一营养级       </a:t>
              </a:r>
            </a:p>
          </p:txBody>
        </p:sp>
      </p:grpSp>
      <p:sp>
        <p:nvSpPr>
          <p:cNvPr id="63513" name="Text Box 25">
            <a:extLst>
              <a:ext uri="{FF2B5EF4-FFF2-40B4-BE49-F238E27FC236}">
                <a16:creationId xmlns:a16="http://schemas.microsoft.com/office/drawing/2014/main" id="{6BCDA4BB-9909-4BD4-B13F-5019A4B90CA6}"/>
              </a:ext>
            </a:extLst>
          </p:cNvPr>
          <p:cNvSpPr txBox="1">
            <a:spLocks noChangeArrowheads="1"/>
          </p:cNvSpPr>
          <p:nvPr/>
        </p:nvSpPr>
        <p:spPr bwMode="auto">
          <a:xfrm>
            <a:off x="601663" y="37719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AutoNum type="arabicPeriod" startAt="5"/>
            </a:pPr>
            <a:r>
              <a:rPr lang="en-US" altLang="zh-CN" sz="3200" b="1">
                <a:latin typeface="微软雅黑" panose="020B0503020204020204" pitchFamily="34" charset="-122"/>
                <a:ea typeface="微软雅黑" panose="020B0503020204020204" pitchFamily="34" charset="-122"/>
              </a:rPr>
              <a:t> </a:t>
            </a:r>
            <a:r>
              <a:rPr lang="zh-CN" altLang="en-US" sz="3200" b="1">
                <a:latin typeface="微软雅黑" panose="020B0503020204020204" pitchFamily="34" charset="-122"/>
                <a:ea typeface="微软雅黑" panose="020B0503020204020204" pitchFamily="34" charset="-122"/>
              </a:rPr>
              <a:t>各营养级能量的去路有哪些？请以生产者</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第一营养级</a:t>
            </a:r>
            <a:r>
              <a:rPr lang="en-US" altLang="zh-CN" sz="3200" b="1">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为例说明</a:t>
            </a:r>
            <a:endParaRPr lang="en-US" altLang="zh-CN" sz="3200" b="1">
              <a:latin typeface="微软雅黑" panose="020B0503020204020204" pitchFamily="34" charset="-122"/>
              <a:ea typeface="微软雅黑" panose="020B0503020204020204" pitchFamily="34" charset="-122"/>
            </a:endParaRPr>
          </a:p>
        </p:txBody>
      </p:sp>
      <p:sp>
        <p:nvSpPr>
          <p:cNvPr id="63517" name="Rectangle 29">
            <a:extLst>
              <a:ext uri="{FF2B5EF4-FFF2-40B4-BE49-F238E27FC236}">
                <a16:creationId xmlns:a16="http://schemas.microsoft.com/office/drawing/2014/main" id="{F422EEE9-1717-48EB-AD9E-4F2569CE6641}"/>
              </a:ext>
            </a:extLst>
          </p:cNvPr>
          <p:cNvSpPr>
            <a:spLocks noChangeArrowheads="1"/>
          </p:cNvSpPr>
          <p:nvPr/>
        </p:nvSpPr>
        <p:spPr bwMode="auto">
          <a:xfrm>
            <a:off x="568325" y="1341438"/>
            <a:ext cx="68119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3200" b="1">
                <a:latin typeface="微软雅黑" panose="020B0503020204020204" pitchFamily="34" charset="-122"/>
                <a:ea typeface="微软雅黑" panose="020B0503020204020204" pitchFamily="34" charset="-122"/>
              </a:rPr>
              <a:t>4. </a:t>
            </a:r>
            <a:r>
              <a:rPr lang="zh-CN" altLang="en-US" sz="3200" b="1">
                <a:latin typeface="微软雅黑" panose="020B0503020204020204" pitchFamily="34" charset="-122"/>
                <a:ea typeface="微软雅黑" panose="020B0503020204020204" pitchFamily="34" charset="-122"/>
              </a:rPr>
              <a:t>各个营养级能量的来源又是什么？</a:t>
            </a:r>
          </a:p>
        </p:txBody>
      </p:sp>
      <p:sp>
        <p:nvSpPr>
          <p:cNvPr id="16390" name="Rectangle 17">
            <a:extLst>
              <a:ext uri="{FF2B5EF4-FFF2-40B4-BE49-F238E27FC236}">
                <a16:creationId xmlns:a16="http://schemas.microsoft.com/office/drawing/2014/main" id="{10526F7C-6529-4FFC-B374-56468B006E8A}"/>
              </a:ext>
            </a:extLst>
          </p:cNvPr>
          <p:cNvSpPr>
            <a:spLocks noChangeArrowheads="1"/>
          </p:cNvSpPr>
          <p:nvPr/>
        </p:nvSpPr>
        <p:spPr bwMode="auto">
          <a:xfrm>
            <a:off x="311150" y="160338"/>
            <a:ext cx="8229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000" b="1">
                <a:latin typeface="微软雅黑" panose="020B0503020204020204" pitchFamily="34" charset="-122"/>
                <a:ea typeface="微软雅黑" panose="020B0503020204020204" pitchFamily="34" charset="-122"/>
              </a:rPr>
              <a:t>二、能量流动的过程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5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3" grpId="0"/>
      <p:bldP spid="635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AutoShape 2">
            <a:extLst>
              <a:ext uri="{FF2B5EF4-FFF2-40B4-BE49-F238E27FC236}">
                <a16:creationId xmlns:a16="http://schemas.microsoft.com/office/drawing/2014/main" id="{99309D53-CE1C-4234-BB6C-5104CC7788C1}"/>
              </a:ext>
            </a:extLst>
          </p:cNvPr>
          <p:cNvSpPr>
            <a:spLocks/>
          </p:cNvSpPr>
          <p:nvPr/>
        </p:nvSpPr>
        <p:spPr bwMode="auto">
          <a:xfrm>
            <a:off x="2987675" y="1557338"/>
            <a:ext cx="144463" cy="2519362"/>
          </a:xfrm>
          <a:prstGeom prst="leftBrace">
            <a:avLst>
              <a:gd name="adj1" fmla="val 145329"/>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3971" name="Text Box 3">
            <a:extLst>
              <a:ext uri="{FF2B5EF4-FFF2-40B4-BE49-F238E27FC236}">
                <a16:creationId xmlns:a16="http://schemas.microsoft.com/office/drawing/2014/main" id="{3C93C6FC-A579-4EC8-8562-ED09F56E69A8}"/>
              </a:ext>
            </a:extLst>
          </p:cNvPr>
          <p:cNvSpPr txBox="1">
            <a:spLocks noChangeArrowheads="1"/>
          </p:cNvSpPr>
          <p:nvPr/>
        </p:nvSpPr>
        <p:spPr bwMode="auto">
          <a:xfrm>
            <a:off x="3276600" y="1193800"/>
            <a:ext cx="2030413" cy="579438"/>
          </a:xfrm>
          <a:prstGeom prst="rect">
            <a:avLst/>
          </a:prstGeom>
          <a:noFill/>
          <a:ln w="9525" algn="ctr">
            <a:noFill/>
            <a:miter lim="800000"/>
            <a:headEnd/>
            <a:tailEnd/>
          </a:ln>
          <a:effectLst/>
        </p:spPr>
        <p:txBody>
          <a:bodyPr>
            <a:spAutoFit/>
          </a:bodyPr>
          <a:lstStyle/>
          <a:p>
            <a:pPr eaLnBrk="1" hangingPunct="1">
              <a:defRPr/>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呼吸散失</a:t>
            </a:r>
          </a:p>
        </p:txBody>
      </p:sp>
      <p:sp>
        <p:nvSpPr>
          <p:cNvPr id="83972" name="Text Box 4">
            <a:extLst>
              <a:ext uri="{FF2B5EF4-FFF2-40B4-BE49-F238E27FC236}">
                <a16:creationId xmlns:a16="http://schemas.microsoft.com/office/drawing/2014/main" id="{E59E3D35-ADAA-475A-A526-BDCAFBEFDCF4}"/>
              </a:ext>
            </a:extLst>
          </p:cNvPr>
          <p:cNvSpPr txBox="1">
            <a:spLocks noChangeArrowheads="1"/>
          </p:cNvSpPr>
          <p:nvPr/>
        </p:nvSpPr>
        <p:spPr bwMode="auto">
          <a:xfrm>
            <a:off x="3130550" y="3284538"/>
            <a:ext cx="2233613" cy="1066800"/>
          </a:xfrm>
          <a:prstGeom prst="rect">
            <a:avLst/>
          </a:prstGeom>
          <a:noFill/>
          <a:ln w="9525" algn="ctr">
            <a:noFill/>
            <a:miter lim="800000"/>
            <a:headEnd/>
            <a:tailEnd/>
          </a:ln>
          <a:effectLst/>
        </p:spPr>
        <p:txBody>
          <a:bodyPr>
            <a:spAutoFit/>
          </a:bodyPr>
          <a:lstStyle/>
          <a:p>
            <a:pPr eaLnBrk="1" hangingPunct="1">
              <a:defRPr/>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用于生长、</a:t>
            </a:r>
          </a:p>
          <a:p>
            <a:pPr eaLnBrk="1" hangingPunct="1">
              <a:defRPr/>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发育、繁殖</a:t>
            </a:r>
          </a:p>
        </p:txBody>
      </p:sp>
      <p:sp>
        <p:nvSpPr>
          <p:cNvPr id="83973" name="AutoShape 5">
            <a:extLst>
              <a:ext uri="{FF2B5EF4-FFF2-40B4-BE49-F238E27FC236}">
                <a16:creationId xmlns:a16="http://schemas.microsoft.com/office/drawing/2014/main" id="{79270B48-92A8-4270-A9CF-6AA1571118CD}"/>
              </a:ext>
            </a:extLst>
          </p:cNvPr>
          <p:cNvSpPr>
            <a:spLocks/>
          </p:cNvSpPr>
          <p:nvPr/>
        </p:nvSpPr>
        <p:spPr bwMode="auto">
          <a:xfrm>
            <a:off x="5356225" y="2854325"/>
            <a:ext cx="73025" cy="1873250"/>
          </a:xfrm>
          <a:prstGeom prst="leftBrace">
            <a:avLst>
              <a:gd name="adj1" fmla="val 213768"/>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3974" name="Text Box 6">
            <a:extLst>
              <a:ext uri="{FF2B5EF4-FFF2-40B4-BE49-F238E27FC236}">
                <a16:creationId xmlns:a16="http://schemas.microsoft.com/office/drawing/2014/main" id="{1235A396-7CF4-43A1-B4F9-F08BA64B4746}"/>
              </a:ext>
            </a:extLst>
          </p:cNvPr>
          <p:cNvSpPr txBox="1">
            <a:spLocks noChangeArrowheads="1"/>
          </p:cNvSpPr>
          <p:nvPr/>
        </p:nvSpPr>
        <p:spPr bwMode="auto">
          <a:xfrm>
            <a:off x="5429250" y="2349500"/>
            <a:ext cx="1809750" cy="1066800"/>
          </a:xfrm>
          <a:prstGeom prst="rect">
            <a:avLst/>
          </a:prstGeom>
          <a:noFill/>
          <a:ln w="9525" algn="ctr">
            <a:noFill/>
            <a:miter lim="800000"/>
            <a:headEnd/>
            <a:tailEnd/>
          </a:ln>
          <a:effectLst/>
        </p:spPr>
        <p:txBody>
          <a:bodyPr wrap="none">
            <a:spAutoFit/>
          </a:bodyPr>
          <a:lstStyle/>
          <a:p>
            <a:pPr eaLnBrk="1" hangingPunct="1">
              <a:defRPr/>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遗体、</a:t>
            </a:r>
          </a:p>
          <a:p>
            <a:pPr eaLnBrk="1" hangingPunct="1">
              <a:defRPr/>
            </a:pPr>
            <a:r>
              <a:rPr lang="zh-CN" altLang="en-US" sz="32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残枝败叶</a:t>
            </a:r>
          </a:p>
        </p:txBody>
      </p:sp>
      <p:sp>
        <p:nvSpPr>
          <p:cNvPr id="83975" name="Line 7">
            <a:extLst>
              <a:ext uri="{FF2B5EF4-FFF2-40B4-BE49-F238E27FC236}">
                <a16:creationId xmlns:a16="http://schemas.microsoft.com/office/drawing/2014/main" id="{2CFD425A-AABC-4D28-8EEB-A2F80C2361A2}"/>
              </a:ext>
            </a:extLst>
          </p:cNvPr>
          <p:cNvSpPr>
            <a:spLocks noChangeShapeType="1"/>
          </p:cNvSpPr>
          <p:nvPr/>
        </p:nvSpPr>
        <p:spPr bwMode="auto">
          <a:xfrm>
            <a:off x="7013575" y="2854325"/>
            <a:ext cx="503238"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Text Box 8">
            <a:extLst>
              <a:ext uri="{FF2B5EF4-FFF2-40B4-BE49-F238E27FC236}">
                <a16:creationId xmlns:a16="http://schemas.microsoft.com/office/drawing/2014/main" id="{21E67975-F277-4A6F-8EB9-DAA7E4E1475A}"/>
              </a:ext>
            </a:extLst>
          </p:cNvPr>
          <p:cNvSpPr txBox="1">
            <a:spLocks noChangeArrowheads="1"/>
          </p:cNvSpPr>
          <p:nvPr/>
        </p:nvSpPr>
        <p:spPr bwMode="auto">
          <a:xfrm>
            <a:off x="7561263" y="2520950"/>
            <a:ext cx="1403350" cy="579438"/>
          </a:xfrm>
          <a:prstGeom prst="rect">
            <a:avLst/>
          </a:prstGeom>
          <a:noFill/>
          <a:ln w="9525" algn="ctr">
            <a:noFill/>
            <a:miter lim="800000"/>
            <a:headEnd/>
            <a:tailEnd/>
          </a:ln>
          <a:effectLst/>
        </p:spPr>
        <p:txBody>
          <a:bodyPr wrap="none">
            <a:spAutoFit/>
          </a:bodyPr>
          <a:lstStyle/>
          <a:p>
            <a:pPr eaLnBrk="1" hangingPunct="1">
              <a:defRPr/>
            </a:pPr>
            <a:r>
              <a:rPr lang="zh-CN" altLang="en-US" sz="3200" b="1">
                <a:effectLst>
                  <a:outerShdw blurRad="38100" dist="38100" dir="2700000" algn="tl">
                    <a:srgbClr val="C0C0C0"/>
                  </a:outerShdw>
                </a:effectLst>
                <a:latin typeface="微软雅黑" panose="020B0503020204020204" pitchFamily="34" charset="-122"/>
                <a:ea typeface="微软雅黑" panose="020B0503020204020204" pitchFamily="34" charset="-122"/>
              </a:rPr>
              <a:t>分解者</a:t>
            </a:r>
          </a:p>
        </p:txBody>
      </p:sp>
      <p:sp>
        <p:nvSpPr>
          <p:cNvPr id="83977" name="Text Box 9">
            <a:extLst>
              <a:ext uri="{FF2B5EF4-FFF2-40B4-BE49-F238E27FC236}">
                <a16:creationId xmlns:a16="http://schemas.microsoft.com/office/drawing/2014/main" id="{F7D9D601-5AF6-42EC-95E3-7378F5C96C8D}"/>
              </a:ext>
            </a:extLst>
          </p:cNvPr>
          <p:cNvSpPr txBox="1">
            <a:spLocks noChangeArrowheads="1"/>
          </p:cNvSpPr>
          <p:nvPr/>
        </p:nvSpPr>
        <p:spPr bwMode="auto">
          <a:xfrm>
            <a:off x="5429250" y="4184650"/>
            <a:ext cx="3028950" cy="579438"/>
          </a:xfrm>
          <a:prstGeom prst="rect">
            <a:avLst/>
          </a:prstGeom>
          <a:noFill/>
          <a:ln w="9525" algn="ctr">
            <a:noFill/>
            <a:miter lim="800000"/>
            <a:headEnd/>
            <a:tailEnd/>
          </a:ln>
          <a:effectLst/>
        </p:spPr>
        <p:txBody>
          <a:bodyPr wrap="none">
            <a:spAutoFit/>
          </a:bodyPr>
          <a:lstStyle/>
          <a:p>
            <a:pPr eaLnBrk="1" hangingPunct="1">
              <a:defRPr/>
            </a:pPr>
            <a:r>
              <a:rPr lang="zh-CN" altLang="en-US" sz="3200" b="1">
                <a:effectLst>
                  <a:outerShdw blurRad="38100" dist="38100" dir="2700000" algn="tl">
                    <a:srgbClr val="C0C0C0"/>
                  </a:outerShdw>
                </a:effectLst>
                <a:latin typeface="微软雅黑" panose="020B0503020204020204" pitchFamily="34" charset="-122"/>
                <a:ea typeface="微软雅黑" panose="020B0503020204020204" pitchFamily="34" charset="-122"/>
              </a:rPr>
              <a:t>初级消费者摄食</a:t>
            </a:r>
          </a:p>
        </p:txBody>
      </p:sp>
      <p:sp>
        <p:nvSpPr>
          <p:cNvPr id="83978" name="Text Box 10">
            <a:extLst>
              <a:ext uri="{FF2B5EF4-FFF2-40B4-BE49-F238E27FC236}">
                <a16:creationId xmlns:a16="http://schemas.microsoft.com/office/drawing/2014/main" id="{12ECF5A8-5633-44BD-862B-0AFDEF4D159F}"/>
              </a:ext>
            </a:extLst>
          </p:cNvPr>
          <p:cNvSpPr txBox="1">
            <a:spLocks noChangeArrowheads="1"/>
          </p:cNvSpPr>
          <p:nvPr/>
        </p:nvSpPr>
        <p:spPr bwMode="auto">
          <a:xfrm>
            <a:off x="1908175" y="5876925"/>
            <a:ext cx="53292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a:solidFill>
                  <a:srgbClr val="000099"/>
                </a:solidFill>
                <a:latin typeface="Times New Roman" panose="02020603050405020304" pitchFamily="18" charset="0"/>
                <a:ea typeface="仿宋_GB2312" pitchFamily="49" charset="-122"/>
              </a:rPr>
              <a:t>能量流经第一营养级示意图</a:t>
            </a:r>
          </a:p>
        </p:txBody>
      </p:sp>
      <p:grpSp>
        <p:nvGrpSpPr>
          <p:cNvPr id="2" name="Group 11">
            <a:extLst>
              <a:ext uri="{FF2B5EF4-FFF2-40B4-BE49-F238E27FC236}">
                <a16:creationId xmlns:a16="http://schemas.microsoft.com/office/drawing/2014/main" id="{7FA1493C-BD2E-43BF-A632-2600B6711A38}"/>
              </a:ext>
            </a:extLst>
          </p:cNvPr>
          <p:cNvGrpSpPr>
            <a:grpSpLocks/>
          </p:cNvGrpSpPr>
          <p:nvPr/>
        </p:nvGrpSpPr>
        <p:grpSpPr bwMode="auto">
          <a:xfrm>
            <a:off x="504825" y="385763"/>
            <a:ext cx="1676400" cy="1447800"/>
            <a:chOff x="0" y="240"/>
            <a:chExt cx="1056" cy="912"/>
          </a:xfrm>
        </p:grpSpPr>
        <p:sp>
          <p:nvSpPr>
            <p:cNvPr id="17423" name="Oval 12">
              <a:extLst>
                <a:ext uri="{FF2B5EF4-FFF2-40B4-BE49-F238E27FC236}">
                  <a16:creationId xmlns:a16="http://schemas.microsoft.com/office/drawing/2014/main" id="{5D210EB9-1F62-456B-90D5-521A48A01E48}"/>
                </a:ext>
              </a:extLst>
            </p:cNvPr>
            <p:cNvSpPr>
              <a:spLocks noChangeArrowheads="1"/>
            </p:cNvSpPr>
            <p:nvPr/>
          </p:nvSpPr>
          <p:spPr bwMode="auto">
            <a:xfrm>
              <a:off x="192" y="336"/>
              <a:ext cx="576" cy="576"/>
            </a:xfrm>
            <a:prstGeom prst="ellipse">
              <a:avLst/>
            </a:prstGeom>
            <a:solidFill>
              <a:srgbClr val="FF0000"/>
            </a:solidFill>
            <a:ln w="28575">
              <a:solidFill>
                <a:srgbClr val="FF0000"/>
              </a:solidFill>
              <a:prstDash val="dash"/>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7424" name="Line 13">
              <a:extLst>
                <a:ext uri="{FF2B5EF4-FFF2-40B4-BE49-F238E27FC236}">
                  <a16:creationId xmlns:a16="http://schemas.microsoft.com/office/drawing/2014/main" id="{75CB7D77-E257-46B5-B9D1-DB6E7561958F}"/>
                </a:ext>
              </a:extLst>
            </p:cNvPr>
            <p:cNvSpPr>
              <a:spLocks noChangeShapeType="1"/>
            </p:cNvSpPr>
            <p:nvPr/>
          </p:nvSpPr>
          <p:spPr bwMode="auto">
            <a:xfrm>
              <a:off x="0" y="624"/>
              <a:ext cx="912"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5" name="Line 14">
              <a:extLst>
                <a:ext uri="{FF2B5EF4-FFF2-40B4-BE49-F238E27FC236}">
                  <a16:creationId xmlns:a16="http://schemas.microsoft.com/office/drawing/2014/main" id="{3A3E7F81-F136-454F-BB39-7AA6DE0E16F1}"/>
                </a:ext>
              </a:extLst>
            </p:cNvPr>
            <p:cNvSpPr>
              <a:spLocks noChangeShapeType="1"/>
            </p:cNvSpPr>
            <p:nvPr/>
          </p:nvSpPr>
          <p:spPr bwMode="auto">
            <a:xfrm rot="5364193">
              <a:off x="73" y="695"/>
              <a:ext cx="816" cy="1"/>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6" name="Line 15">
              <a:extLst>
                <a:ext uri="{FF2B5EF4-FFF2-40B4-BE49-F238E27FC236}">
                  <a16:creationId xmlns:a16="http://schemas.microsoft.com/office/drawing/2014/main" id="{8E4E7B4A-F96E-42B4-8681-1854B987A13E}"/>
                </a:ext>
              </a:extLst>
            </p:cNvPr>
            <p:cNvSpPr>
              <a:spLocks noChangeShapeType="1"/>
            </p:cNvSpPr>
            <p:nvPr/>
          </p:nvSpPr>
          <p:spPr bwMode="auto">
            <a:xfrm>
              <a:off x="144" y="336"/>
              <a:ext cx="720" cy="624"/>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7" name="Line 16">
              <a:extLst>
                <a:ext uri="{FF2B5EF4-FFF2-40B4-BE49-F238E27FC236}">
                  <a16:creationId xmlns:a16="http://schemas.microsoft.com/office/drawing/2014/main" id="{6F484626-1B9F-477A-96D0-C9E1623A54A6}"/>
                </a:ext>
              </a:extLst>
            </p:cNvPr>
            <p:cNvSpPr>
              <a:spLocks noChangeShapeType="1"/>
            </p:cNvSpPr>
            <p:nvPr/>
          </p:nvSpPr>
          <p:spPr bwMode="auto">
            <a:xfrm flipH="1">
              <a:off x="192" y="240"/>
              <a:ext cx="672" cy="72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8" name="Line 17">
              <a:extLst>
                <a:ext uri="{FF2B5EF4-FFF2-40B4-BE49-F238E27FC236}">
                  <a16:creationId xmlns:a16="http://schemas.microsoft.com/office/drawing/2014/main" id="{7B6C4215-08F4-41ED-B4BD-585365182A26}"/>
                </a:ext>
              </a:extLst>
            </p:cNvPr>
            <p:cNvSpPr>
              <a:spLocks noChangeShapeType="1"/>
            </p:cNvSpPr>
            <p:nvPr/>
          </p:nvSpPr>
          <p:spPr bwMode="auto">
            <a:xfrm>
              <a:off x="336" y="288"/>
              <a:ext cx="384" cy="864"/>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9" name="Line 18">
              <a:extLst>
                <a:ext uri="{FF2B5EF4-FFF2-40B4-BE49-F238E27FC236}">
                  <a16:creationId xmlns:a16="http://schemas.microsoft.com/office/drawing/2014/main" id="{6F1E7BCC-2727-446A-A097-80187916CD49}"/>
                </a:ext>
              </a:extLst>
            </p:cNvPr>
            <p:cNvSpPr>
              <a:spLocks noChangeShapeType="1"/>
            </p:cNvSpPr>
            <p:nvPr/>
          </p:nvSpPr>
          <p:spPr bwMode="auto">
            <a:xfrm flipH="1">
              <a:off x="288" y="240"/>
              <a:ext cx="336" cy="864"/>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0" name="Line 19">
              <a:extLst>
                <a:ext uri="{FF2B5EF4-FFF2-40B4-BE49-F238E27FC236}">
                  <a16:creationId xmlns:a16="http://schemas.microsoft.com/office/drawing/2014/main" id="{13E8DE0D-832D-45DA-B359-AAE73987356E}"/>
                </a:ext>
              </a:extLst>
            </p:cNvPr>
            <p:cNvSpPr>
              <a:spLocks noChangeShapeType="1"/>
            </p:cNvSpPr>
            <p:nvPr/>
          </p:nvSpPr>
          <p:spPr bwMode="auto">
            <a:xfrm flipH="1">
              <a:off x="96" y="384"/>
              <a:ext cx="816" cy="43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1" name="Line 20">
              <a:extLst>
                <a:ext uri="{FF2B5EF4-FFF2-40B4-BE49-F238E27FC236}">
                  <a16:creationId xmlns:a16="http://schemas.microsoft.com/office/drawing/2014/main" id="{099010EF-0798-486C-A7FB-28B0219DDD2D}"/>
                </a:ext>
              </a:extLst>
            </p:cNvPr>
            <p:cNvSpPr>
              <a:spLocks noChangeShapeType="1"/>
            </p:cNvSpPr>
            <p:nvPr/>
          </p:nvSpPr>
          <p:spPr bwMode="auto">
            <a:xfrm>
              <a:off x="192" y="480"/>
              <a:ext cx="864" cy="336"/>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3" name="Text Box 25">
              <a:extLst>
                <a:ext uri="{FF2B5EF4-FFF2-40B4-BE49-F238E27FC236}">
                  <a16:creationId xmlns:a16="http://schemas.microsoft.com/office/drawing/2014/main" id="{C0573C5E-6C38-4112-A3DE-080BA5AF4072}"/>
                </a:ext>
              </a:extLst>
            </p:cNvPr>
            <p:cNvSpPr txBox="1">
              <a:spLocks noChangeArrowheads="1"/>
            </p:cNvSpPr>
            <p:nvPr/>
          </p:nvSpPr>
          <p:spPr bwMode="auto">
            <a:xfrm>
              <a:off x="240" y="480"/>
              <a:ext cx="672" cy="288"/>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2400" b="1">
                  <a:effectLst>
                    <a:outerShdw blurRad="38100" dist="38100" dir="2700000" algn="tl">
                      <a:srgbClr val="C0C0C0"/>
                    </a:outerShdw>
                  </a:effectLst>
                  <a:latin typeface="微软雅黑" panose="020B0503020204020204" pitchFamily="34" charset="-122"/>
                  <a:ea typeface="微软雅黑" panose="020B0503020204020204" pitchFamily="34" charset="-122"/>
                </a:rPr>
                <a:t>太阳</a:t>
              </a:r>
            </a:p>
          </p:txBody>
        </p:sp>
      </p:grpSp>
      <p:pic>
        <p:nvPicPr>
          <p:cNvPr id="83994" name="Picture 26" descr="03">
            <a:extLst>
              <a:ext uri="{FF2B5EF4-FFF2-40B4-BE49-F238E27FC236}">
                <a16:creationId xmlns:a16="http://schemas.microsoft.com/office/drawing/2014/main" id="{62E7C3CC-AC11-4F3C-A668-22272985A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2420938"/>
            <a:ext cx="20574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5" name="Text Box 27">
            <a:extLst>
              <a:ext uri="{FF2B5EF4-FFF2-40B4-BE49-F238E27FC236}">
                <a16:creationId xmlns:a16="http://schemas.microsoft.com/office/drawing/2014/main" id="{6CFBB262-2EB3-4B68-8817-AA4108C3F578}"/>
              </a:ext>
            </a:extLst>
          </p:cNvPr>
          <p:cNvSpPr txBox="1">
            <a:spLocks noChangeArrowheads="1"/>
          </p:cNvSpPr>
          <p:nvPr/>
        </p:nvSpPr>
        <p:spPr bwMode="auto">
          <a:xfrm>
            <a:off x="468313" y="3860800"/>
            <a:ext cx="2087562" cy="946150"/>
          </a:xfrm>
          <a:prstGeom prst="rect">
            <a:avLst/>
          </a:prstGeom>
          <a:noFill/>
          <a:ln w="9525" algn="ctr">
            <a:noFill/>
            <a:miter lim="800000"/>
            <a:headEnd/>
            <a:tailEnd/>
          </a:ln>
          <a:effectLst/>
        </p:spPr>
        <p:txBody>
          <a:bodyPr>
            <a:spAutoFit/>
          </a:bodyPr>
          <a:lstStyle/>
          <a:p>
            <a:pPr algn="ctr" eaLnBrk="1" hangingPunct="1">
              <a:spcBef>
                <a:spcPct val="50000"/>
              </a:spcBef>
              <a:defRPr/>
            </a:pPr>
            <a:r>
              <a:rPr lang="zh-CN" altLang="en-US"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生产者固定的太阳能</a:t>
            </a:r>
          </a:p>
        </p:txBody>
      </p:sp>
      <p:sp>
        <p:nvSpPr>
          <p:cNvPr id="83996" name="AutoShape 28">
            <a:extLst>
              <a:ext uri="{FF2B5EF4-FFF2-40B4-BE49-F238E27FC236}">
                <a16:creationId xmlns:a16="http://schemas.microsoft.com/office/drawing/2014/main" id="{0C890DFD-565C-43F7-A50B-47357EDFDAD3}"/>
              </a:ext>
            </a:extLst>
          </p:cNvPr>
          <p:cNvSpPr>
            <a:spLocks noChangeArrowheads="1"/>
          </p:cNvSpPr>
          <p:nvPr/>
        </p:nvSpPr>
        <p:spPr bwMode="auto">
          <a:xfrm>
            <a:off x="511175" y="1647825"/>
            <a:ext cx="1676400" cy="685800"/>
          </a:xfrm>
          <a:prstGeom prst="downArrow">
            <a:avLst>
              <a:gd name="adj1" fmla="val 50000"/>
              <a:gd name="adj2" fmla="val 25000"/>
            </a:avLst>
          </a:prstGeom>
          <a:solidFill>
            <a:srgbClr val="FF0000"/>
          </a:solidFill>
          <a:ln w="12700" cap="sq">
            <a:solidFill>
              <a:srgbClr val="FF3300"/>
            </a:solidFill>
            <a:miter lim="800000"/>
            <a:headEnd type="none" w="sm" len="sm"/>
            <a:tailEnd type="none" w="sm" len="sm"/>
          </a:ln>
          <a:effectLst/>
        </p:spPr>
        <p:txBody>
          <a:bodyPr vert="eaVert" wrap="none" anchor="ctr"/>
          <a:lstStyle/>
          <a:p>
            <a:pPr algn="ctr" eaLnBrk="1" hangingPunct="1">
              <a:defRPr/>
            </a:pPr>
            <a:endParaRPr kumimoji="1"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978"/>
                                        </p:tgtEl>
                                        <p:attrNameLst>
                                          <p:attrName>style.visibility</p:attrName>
                                        </p:attrNameLst>
                                      </p:cBhvr>
                                      <p:to>
                                        <p:strVal val="visible"/>
                                      </p:to>
                                    </p:set>
                                    <p:animEffect transition="in" filter="dissolve">
                                      <p:cBhvr>
                                        <p:cTn id="7" dur="500"/>
                                        <p:tgtEl>
                                          <p:spTgt spid="83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nodeType="with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3996"/>
                                        </p:tgtEl>
                                        <p:attrNameLst>
                                          <p:attrName>style.visibility</p:attrName>
                                        </p:attrNameLst>
                                      </p:cBhvr>
                                      <p:to>
                                        <p:strVal val="visible"/>
                                      </p:to>
                                    </p:set>
                                    <p:animEffect transition="in" filter="fade">
                                      <p:cBhvr>
                                        <p:cTn id="16" dur="500"/>
                                        <p:tgtEl>
                                          <p:spTgt spid="83996"/>
                                        </p:tgtEl>
                                      </p:cBhvr>
                                    </p:animEffect>
                                  </p:childTnLst>
                                </p:cTn>
                              </p:par>
                            </p:childTnLst>
                          </p:cTn>
                        </p:par>
                        <p:par>
                          <p:cTn id="17" fill="hold" nodeType="with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83994"/>
                                        </p:tgtEl>
                                        <p:attrNameLst>
                                          <p:attrName>style.visibility</p:attrName>
                                        </p:attrNameLst>
                                      </p:cBhvr>
                                      <p:to>
                                        <p:strVal val="visible"/>
                                      </p:to>
                                    </p:set>
                                    <p:animEffect transition="in" filter="fade">
                                      <p:cBhvr>
                                        <p:cTn id="20" dur="500"/>
                                        <p:tgtEl>
                                          <p:spTgt spid="83994"/>
                                        </p:tgtEl>
                                      </p:cBhvr>
                                    </p:animEffect>
                                  </p:childTnLst>
                                </p:cTn>
                              </p:par>
                            </p:childTnLst>
                          </p:cTn>
                        </p:par>
                        <p:par>
                          <p:cTn id="21" fill="hold" nodeType="withGroup">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83995"/>
                                        </p:tgtEl>
                                        <p:attrNameLst>
                                          <p:attrName>style.visibility</p:attrName>
                                        </p:attrNameLst>
                                      </p:cBhvr>
                                      <p:to>
                                        <p:strVal val="visible"/>
                                      </p:to>
                                    </p:set>
                                    <p:animEffect transition="in" filter="fade">
                                      <p:cBhvr>
                                        <p:cTn id="24" dur="500"/>
                                        <p:tgtEl>
                                          <p:spTgt spid="8399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3970"/>
                                        </p:tgtEl>
                                        <p:attrNameLst>
                                          <p:attrName>style.visibility</p:attrName>
                                        </p:attrNameLst>
                                      </p:cBhvr>
                                      <p:to>
                                        <p:strVal val="visible"/>
                                      </p:to>
                                    </p:set>
                                    <p:animEffect transition="in" filter="fade">
                                      <p:cBhvr>
                                        <p:cTn id="29" dur="500"/>
                                        <p:tgtEl>
                                          <p:spTgt spid="83970"/>
                                        </p:tgtEl>
                                      </p:cBhvr>
                                    </p:animEffect>
                                  </p:childTnLst>
                                </p:cTn>
                              </p:par>
                            </p:childTnLst>
                          </p:cTn>
                        </p:par>
                        <p:par>
                          <p:cTn id="30" fill="hold" nodeType="withGroup">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83971"/>
                                        </p:tgtEl>
                                        <p:attrNameLst>
                                          <p:attrName>style.visibility</p:attrName>
                                        </p:attrNameLst>
                                      </p:cBhvr>
                                      <p:to>
                                        <p:strVal val="visible"/>
                                      </p:to>
                                    </p:set>
                                    <p:animEffect transition="in" filter="fade">
                                      <p:cBhvr>
                                        <p:cTn id="33" dur="500"/>
                                        <p:tgtEl>
                                          <p:spTgt spid="83971"/>
                                        </p:tgtEl>
                                      </p:cBhvr>
                                    </p:animEffect>
                                  </p:childTnLst>
                                </p:cTn>
                              </p:par>
                            </p:childTnLst>
                          </p:cTn>
                        </p:par>
                        <p:par>
                          <p:cTn id="34" fill="hold" nodeType="withGroup">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83972"/>
                                        </p:tgtEl>
                                        <p:attrNameLst>
                                          <p:attrName>style.visibility</p:attrName>
                                        </p:attrNameLst>
                                      </p:cBhvr>
                                      <p:to>
                                        <p:strVal val="visible"/>
                                      </p:to>
                                    </p:set>
                                    <p:animEffect transition="in" filter="fade">
                                      <p:cBhvr>
                                        <p:cTn id="37" dur="500"/>
                                        <p:tgtEl>
                                          <p:spTgt spid="839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3973"/>
                                        </p:tgtEl>
                                        <p:attrNameLst>
                                          <p:attrName>style.visibility</p:attrName>
                                        </p:attrNameLst>
                                      </p:cBhvr>
                                      <p:to>
                                        <p:strVal val="visible"/>
                                      </p:to>
                                    </p:set>
                                    <p:animEffect transition="in" filter="fade">
                                      <p:cBhvr>
                                        <p:cTn id="42" dur="500"/>
                                        <p:tgtEl>
                                          <p:spTgt spid="83973"/>
                                        </p:tgtEl>
                                      </p:cBhvr>
                                    </p:animEffect>
                                  </p:childTnLst>
                                </p:cTn>
                              </p:par>
                            </p:childTnLst>
                          </p:cTn>
                        </p:par>
                        <p:par>
                          <p:cTn id="43" fill="hold" nodeType="withGroup">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83974"/>
                                        </p:tgtEl>
                                        <p:attrNameLst>
                                          <p:attrName>style.visibility</p:attrName>
                                        </p:attrNameLst>
                                      </p:cBhvr>
                                      <p:to>
                                        <p:strVal val="visible"/>
                                      </p:to>
                                    </p:set>
                                    <p:animEffect transition="in" filter="fade">
                                      <p:cBhvr>
                                        <p:cTn id="46" dur="500"/>
                                        <p:tgtEl>
                                          <p:spTgt spid="83974"/>
                                        </p:tgtEl>
                                      </p:cBhvr>
                                    </p:animEffect>
                                  </p:childTnLst>
                                </p:cTn>
                              </p:par>
                            </p:childTnLst>
                          </p:cTn>
                        </p:par>
                        <p:par>
                          <p:cTn id="47" fill="hold" nodeType="withGroup">
                            <p:stCondLst>
                              <p:cond delay="1000"/>
                            </p:stCondLst>
                            <p:childTnLst>
                              <p:par>
                                <p:cTn id="48" presetID="10" presetClass="entr" presetSubtype="0" fill="hold" nodeType="afterEffect">
                                  <p:stCondLst>
                                    <p:cond delay="0"/>
                                  </p:stCondLst>
                                  <p:childTnLst>
                                    <p:set>
                                      <p:cBhvr>
                                        <p:cTn id="49" dur="1" fill="hold">
                                          <p:stCondLst>
                                            <p:cond delay="0"/>
                                          </p:stCondLst>
                                        </p:cTn>
                                        <p:tgtEl>
                                          <p:spTgt spid="83975"/>
                                        </p:tgtEl>
                                        <p:attrNameLst>
                                          <p:attrName>style.visibility</p:attrName>
                                        </p:attrNameLst>
                                      </p:cBhvr>
                                      <p:to>
                                        <p:strVal val="visible"/>
                                      </p:to>
                                    </p:set>
                                    <p:animEffect transition="in" filter="fade">
                                      <p:cBhvr>
                                        <p:cTn id="50" dur="500"/>
                                        <p:tgtEl>
                                          <p:spTgt spid="83975"/>
                                        </p:tgtEl>
                                      </p:cBhvr>
                                    </p:animEffect>
                                  </p:childTnLst>
                                </p:cTn>
                              </p:par>
                            </p:childTnLst>
                          </p:cTn>
                        </p:par>
                        <p:par>
                          <p:cTn id="51" fill="hold" nodeType="withGroup">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83976"/>
                                        </p:tgtEl>
                                        <p:attrNameLst>
                                          <p:attrName>style.visibility</p:attrName>
                                        </p:attrNameLst>
                                      </p:cBhvr>
                                      <p:to>
                                        <p:strVal val="visible"/>
                                      </p:to>
                                    </p:set>
                                    <p:animEffect transition="in" filter="fade">
                                      <p:cBhvr>
                                        <p:cTn id="54" dur="500"/>
                                        <p:tgtEl>
                                          <p:spTgt spid="83976"/>
                                        </p:tgtEl>
                                      </p:cBhvr>
                                    </p:animEffect>
                                  </p:childTnLst>
                                </p:cTn>
                              </p:par>
                            </p:childTnLst>
                          </p:cTn>
                        </p:par>
                        <p:par>
                          <p:cTn id="55" fill="hold" nodeType="withGroup">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83977"/>
                                        </p:tgtEl>
                                        <p:attrNameLst>
                                          <p:attrName>style.visibility</p:attrName>
                                        </p:attrNameLst>
                                      </p:cBhvr>
                                      <p:to>
                                        <p:strVal val="visible"/>
                                      </p:to>
                                    </p:set>
                                    <p:animEffect transition="in" filter="fade">
                                      <p:cBhvr>
                                        <p:cTn id="58" dur="500"/>
                                        <p:tgtEl>
                                          <p:spTgt spid="83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nimBg="1"/>
      <p:bldP spid="83971" grpId="0"/>
      <p:bldP spid="83972" grpId="0"/>
      <p:bldP spid="83973" grpId="0" animBg="1"/>
      <p:bldP spid="83974" grpId="0"/>
      <p:bldP spid="83976" grpId="0"/>
      <p:bldP spid="83977" grpId="0"/>
      <p:bldP spid="83978" grpId="0"/>
      <p:bldP spid="83995" grpId="0"/>
      <p:bldP spid="83996"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B15CD7D9-C21C-4C37-A96F-FB00BD8539FC}"/>
              </a:ext>
            </a:extLst>
          </p:cNvPr>
          <p:cNvSpPr>
            <a:spLocks noChangeArrowheads="1"/>
          </p:cNvSpPr>
          <p:nvPr/>
        </p:nvSpPr>
        <p:spPr bwMode="auto">
          <a:xfrm>
            <a:off x="3095625" y="550863"/>
            <a:ext cx="2124075" cy="1150937"/>
          </a:xfrm>
          <a:prstGeom prst="rect">
            <a:avLst/>
          </a:prstGeom>
          <a:solidFill>
            <a:srgbClr val="FFFFCC"/>
          </a:solidFill>
          <a:ln w="9525" algn="ctr">
            <a:solidFill>
              <a:srgbClr val="FF9900"/>
            </a:solidFill>
            <a:miter lim="800000"/>
            <a:headEnd/>
            <a:tailEnd/>
          </a:ln>
          <a:effectLst/>
        </p:spPr>
        <p:txBody>
          <a:bodyPr wrap="none" anchor="ctr"/>
          <a:lstStyle/>
          <a:p>
            <a:pPr algn="ctr" eaLnBrk="1" hangingPunct="1">
              <a:defRPr/>
            </a:pPr>
            <a:r>
              <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初级消费者</a:t>
            </a:r>
          </a:p>
          <a:p>
            <a:pPr algn="ctr" eaLnBrk="1" hangingPunct="1">
              <a:defRPr/>
            </a:pPr>
            <a:r>
              <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摄入</a:t>
            </a:r>
          </a:p>
        </p:txBody>
      </p:sp>
      <p:sp>
        <p:nvSpPr>
          <p:cNvPr id="84995" name="Rectangle 3">
            <a:extLst>
              <a:ext uri="{FF2B5EF4-FFF2-40B4-BE49-F238E27FC236}">
                <a16:creationId xmlns:a16="http://schemas.microsoft.com/office/drawing/2014/main" id="{0DBA4DC8-B1C9-486A-8052-1CF6A5AFF158}"/>
              </a:ext>
            </a:extLst>
          </p:cNvPr>
          <p:cNvSpPr>
            <a:spLocks noChangeArrowheads="1"/>
          </p:cNvSpPr>
          <p:nvPr/>
        </p:nvSpPr>
        <p:spPr bwMode="auto">
          <a:xfrm>
            <a:off x="1439863" y="3286125"/>
            <a:ext cx="576262" cy="1655763"/>
          </a:xfrm>
          <a:prstGeom prst="rect">
            <a:avLst/>
          </a:prstGeom>
          <a:solidFill>
            <a:srgbClr val="CCFFFF"/>
          </a:solidFill>
          <a:ln w="9525" algn="ctr">
            <a:solidFill>
              <a:srgbClr val="00CCFF"/>
            </a:solidFill>
            <a:miter lim="800000"/>
            <a:headEnd/>
            <a:tailEnd/>
          </a:ln>
          <a:effectLst/>
        </p:spPr>
        <p:txBody>
          <a:bodyPr wrap="none" anchor="ctr"/>
          <a:lstStyle/>
          <a:p>
            <a:pPr algn="ctr" eaLnBrk="1" hangingPunct="1">
              <a:defRPr/>
            </a:pPr>
            <a:endParaRPr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84996" name="Rectangle 4">
            <a:extLst>
              <a:ext uri="{FF2B5EF4-FFF2-40B4-BE49-F238E27FC236}">
                <a16:creationId xmlns:a16="http://schemas.microsoft.com/office/drawing/2014/main" id="{AADF88C4-C112-43D4-A761-A7785342BCE2}"/>
              </a:ext>
            </a:extLst>
          </p:cNvPr>
          <p:cNvSpPr>
            <a:spLocks noChangeArrowheads="1"/>
          </p:cNvSpPr>
          <p:nvPr/>
        </p:nvSpPr>
        <p:spPr bwMode="auto">
          <a:xfrm>
            <a:off x="3240088" y="3717925"/>
            <a:ext cx="1763712" cy="936625"/>
          </a:xfrm>
          <a:prstGeom prst="rect">
            <a:avLst/>
          </a:prstGeom>
          <a:solidFill>
            <a:srgbClr val="FFFFCC"/>
          </a:solidFill>
          <a:ln w="9525" algn="ctr">
            <a:solidFill>
              <a:srgbClr val="FF9900"/>
            </a:solidFill>
            <a:miter lim="800000"/>
            <a:headEnd/>
            <a:tailEnd/>
          </a:ln>
          <a:effectLst/>
        </p:spPr>
        <p:txBody>
          <a:bodyPr wrap="none" anchor="ctr"/>
          <a:lstStyle/>
          <a:p>
            <a:pPr algn="ctr" eaLnBrk="1" hangingPunct="1">
              <a:defRPr/>
            </a:pPr>
            <a:r>
              <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用于生长</a:t>
            </a:r>
          </a:p>
          <a:p>
            <a:pPr algn="ctr" eaLnBrk="1" hangingPunct="1">
              <a:defRPr/>
            </a:pPr>
            <a:r>
              <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发育和繁殖</a:t>
            </a:r>
          </a:p>
        </p:txBody>
      </p:sp>
      <p:sp>
        <p:nvSpPr>
          <p:cNvPr id="84997" name="Rectangle 5">
            <a:extLst>
              <a:ext uri="{FF2B5EF4-FFF2-40B4-BE49-F238E27FC236}">
                <a16:creationId xmlns:a16="http://schemas.microsoft.com/office/drawing/2014/main" id="{D306E133-294E-4BFE-AF57-52055A7DAEFA}"/>
              </a:ext>
            </a:extLst>
          </p:cNvPr>
          <p:cNvSpPr>
            <a:spLocks noChangeArrowheads="1"/>
          </p:cNvSpPr>
          <p:nvPr/>
        </p:nvSpPr>
        <p:spPr bwMode="auto">
          <a:xfrm>
            <a:off x="3286125" y="5214938"/>
            <a:ext cx="1620838" cy="792162"/>
          </a:xfrm>
          <a:prstGeom prst="rect">
            <a:avLst/>
          </a:prstGeom>
          <a:solidFill>
            <a:srgbClr val="FFFFCC"/>
          </a:solidFill>
          <a:ln w="9525" algn="ctr">
            <a:solidFill>
              <a:srgbClr val="FF9900"/>
            </a:solidFill>
            <a:miter lim="800000"/>
            <a:headEnd/>
            <a:tailEnd/>
          </a:ln>
          <a:effectLst/>
        </p:spPr>
        <p:txBody>
          <a:bodyPr wrap="none" anchor="ctr"/>
          <a:lstStyle/>
          <a:p>
            <a:pPr algn="ctr" eaLnBrk="1" hangingPunct="1">
              <a:defRPr/>
            </a:pPr>
            <a:r>
              <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次级消费者</a:t>
            </a:r>
          </a:p>
          <a:p>
            <a:pPr algn="ctr" eaLnBrk="1" hangingPunct="1">
              <a:defRPr/>
            </a:pPr>
            <a:r>
              <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摄入</a:t>
            </a:r>
          </a:p>
        </p:txBody>
      </p:sp>
      <p:sp>
        <p:nvSpPr>
          <p:cNvPr id="84998" name="AutoShape 6">
            <a:extLst>
              <a:ext uri="{FF2B5EF4-FFF2-40B4-BE49-F238E27FC236}">
                <a16:creationId xmlns:a16="http://schemas.microsoft.com/office/drawing/2014/main" id="{9A90697E-6226-4E10-87A6-9D7CA06F599B}"/>
              </a:ext>
            </a:extLst>
          </p:cNvPr>
          <p:cNvSpPr>
            <a:spLocks noChangeArrowheads="1"/>
          </p:cNvSpPr>
          <p:nvPr/>
        </p:nvSpPr>
        <p:spPr bwMode="auto">
          <a:xfrm>
            <a:off x="3887788" y="1701800"/>
            <a:ext cx="288925" cy="576263"/>
          </a:xfrm>
          <a:prstGeom prst="downArrow">
            <a:avLst>
              <a:gd name="adj1" fmla="val 49778"/>
              <a:gd name="adj2" fmla="val 50001"/>
            </a:avLst>
          </a:prstGeom>
          <a:solidFill>
            <a:schemeClr val="accent1"/>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4999" name="AutoShape 7">
            <a:extLst>
              <a:ext uri="{FF2B5EF4-FFF2-40B4-BE49-F238E27FC236}">
                <a16:creationId xmlns:a16="http://schemas.microsoft.com/office/drawing/2014/main" id="{DDC46F9F-0BE2-4D2C-9031-D65CC6849669}"/>
              </a:ext>
            </a:extLst>
          </p:cNvPr>
          <p:cNvSpPr>
            <a:spLocks noChangeArrowheads="1"/>
          </p:cNvSpPr>
          <p:nvPr/>
        </p:nvSpPr>
        <p:spPr bwMode="auto">
          <a:xfrm>
            <a:off x="3887788" y="3214688"/>
            <a:ext cx="288925" cy="504825"/>
          </a:xfrm>
          <a:prstGeom prst="downArrow">
            <a:avLst>
              <a:gd name="adj1" fmla="val 50000"/>
              <a:gd name="adj2" fmla="val 43681"/>
            </a:avLst>
          </a:prstGeom>
          <a:solidFill>
            <a:schemeClr val="accent1"/>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5000" name="AutoShape 8">
            <a:extLst>
              <a:ext uri="{FF2B5EF4-FFF2-40B4-BE49-F238E27FC236}">
                <a16:creationId xmlns:a16="http://schemas.microsoft.com/office/drawing/2014/main" id="{156BF76F-C438-4B36-BB90-3AE7FEEB809D}"/>
              </a:ext>
            </a:extLst>
          </p:cNvPr>
          <p:cNvSpPr>
            <a:spLocks noChangeArrowheads="1"/>
          </p:cNvSpPr>
          <p:nvPr/>
        </p:nvSpPr>
        <p:spPr bwMode="auto">
          <a:xfrm>
            <a:off x="3887788" y="4697413"/>
            <a:ext cx="288925" cy="504825"/>
          </a:xfrm>
          <a:prstGeom prst="downArrow">
            <a:avLst>
              <a:gd name="adj1" fmla="val 50000"/>
              <a:gd name="adj2" fmla="val 43681"/>
            </a:avLst>
          </a:prstGeom>
          <a:solidFill>
            <a:schemeClr val="accent1"/>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85001" name="Line 9">
            <a:extLst>
              <a:ext uri="{FF2B5EF4-FFF2-40B4-BE49-F238E27FC236}">
                <a16:creationId xmlns:a16="http://schemas.microsoft.com/office/drawing/2014/main" id="{EB3F0648-C8B4-47DD-9299-D563E756B320}"/>
              </a:ext>
            </a:extLst>
          </p:cNvPr>
          <p:cNvSpPr>
            <a:spLocks noChangeShapeType="1"/>
          </p:cNvSpPr>
          <p:nvPr/>
        </p:nvSpPr>
        <p:spPr bwMode="auto">
          <a:xfrm>
            <a:off x="4895850" y="2709863"/>
            <a:ext cx="7921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2" name="Line 10">
            <a:extLst>
              <a:ext uri="{FF2B5EF4-FFF2-40B4-BE49-F238E27FC236}">
                <a16:creationId xmlns:a16="http://schemas.microsoft.com/office/drawing/2014/main" id="{BF3E417D-207B-43E0-9DE2-81B9102C3968}"/>
              </a:ext>
            </a:extLst>
          </p:cNvPr>
          <p:cNvSpPr>
            <a:spLocks noChangeShapeType="1"/>
          </p:cNvSpPr>
          <p:nvPr/>
        </p:nvSpPr>
        <p:spPr bwMode="auto">
          <a:xfrm>
            <a:off x="5688013" y="2709863"/>
            <a:ext cx="0" cy="15843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3" name="Text Box 11">
            <a:extLst>
              <a:ext uri="{FF2B5EF4-FFF2-40B4-BE49-F238E27FC236}">
                <a16:creationId xmlns:a16="http://schemas.microsoft.com/office/drawing/2014/main" id="{F41631FA-BF0A-498D-BCC1-793021DDE16F}"/>
              </a:ext>
            </a:extLst>
          </p:cNvPr>
          <p:cNvSpPr txBox="1">
            <a:spLocks noChangeArrowheads="1"/>
          </p:cNvSpPr>
          <p:nvPr/>
        </p:nvSpPr>
        <p:spPr bwMode="auto">
          <a:xfrm>
            <a:off x="5719763" y="2925763"/>
            <a:ext cx="615950" cy="1225550"/>
          </a:xfrm>
          <a:prstGeom prst="rect">
            <a:avLst/>
          </a:prstGeom>
          <a:noFill/>
          <a:ln w="9525" algn="ctr">
            <a:noFill/>
            <a:miter lim="800000"/>
            <a:headEnd/>
            <a:tailEnd/>
          </a:ln>
          <a:effectLst/>
        </p:spPr>
        <p:txBody>
          <a:bodyPr vert="eaVert">
            <a:spAutoFit/>
          </a:bodyPr>
          <a:lstStyle/>
          <a:p>
            <a:pPr algn="ctr" eaLnBrk="1" hangingPunct="1">
              <a:defRPr/>
            </a:pPr>
            <a:r>
              <a:rPr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rPr>
              <a:t>呼吸</a:t>
            </a:r>
          </a:p>
        </p:txBody>
      </p:sp>
      <p:sp>
        <p:nvSpPr>
          <p:cNvPr id="85004" name="Text Box 12">
            <a:extLst>
              <a:ext uri="{FF2B5EF4-FFF2-40B4-BE49-F238E27FC236}">
                <a16:creationId xmlns:a16="http://schemas.microsoft.com/office/drawing/2014/main" id="{7FCBC442-0C0A-4572-B836-0D638A0094EA}"/>
              </a:ext>
            </a:extLst>
          </p:cNvPr>
          <p:cNvSpPr txBox="1">
            <a:spLocks noChangeArrowheads="1"/>
          </p:cNvSpPr>
          <p:nvPr/>
        </p:nvSpPr>
        <p:spPr bwMode="auto">
          <a:xfrm>
            <a:off x="5380038" y="4235450"/>
            <a:ext cx="615950" cy="1008063"/>
          </a:xfrm>
          <a:prstGeom prst="rect">
            <a:avLst/>
          </a:prstGeom>
          <a:noFill/>
          <a:ln w="9525" algn="ctr">
            <a:noFill/>
            <a:miter lim="800000"/>
            <a:headEnd/>
            <a:tailEnd/>
          </a:ln>
          <a:effectLst/>
        </p:spPr>
        <p:txBody>
          <a:bodyPr vert="eaVert">
            <a:spAutoFit/>
          </a:bodyPr>
          <a:lstStyle/>
          <a:p>
            <a:pPr algn="ctr" eaLnBrk="1" hangingPunct="1">
              <a:defRPr/>
            </a:pPr>
            <a:r>
              <a:rPr lang="zh-CN" altLang="en-US"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散失</a:t>
            </a:r>
          </a:p>
        </p:txBody>
      </p:sp>
      <p:sp>
        <p:nvSpPr>
          <p:cNvPr id="85005" name="Line 13">
            <a:extLst>
              <a:ext uri="{FF2B5EF4-FFF2-40B4-BE49-F238E27FC236}">
                <a16:creationId xmlns:a16="http://schemas.microsoft.com/office/drawing/2014/main" id="{2F659A6C-7228-4B84-B89B-BAE0B9D31C1B}"/>
              </a:ext>
            </a:extLst>
          </p:cNvPr>
          <p:cNvSpPr>
            <a:spLocks noChangeShapeType="1"/>
          </p:cNvSpPr>
          <p:nvPr/>
        </p:nvSpPr>
        <p:spPr bwMode="auto">
          <a:xfrm flipH="1">
            <a:off x="2087563" y="4222750"/>
            <a:ext cx="11525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6" name="Text Box 14">
            <a:extLst>
              <a:ext uri="{FF2B5EF4-FFF2-40B4-BE49-F238E27FC236}">
                <a16:creationId xmlns:a16="http://schemas.microsoft.com/office/drawing/2014/main" id="{4C1030C3-1A97-49D0-89C2-7EA31FB90EFB}"/>
              </a:ext>
            </a:extLst>
          </p:cNvPr>
          <p:cNvSpPr txBox="1">
            <a:spLocks noChangeArrowheads="1"/>
          </p:cNvSpPr>
          <p:nvPr/>
        </p:nvSpPr>
        <p:spPr bwMode="auto">
          <a:xfrm>
            <a:off x="2160588" y="3502025"/>
            <a:ext cx="935037" cy="1373188"/>
          </a:xfrm>
          <a:prstGeom prst="rect">
            <a:avLst/>
          </a:prstGeom>
          <a:noFill/>
          <a:ln w="9525" algn="ctr">
            <a:noFill/>
            <a:miter lim="800000"/>
            <a:headEnd/>
            <a:tailEnd/>
          </a:ln>
          <a:effectLst/>
        </p:spPr>
        <p:txBody>
          <a:bodyPr>
            <a:spAutoFit/>
          </a:bodyPr>
          <a:lstStyle/>
          <a:p>
            <a:pPr algn="ctr" eaLnBrk="1" hangingPunct="1">
              <a:defRPr/>
            </a:pPr>
            <a:r>
              <a:rPr lang="zh-CN" altLang="en-US"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遗体</a:t>
            </a:r>
          </a:p>
          <a:p>
            <a:pPr algn="ctr" eaLnBrk="1" hangingPunct="1">
              <a:defRPr/>
            </a:pPr>
            <a:endParaRPr lang="zh-CN" altLang="en-US"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ctr" eaLnBrk="1" hangingPunct="1">
              <a:defRPr/>
            </a:pPr>
            <a:r>
              <a:rPr lang="zh-CN" altLang="en-US"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残骸</a:t>
            </a:r>
          </a:p>
        </p:txBody>
      </p:sp>
      <p:sp>
        <p:nvSpPr>
          <p:cNvPr id="85007" name="Rectangle 15">
            <a:extLst>
              <a:ext uri="{FF2B5EF4-FFF2-40B4-BE49-F238E27FC236}">
                <a16:creationId xmlns:a16="http://schemas.microsoft.com/office/drawing/2014/main" id="{0D506DDD-34CB-4C1C-B2AF-DEA2EA9299CD}"/>
              </a:ext>
            </a:extLst>
          </p:cNvPr>
          <p:cNvSpPr>
            <a:spLocks noChangeArrowheads="1"/>
          </p:cNvSpPr>
          <p:nvPr/>
        </p:nvSpPr>
        <p:spPr bwMode="auto">
          <a:xfrm>
            <a:off x="3168650" y="2278063"/>
            <a:ext cx="1728788" cy="1008062"/>
          </a:xfrm>
          <a:prstGeom prst="rect">
            <a:avLst/>
          </a:prstGeom>
          <a:solidFill>
            <a:srgbClr val="FFFFCC"/>
          </a:solidFill>
          <a:ln w="9525" algn="ctr">
            <a:solidFill>
              <a:srgbClr val="FF9900"/>
            </a:solidFill>
            <a:miter lim="800000"/>
            <a:headEnd/>
            <a:tailEnd/>
          </a:ln>
          <a:effectLst/>
        </p:spPr>
        <p:txBody>
          <a:bodyPr wrap="none" anchor="ctr"/>
          <a:lstStyle/>
          <a:p>
            <a:pPr algn="ctr" eaLnBrk="1" hangingPunct="1">
              <a:defRPr/>
            </a:pPr>
            <a:r>
              <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初级消费者</a:t>
            </a:r>
          </a:p>
          <a:p>
            <a:pPr algn="ctr" eaLnBrk="1" hangingPunct="1">
              <a:defRPr/>
            </a:pPr>
            <a:r>
              <a:rPr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同化</a:t>
            </a:r>
          </a:p>
        </p:txBody>
      </p:sp>
      <p:sp>
        <p:nvSpPr>
          <p:cNvPr id="85008" name="Text Box 16">
            <a:extLst>
              <a:ext uri="{FF2B5EF4-FFF2-40B4-BE49-F238E27FC236}">
                <a16:creationId xmlns:a16="http://schemas.microsoft.com/office/drawing/2014/main" id="{4A290E8D-49EA-412B-BA72-09EF5F7FC56D}"/>
              </a:ext>
            </a:extLst>
          </p:cNvPr>
          <p:cNvSpPr txBox="1">
            <a:spLocks noChangeArrowheads="1"/>
          </p:cNvSpPr>
          <p:nvPr/>
        </p:nvSpPr>
        <p:spPr bwMode="auto">
          <a:xfrm>
            <a:off x="1462088" y="3214688"/>
            <a:ext cx="554037" cy="1728787"/>
          </a:xfrm>
          <a:prstGeom prst="rect">
            <a:avLst/>
          </a:prstGeom>
          <a:noFill/>
          <a:ln w="9525" algn="ctr">
            <a:noFill/>
            <a:miter lim="800000"/>
            <a:headEnd/>
            <a:tailEnd/>
          </a:ln>
          <a:effectLst/>
        </p:spPr>
        <p:txBody>
          <a:bodyPr vert="eaVert">
            <a:spAutoFit/>
          </a:bodyPr>
          <a:lstStyle/>
          <a:p>
            <a:pPr algn="ctr" eaLnBrk="1" hangingPunct="1">
              <a:defRPr/>
            </a:pPr>
            <a:r>
              <a:rPr lang="zh-CN" altLang="en-US"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分解者利用</a:t>
            </a:r>
          </a:p>
        </p:txBody>
      </p:sp>
      <p:sp>
        <p:nvSpPr>
          <p:cNvPr id="85009" name="Line 17">
            <a:extLst>
              <a:ext uri="{FF2B5EF4-FFF2-40B4-BE49-F238E27FC236}">
                <a16:creationId xmlns:a16="http://schemas.microsoft.com/office/drawing/2014/main" id="{598D99FD-435A-4CAE-A55B-2EB2D9DCC136}"/>
              </a:ext>
            </a:extLst>
          </p:cNvPr>
          <p:cNvSpPr>
            <a:spLocks noChangeShapeType="1"/>
          </p:cNvSpPr>
          <p:nvPr/>
        </p:nvSpPr>
        <p:spPr bwMode="auto">
          <a:xfrm>
            <a:off x="1727200" y="1198563"/>
            <a:ext cx="1368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0" name="Line 18">
            <a:extLst>
              <a:ext uri="{FF2B5EF4-FFF2-40B4-BE49-F238E27FC236}">
                <a16:creationId xmlns:a16="http://schemas.microsoft.com/office/drawing/2014/main" id="{A5CAA79F-6296-4993-946F-185D2EC88FD1}"/>
              </a:ext>
            </a:extLst>
          </p:cNvPr>
          <p:cNvSpPr>
            <a:spLocks noChangeShapeType="1"/>
          </p:cNvSpPr>
          <p:nvPr/>
        </p:nvSpPr>
        <p:spPr bwMode="auto">
          <a:xfrm flipH="1">
            <a:off x="1727200" y="1198563"/>
            <a:ext cx="0" cy="20161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1" name="Text Box 19">
            <a:extLst>
              <a:ext uri="{FF2B5EF4-FFF2-40B4-BE49-F238E27FC236}">
                <a16:creationId xmlns:a16="http://schemas.microsoft.com/office/drawing/2014/main" id="{BA6F7C49-ABB1-4A40-BF14-80BAB946BB72}"/>
              </a:ext>
            </a:extLst>
          </p:cNvPr>
          <p:cNvSpPr txBox="1">
            <a:spLocks noChangeArrowheads="1"/>
          </p:cNvSpPr>
          <p:nvPr/>
        </p:nvSpPr>
        <p:spPr bwMode="auto">
          <a:xfrm>
            <a:off x="1919288" y="1254125"/>
            <a:ext cx="923925" cy="519113"/>
          </a:xfrm>
          <a:prstGeom prst="rect">
            <a:avLst/>
          </a:prstGeom>
          <a:noFill/>
          <a:ln w="9525" algn="ctr">
            <a:noFill/>
            <a:miter lim="800000"/>
            <a:headEnd/>
            <a:tailEnd/>
          </a:ln>
          <a:effectLst/>
        </p:spPr>
        <p:txBody>
          <a:bodyPr>
            <a:spAutoFit/>
          </a:bodyPr>
          <a:lstStyle/>
          <a:p>
            <a:pPr algn="ctr" eaLnBrk="1" hangingPunct="1">
              <a:defRPr/>
            </a:pPr>
            <a:r>
              <a:rPr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rPr>
              <a:t>粪便</a:t>
            </a:r>
          </a:p>
        </p:txBody>
      </p:sp>
      <p:sp>
        <p:nvSpPr>
          <p:cNvPr id="85012" name="Line 20">
            <a:extLst>
              <a:ext uri="{FF2B5EF4-FFF2-40B4-BE49-F238E27FC236}">
                <a16:creationId xmlns:a16="http://schemas.microsoft.com/office/drawing/2014/main" id="{E28FE0F4-4FB1-4852-BD6B-A93FC4436A70}"/>
              </a:ext>
            </a:extLst>
          </p:cNvPr>
          <p:cNvSpPr>
            <a:spLocks noChangeShapeType="1"/>
          </p:cNvSpPr>
          <p:nvPr/>
        </p:nvSpPr>
        <p:spPr bwMode="auto">
          <a:xfrm>
            <a:off x="1727200" y="5013325"/>
            <a:ext cx="0" cy="9366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3" name="Text Box 21">
            <a:extLst>
              <a:ext uri="{FF2B5EF4-FFF2-40B4-BE49-F238E27FC236}">
                <a16:creationId xmlns:a16="http://schemas.microsoft.com/office/drawing/2014/main" id="{8FF11A42-2BD9-469B-B000-4D1E3D44E6BC}"/>
              </a:ext>
            </a:extLst>
          </p:cNvPr>
          <p:cNvSpPr txBox="1">
            <a:spLocks noChangeArrowheads="1"/>
          </p:cNvSpPr>
          <p:nvPr/>
        </p:nvSpPr>
        <p:spPr bwMode="auto">
          <a:xfrm>
            <a:off x="966788" y="4725988"/>
            <a:ext cx="615950" cy="1439862"/>
          </a:xfrm>
          <a:prstGeom prst="rect">
            <a:avLst/>
          </a:prstGeom>
          <a:noFill/>
          <a:ln w="9525" algn="ctr">
            <a:noFill/>
            <a:miter lim="800000"/>
            <a:headEnd/>
            <a:tailEnd/>
          </a:ln>
          <a:effectLst/>
        </p:spPr>
        <p:txBody>
          <a:bodyPr vert="eaVert">
            <a:spAutoFit/>
          </a:bodyPr>
          <a:lstStyle/>
          <a:p>
            <a:pPr algn="ctr" eaLnBrk="1" hangingPunct="1">
              <a:defRPr/>
            </a:pPr>
            <a:r>
              <a:rPr lang="zh-CN" altLang="en-US" sz="2800" b="1">
                <a:effectLst>
                  <a:outerShdw blurRad="38100" dist="38100" dir="2700000" algn="tl">
                    <a:srgbClr val="C0C0C0"/>
                  </a:outerShdw>
                </a:effectLst>
                <a:latin typeface="微软雅黑" panose="020B0503020204020204" pitchFamily="34" charset="-122"/>
                <a:ea typeface="微软雅黑" panose="020B0503020204020204" pitchFamily="34" charset="-122"/>
              </a:rPr>
              <a:t>呼吸</a:t>
            </a:r>
          </a:p>
        </p:txBody>
      </p:sp>
      <p:sp>
        <p:nvSpPr>
          <p:cNvPr id="85014" name="Text Box 22">
            <a:extLst>
              <a:ext uri="{FF2B5EF4-FFF2-40B4-BE49-F238E27FC236}">
                <a16:creationId xmlns:a16="http://schemas.microsoft.com/office/drawing/2014/main" id="{5FBC21AE-E0C0-4519-9A9F-DF855D0A5998}"/>
              </a:ext>
            </a:extLst>
          </p:cNvPr>
          <p:cNvSpPr txBox="1">
            <a:spLocks noChangeArrowheads="1"/>
          </p:cNvSpPr>
          <p:nvPr/>
        </p:nvSpPr>
        <p:spPr bwMode="auto">
          <a:xfrm>
            <a:off x="1214438" y="5949950"/>
            <a:ext cx="1008062" cy="519113"/>
          </a:xfrm>
          <a:prstGeom prst="rect">
            <a:avLst/>
          </a:prstGeom>
          <a:noFill/>
          <a:ln w="9525" algn="ctr">
            <a:noFill/>
            <a:miter lim="800000"/>
            <a:headEnd/>
            <a:tailEnd/>
          </a:ln>
          <a:effectLst/>
        </p:spPr>
        <p:txBody>
          <a:bodyPr>
            <a:spAutoFit/>
          </a:bodyPr>
          <a:lstStyle/>
          <a:p>
            <a:pPr algn="ctr" eaLnBrk="1" hangingPunct="1">
              <a:defRPr/>
            </a:pPr>
            <a:r>
              <a:rPr lang="zh-CN" altLang="en-US" sz="28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散失</a:t>
            </a:r>
          </a:p>
        </p:txBody>
      </p:sp>
      <p:sp>
        <p:nvSpPr>
          <p:cNvPr id="85015" name="Text Box 23">
            <a:extLst>
              <a:ext uri="{FF2B5EF4-FFF2-40B4-BE49-F238E27FC236}">
                <a16:creationId xmlns:a16="http://schemas.microsoft.com/office/drawing/2014/main" id="{912F93E7-43C8-46E1-AE1C-BAD1A8D0DC56}"/>
              </a:ext>
            </a:extLst>
          </p:cNvPr>
          <p:cNvSpPr txBox="1">
            <a:spLocks noChangeArrowheads="1"/>
          </p:cNvSpPr>
          <p:nvPr/>
        </p:nvSpPr>
        <p:spPr bwMode="auto">
          <a:xfrm>
            <a:off x="3808413" y="6064250"/>
            <a:ext cx="800100" cy="693738"/>
          </a:xfrm>
          <a:prstGeom prst="rect">
            <a:avLst/>
          </a:prstGeom>
          <a:noFill/>
          <a:ln w="9525" algn="ctr">
            <a:noFill/>
            <a:miter lim="800000"/>
            <a:headEnd/>
            <a:tailEnd/>
          </a:ln>
          <a:effectLst/>
        </p:spPr>
        <p:txBody>
          <a:bodyPr vert="eaVert">
            <a:spAutoFit/>
          </a:bodyPr>
          <a:lstStyle/>
          <a:p>
            <a:pPr algn="ctr" eaLnBrk="1" hangingPunct="1">
              <a:defRPr/>
            </a:pPr>
            <a:r>
              <a:rPr lang="en-US" altLang="zh-CN" sz="4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85016" name="Text Box 24">
            <a:extLst>
              <a:ext uri="{FF2B5EF4-FFF2-40B4-BE49-F238E27FC236}">
                <a16:creationId xmlns:a16="http://schemas.microsoft.com/office/drawing/2014/main" id="{0B56D3A5-DE2E-4CD7-AC2F-0293E479DE6E}"/>
              </a:ext>
            </a:extLst>
          </p:cNvPr>
          <p:cNvSpPr txBox="1">
            <a:spLocks noChangeArrowheads="1"/>
          </p:cNvSpPr>
          <p:nvPr/>
        </p:nvSpPr>
        <p:spPr bwMode="auto">
          <a:xfrm>
            <a:off x="84138" y="522288"/>
            <a:ext cx="733425"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3200" b="1">
                <a:solidFill>
                  <a:srgbClr val="000099"/>
                </a:solidFill>
                <a:latin typeface="微软雅黑" panose="020B0503020204020204" pitchFamily="34" charset="-122"/>
                <a:ea typeface="微软雅黑" panose="020B0503020204020204" pitchFamily="34" charset="-122"/>
              </a:rPr>
              <a:t>能量流经第二营养级示意图</a:t>
            </a:r>
          </a:p>
        </p:txBody>
      </p:sp>
      <p:sp>
        <p:nvSpPr>
          <p:cNvPr id="85017" name="WordArt 25">
            <a:extLst>
              <a:ext uri="{FF2B5EF4-FFF2-40B4-BE49-F238E27FC236}">
                <a16:creationId xmlns:a16="http://schemas.microsoft.com/office/drawing/2014/main" id="{0CD365D7-B816-4D2B-9B2D-03385649435E}"/>
              </a:ext>
            </a:extLst>
          </p:cNvPr>
          <p:cNvSpPr>
            <a:spLocks noChangeArrowheads="1" noChangeShapeType="1" noTextEdit="1"/>
          </p:cNvSpPr>
          <p:nvPr/>
        </p:nvSpPr>
        <p:spPr bwMode="auto">
          <a:xfrm rot="445767">
            <a:off x="6856413" y="892175"/>
            <a:ext cx="701675" cy="477838"/>
          </a:xfrm>
          <a:prstGeom prst="rect">
            <a:avLst/>
          </a:prstGeom>
        </p:spPr>
        <p:txBody>
          <a:bodyPr spcFirstLastPara="1" wrap="none" fromWordArt="1">
            <a:prstTxWarp prst="textArchUp">
              <a:avLst>
                <a:gd name="adj" fmla="val 10800004"/>
              </a:avLst>
            </a:prstTxWarp>
          </a:bodyPr>
          <a:lstStyle/>
          <a:p>
            <a:pPr algn="ctr"/>
            <a:r>
              <a:rPr lang="zh-CN" altLang="en-US" sz="4000" b="1" kern="10">
                <a:ln w="9525">
                  <a:solidFill>
                    <a:srgbClr val="000000"/>
                  </a:solidFill>
                  <a:round/>
                  <a:headEnd/>
                  <a:tailEnd/>
                </a:ln>
                <a:solidFill>
                  <a:srgbClr val="FFFF00"/>
                </a:solidFill>
                <a:latin typeface="微软雅黑" panose="020B0503020204020204" pitchFamily="34" charset="-122"/>
                <a:ea typeface="微软雅黑" panose="020B0503020204020204" pitchFamily="34" charset="-122"/>
              </a:rPr>
              <a:t>？</a:t>
            </a:r>
          </a:p>
        </p:txBody>
      </p:sp>
      <p:sp>
        <p:nvSpPr>
          <p:cNvPr id="85019" name="Text Box 27">
            <a:extLst>
              <a:ext uri="{FF2B5EF4-FFF2-40B4-BE49-F238E27FC236}">
                <a16:creationId xmlns:a16="http://schemas.microsoft.com/office/drawing/2014/main" id="{9A7E2CD6-9072-4429-929C-221AF49B0E10}"/>
              </a:ext>
            </a:extLst>
          </p:cNvPr>
          <p:cNvSpPr txBox="1">
            <a:spLocks noChangeArrowheads="1"/>
          </p:cNvSpPr>
          <p:nvPr/>
        </p:nvSpPr>
        <p:spPr bwMode="auto">
          <a:xfrm>
            <a:off x="5348288" y="1276350"/>
            <a:ext cx="3816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en-US" altLang="zh-CN" sz="2000" b="1">
                <a:latin typeface="微软雅黑" panose="020B0503020204020204" pitchFamily="34" charset="-122"/>
                <a:ea typeface="微软雅黑" panose="020B0503020204020204" pitchFamily="34" charset="-122"/>
              </a:rPr>
              <a:t>1. </a:t>
            </a:r>
            <a:r>
              <a:rPr lang="zh-CN" altLang="en-US" sz="2000" b="1">
                <a:latin typeface="微软雅黑" panose="020B0503020204020204" pitchFamily="34" charset="-122"/>
                <a:ea typeface="微软雅黑" panose="020B0503020204020204" pitchFamily="34" charset="-122"/>
              </a:rPr>
              <a:t>初级消费者粪便中的能量包括在初级消费者同化的能量中吗？</a:t>
            </a:r>
          </a:p>
        </p:txBody>
      </p:sp>
      <p:sp>
        <p:nvSpPr>
          <p:cNvPr id="85020" name="Text Box 28">
            <a:extLst>
              <a:ext uri="{FF2B5EF4-FFF2-40B4-BE49-F238E27FC236}">
                <a16:creationId xmlns:a16="http://schemas.microsoft.com/office/drawing/2014/main" id="{50C2BCC6-F847-4640-AB4E-CC92591CF20D}"/>
              </a:ext>
            </a:extLst>
          </p:cNvPr>
          <p:cNvSpPr txBox="1">
            <a:spLocks noChangeArrowheads="1"/>
          </p:cNvSpPr>
          <p:nvPr/>
        </p:nvSpPr>
        <p:spPr bwMode="auto">
          <a:xfrm>
            <a:off x="5724525" y="2009775"/>
            <a:ext cx="33353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2000" b="1">
                <a:solidFill>
                  <a:srgbClr val="FF0000"/>
                </a:solidFill>
                <a:latin typeface="微软雅黑" panose="020B0503020204020204" pitchFamily="34" charset="-122"/>
                <a:ea typeface="微软雅黑" panose="020B0503020204020204" pitchFamily="34" charset="-122"/>
              </a:rPr>
              <a:t>不包括。同化的能量是被吸收后储存在消费者自身组织中的能量。</a:t>
            </a:r>
          </a:p>
        </p:txBody>
      </p:sp>
      <p:sp>
        <p:nvSpPr>
          <p:cNvPr id="85021" name="Text Box 29">
            <a:extLst>
              <a:ext uri="{FF2B5EF4-FFF2-40B4-BE49-F238E27FC236}">
                <a16:creationId xmlns:a16="http://schemas.microsoft.com/office/drawing/2014/main" id="{C6051871-50DE-4D92-8AFB-EDC7DE78FBAA}"/>
              </a:ext>
            </a:extLst>
          </p:cNvPr>
          <p:cNvSpPr txBox="1">
            <a:spLocks noChangeArrowheads="1"/>
          </p:cNvSpPr>
          <p:nvPr/>
        </p:nvSpPr>
        <p:spPr bwMode="auto">
          <a:xfrm>
            <a:off x="5995988" y="4294188"/>
            <a:ext cx="2951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en-US" altLang="zh-CN" sz="2000" b="1">
                <a:latin typeface="微软雅黑" panose="020B0503020204020204" pitchFamily="34" charset="-122"/>
                <a:ea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rPr>
              <a:t> 初级消费者同化的能量有哪几个去向？</a:t>
            </a:r>
          </a:p>
        </p:txBody>
      </p:sp>
      <p:sp>
        <p:nvSpPr>
          <p:cNvPr id="85022" name="Text Box 30">
            <a:extLst>
              <a:ext uri="{FF2B5EF4-FFF2-40B4-BE49-F238E27FC236}">
                <a16:creationId xmlns:a16="http://schemas.microsoft.com/office/drawing/2014/main" id="{5E13396A-C3B0-4018-9B70-450F080737BF}"/>
              </a:ext>
            </a:extLst>
          </p:cNvPr>
          <p:cNvSpPr txBox="1">
            <a:spLocks noChangeArrowheads="1"/>
          </p:cNvSpPr>
          <p:nvPr/>
        </p:nvSpPr>
        <p:spPr bwMode="auto">
          <a:xfrm>
            <a:off x="6181725" y="5053013"/>
            <a:ext cx="28432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rPr>
              <a:t>① </a:t>
            </a:r>
            <a:r>
              <a:rPr lang="zh-CN" altLang="en-US" sz="2000" b="1">
                <a:solidFill>
                  <a:srgbClr val="FF0000"/>
                </a:solidFill>
                <a:latin typeface="微软雅黑" panose="020B0503020204020204" pitchFamily="34" charset="-122"/>
                <a:ea typeface="微软雅黑" panose="020B0503020204020204" pitchFamily="34" charset="-122"/>
              </a:rPr>
              <a:t>呼吸作用散失；</a:t>
            </a:r>
          </a:p>
          <a:p>
            <a:pPr eaLnBrk="1" hangingPunct="1">
              <a:lnSpc>
                <a:spcPct val="100000"/>
              </a:lnSpc>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rPr>
              <a:t>② </a:t>
            </a:r>
            <a:r>
              <a:rPr lang="zh-CN" altLang="en-US" sz="2000" b="1">
                <a:solidFill>
                  <a:srgbClr val="FF0000"/>
                </a:solidFill>
                <a:latin typeface="微软雅黑" panose="020B0503020204020204" pitchFamily="34" charset="-122"/>
                <a:ea typeface="微软雅黑" panose="020B0503020204020204" pitchFamily="34" charset="-122"/>
              </a:rPr>
              <a:t>被分解者利用；</a:t>
            </a:r>
          </a:p>
          <a:p>
            <a:pPr eaLnBrk="1" hangingPunct="1">
              <a:lnSpc>
                <a:spcPct val="100000"/>
              </a:lnSpc>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rPr>
              <a:t>③ </a:t>
            </a:r>
            <a:r>
              <a:rPr lang="zh-CN" altLang="en-US" sz="2000" b="1">
                <a:solidFill>
                  <a:srgbClr val="FF0000"/>
                </a:solidFill>
                <a:latin typeface="微软雅黑" panose="020B0503020204020204" pitchFamily="34" charset="-122"/>
                <a:ea typeface="微软雅黑" panose="020B0503020204020204" pitchFamily="34" charset="-122"/>
              </a:rPr>
              <a:t>下一个营养级摄食。</a:t>
            </a:r>
          </a:p>
        </p:txBody>
      </p:sp>
      <p:sp>
        <p:nvSpPr>
          <p:cNvPr id="85023" name="WordArt 31">
            <a:extLst>
              <a:ext uri="{FF2B5EF4-FFF2-40B4-BE49-F238E27FC236}">
                <a16:creationId xmlns:a16="http://schemas.microsoft.com/office/drawing/2014/main" id="{10937585-B814-4F5E-851A-37C2A10CEB6D}"/>
              </a:ext>
            </a:extLst>
          </p:cNvPr>
          <p:cNvSpPr>
            <a:spLocks noChangeArrowheads="1" noChangeShapeType="1" noTextEdit="1"/>
          </p:cNvSpPr>
          <p:nvPr/>
        </p:nvSpPr>
        <p:spPr bwMode="auto">
          <a:xfrm>
            <a:off x="5795963" y="477838"/>
            <a:ext cx="914400" cy="457200"/>
          </a:xfrm>
          <a:prstGeom prst="rect">
            <a:avLst/>
          </a:prstGeom>
        </p:spPr>
        <p:txBody>
          <a:bodyPr wrap="none" fromWordArt="1">
            <a:prstTxWarp prst="textPlain">
              <a:avLst>
                <a:gd name="adj" fmla="val 50000"/>
              </a:avLst>
            </a:prstTxWarp>
          </a:bodyPr>
          <a:lstStyle/>
          <a:p>
            <a:pPr algn="ctr"/>
            <a:r>
              <a:rPr lang="zh-CN" altLang="en-US" sz="3600" b="1" kern="10">
                <a:ln w="19050">
                  <a:solidFill>
                    <a:schemeClr val="tx1"/>
                  </a:solidFill>
                  <a:round/>
                  <a:headEnd/>
                  <a:tailEnd/>
                </a:ln>
                <a:solidFill>
                  <a:srgbClr val="FFFF00"/>
                </a:solidFill>
                <a:effectLst>
                  <a:outerShdw dist="35921" dir="2700000" algn="ctr" rotWithShape="0">
                    <a:srgbClr val="990000"/>
                  </a:outerShdw>
                </a:effectLst>
                <a:latin typeface="微软雅黑" panose="020B0503020204020204" pitchFamily="34" charset="-122"/>
                <a:ea typeface="微软雅黑" panose="020B0503020204020204" pitchFamily="34" charset="-122"/>
              </a:rPr>
              <a:t>问题</a:t>
            </a:r>
          </a:p>
        </p:txBody>
      </p:sp>
      <p:sp>
        <p:nvSpPr>
          <p:cNvPr id="18463" name="Text Box 33">
            <a:extLst>
              <a:ext uri="{FF2B5EF4-FFF2-40B4-BE49-F238E27FC236}">
                <a16:creationId xmlns:a16="http://schemas.microsoft.com/office/drawing/2014/main" id="{06AF77BF-DB3D-4ABE-8607-D53C4D73CD1F}"/>
              </a:ext>
            </a:extLst>
          </p:cNvPr>
          <p:cNvSpPr txBox="1">
            <a:spLocks noChangeArrowheads="1"/>
          </p:cNvSpPr>
          <p:nvPr/>
        </p:nvSpPr>
        <p:spPr bwMode="auto">
          <a:xfrm>
            <a:off x="1619250" y="549275"/>
            <a:ext cx="2808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endParaRPr lang="zh-CN" altLang="en-US" sz="1800">
              <a:latin typeface="微软雅黑" panose="020B0503020204020204" pitchFamily="34" charset="-122"/>
              <a:ea typeface="微软雅黑" panose="020B0503020204020204" pitchFamily="34" charset="-122"/>
            </a:endParaRPr>
          </a:p>
        </p:txBody>
      </p:sp>
      <p:grpSp>
        <p:nvGrpSpPr>
          <p:cNvPr id="2" name="Group 36">
            <a:extLst>
              <a:ext uri="{FF2B5EF4-FFF2-40B4-BE49-F238E27FC236}">
                <a16:creationId xmlns:a16="http://schemas.microsoft.com/office/drawing/2014/main" id="{EB7CE130-107E-4D48-B2D1-DF259CC43755}"/>
              </a:ext>
            </a:extLst>
          </p:cNvPr>
          <p:cNvGrpSpPr>
            <a:grpSpLocks/>
          </p:cNvGrpSpPr>
          <p:nvPr/>
        </p:nvGrpSpPr>
        <p:grpSpPr bwMode="auto">
          <a:xfrm>
            <a:off x="179388" y="388938"/>
            <a:ext cx="4140200" cy="1168400"/>
            <a:chOff x="113" y="300"/>
            <a:chExt cx="2608" cy="771"/>
          </a:xfrm>
        </p:grpSpPr>
        <p:sp>
          <p:nvSpPr>
            <p:cNvPr id="85027" name="AutoShape 35">
              <a:extLst>
                <a:ext uri="{FF2B5EF4-FFF2-40B4-BE49-F238E27FC236}">
                  <a16:creationId xmlns:a16="http://schemas.microsoft.com/office/drawing/2014/main" id="{9B90879E-D110-4E97-92DA-C5B593053C07}"/>
                </a:ext>
              </a:extLst>
            </p:cNvPr>
            <p:cNvSpPr>
              <a:spLocks noChangeArrowheads="1"/>
            </p:cNvSpPr>
            <p:nvPr/>
          </p:nvSpPr>
          <p:spPr bwMode="auto">
            <a:xfrm>
              <a:off x="113" y="300"/>
              <a:ext cx="2608" cy="771"/>
            </a:xfrm>
            <a:prstGeom prst="wedgeRoundRectCallout">
              <a:avLst>
                <a:gd name="adj1" fmla="val 36810"/>
                <a:gd name="adj2" fmla="val 114722"/>
                <a:gd name="adj3" fmla="val 16667"/>
              </a:avLst>
            </a:prstGeom>
            <a:ln>
              <a:headEnd/>
              <a:tailEnd/>
            </a:ln>
          </p:spPr>
          <p:style>
            <a:lnRef idx="2">
              <a:schemeClr val="dk1"/>
            </a:lnRef>
            <a:fillRef idx="1">
              <a:schemeClr val="lt1"/>
            </a:fillRef>
            <a:effectRef idx="0">
              <a:schemeClr val="dk1"/>
            </a:effectRef>
            <a:fontRef idx="minor">
              <a:schemeClr val="dk1"/>
            </a:fontRef>
          </p:style>
          <p:txBody>
            <a:bodyPr/>
            <a:lstStyle/>
            <a:p>
              <a:pPr algn="ctr" eaLnBrk="1" hangingPunct="1">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466" name="Text Box 34">
              <a:extLst>
                <a:ext uri="{FF2B5EF4-FFF2-40B4-BE49-F238E27FC236}">
                  <a16:creationId xmlns:a16="http://schemas.microsoft.com/office/drawing/2014/main" id="{8A5153DA-8542-4CB2-A2BA-E38B3D991C71}"/>
                </a:ext>
              </a:extLst>
            </p:cNvPr>
            <p:cNvSpPr txBox="1">
              <a:spLocks noChangeArrowheads="1"/>
            </p:cNvSpPr>
            <p:nvPr/>
          </p:nvSpPr>
          <p:spPr bwMode="auto">
            <a:xfrm>
              <a:off x="113" y="409"/>
              <a:ext cx="2585"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sz="1800" b="1">
                  <a:latin typeface="微软雅黑" panose="020B0503020204020204" pitchFamily="34" charset="-122"/>
                  <a:ea typeface="微软雅黑" panose="020B0503020204020204" pitchFamily="34" charset="-122"/>
                </a:rPr>
                <a:t>同化作用是指生物体把从外界环境中获取的营养物质转变成自身的组成物质</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并且储存能量的变化过程。</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016"/>
                                        </p:tgtEl>
                                        <p:attrNameLst>
                                          <p:attrName>style.visibility</p:attrName>
                                        </p:attrNameLst>
                                      </p:cBhvr>
                                      <p:to>
                                        <p:strVal val="visible"/>
                                      </p:to>
                                    </p:set>
                                    <p:animEffect transition="in" filter="fade">
                                      <p:cBhvr>
                                        <p:cTn id="7" dur="500"/>
                                        <p:tgtEl>
                                          <p:spTgt spid="85016"/>
                                        </p:tgtEl>
                                      </p:cBhvr>
                                    </p:animEffect>
                                  </p:childTnLst>
                                </p:cTn>
                              </p:par>
                            </p:childTnLst>
                          </p:cTn>
                        </p:par>
                        <p:par>
                          <p:cTn id="8" fill="hold" nodeType="with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4994"/>
                                        </p:tgtEl>
                                        <p:attrNameLst>
                                          <p:attrName>style.visibility</p:attrName>
                                        </p:attrNameLst>
                                      </p:cBhvr>
                                      <p:to>
                                        <p:strVal val="visible"/>
                                      </p:to>
                                    </p:set>
                                    <p:animEffect transition="in" filter="fade">
                                      <p:cBhvr>
                                        <p:cTn id="11" dur="500"/>
                                        <p:tgtEl>
                                          <p:spTgt spid="84994"/>
                                        </p:tgtEl>
                                      </p:cBhvr>
                                    </p:animEffect>
                                  </p:childTnLst>
                                </p:cTn>
                              </p:par>
                            </p:childTnLst>
                          </p:cTn>
                        </p:par>
                        <p:par>
                          <p:cTn id="12" fill="hold" nodeType="with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5011"/>
                                        </p:tgtEl>
                                        <p:attrNameLst>
                                          <p:attrName>style.visibility</p:attrName>
                                        </p:attrNameLst>
                                      </p:cBhvr>
                                      <p:to>
                                        <p:strVal val="visible"/>
                                      </p:to>
                                    </p:set>
                                    <p:animEffect transition="in" filter="fade">
                                      <p:cBhvr>
                                        <p:cTn id="15" dur="500"/>
                                        <p:tgtEl>
                                          <p:spTgt spid="85011"/>
                                        </p:tgtEl>
                                      </p:cBhvr>
                                    </p:animEffect>
                                  </p:childTnLst>
                                </p:cTn>
                              </p:par>
                            </p:childTnLst>
                          </p:cTn>
                        </p:par>
                        <p:par>
                          <p:cTn id="16" fill="hold" nodeType="withGroup">
                            <p:stCondLst>
                              <p:cond delay="1500"/>
                            </p:stCondLst>
                            <p:childTnLst>
                              <p:par>
                                <p:cTn id="17" presetID="22" presetClass="entr" presetSubtype="2" fill="hold" nodeType="afterEffect">
                                  <p:stCondLst>
                                    <p:cond delay="0"/>
                                  </p:stCondLst>
                                  <p:childTnLst>
                                    <p:set>
                                      <p:cBhvr>
                                        <p:cTn id="18" dur="1" fill="hold">
                                          <p:stCondLst>
                                            <p:cond delay="0"/>
                                          </p:stCondLst>
                                        </p:cTn>
                                        <p:tgtEl>
                                          <p:spTgt spid="85009"/>
                                        </p:tgtEl>
                                        <p:attrNameLst>
                                          <p:attrName>style.visibility</p:attrName>
                                        </p:attrNameLst>
                                      </p:cBhvr>
                                      <p:to>
                                        <p:strVal val="visible"/>
                                      </p:to>
                                    </p:set>
                                    <p:animEffect transition="in" filter="wipe(right)">
                                      <p:cBhvr>
                                        <p:cTn id="19" dur="500"/>
                                        <p:tgtEl>
                                          <p:spTgt spid="85009"/>
                                        </p:tgtEl>
                                      </p:cBhvr>
                                    </p:animEffect>
                                  </p:childTnLst>
                                </p:cTn>
                              </p:par>
                            </p:childTnLst>
                          </p:cTn>
                        </p:par>
                        <p:par>
                          <p:cTn id="20" fill="hold" nodeType="with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85010"/>
                                        </p:tgtEl>
                                        <p:attrNameLst>
                                          <p:attrName>style.visibility</p:attrName>
                                        </p:attrNameLst>
                                      </p:cBhvr>
                                      <p:to>
                                        <p:strVal val="visible"/>
                                      </p:to>
                                    </p:set>
                                    <p:animEffect transition="in" filter="wipe(up)">
                                      <p:cBhvr>
                                        <p:cTn id="23" dur="500"/>
                                        <p:tgtEl>
                                          <p:spTgt spid="85010"/>
                                        </p:tgtEl>
                                      </p:cBhvr>
                                    </p:animEffect>
                                  </p:childTnLst>
                                </p:cTn>
                              </p:par>
                            </p:childTnLst>
                          </p:cTn>
                        </p:par>
                        <p:par>
                          <p:cTn id="24" fill="hold" nodeType="with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84995"/>
                                        </p:tgtEl>
                                        <p:attrNameLst>
                                          <p:attrName>style.visibility</p:attrName>
                                        </p:attrNameLst>
                                      </p:cBhvr>
                                      <p:to>
                                        <p:strVal val="visible"/>
                                      </p:to>
                                    </p:set>
                                    <p:animEffect transition="in" filter="wipe(up)">
                                      <p:cBhvr>
                                        <p:cTn id="27" dur="500"/>
                                        <p:tgtEl>
                                          <p:spTgt spid="84995"/>
                                        </p:tgtEl>
                                      </p:cBhvr>
                                    </p:animEffect>
                                  </p:childTnLst>
                                </p:cTn>
                              </p:par>
                            </p:childTnLst>
                          </p:cTn>
                        </p:par>
                        <p:par>
                          <p:cTn id="28" fill="hold" nodeType="with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85008"/>
                                        </p:tgtEl>
                                        <p:attrNameLst>
                                          <p:attrName>style.visibility</p:attrName>
                                        </p:attrNameLst>
                                      </p:cBhvr>
                                      <p:to>
                                        <p:strVal val="visible"/>
                                      </p:to>
                                    </p:set>
                                    <p:animEffect transition="in" filter="wipe(up)">
                                      <p:cBhvr>
                                        <p:cTn id="31" dur="500"/>
                                        <p:tgtEl>
                                          <p:spTgt spid="85008"/>
                                        </p:tgtEl>
                                      </p:cBhvr>
                                    </p:animEffect>
                                  </p:childTnLst>
                                </p:cTn>
                              </p:par>
                            </p:childTnLst>
                          </p:cTn>
                        </p:par>
                        <p:par>
                          <p:cTn id="32" fill="hold" nodeType="withGroup">
                            <p:stCondLst>
                              <p:cond delay="3500"/>
                            </p:stCondLst>
                            <p:childTnLst>
                              <p:par>
                                <p:cTn id="33" presetID="22" presetClass="entr" presetSubtype="1" fill="hold" nodeType="afterEffect">
                                  <p:stCondLst>
                                    <p:cond delay="0"/>
                                  </p:stCondLst>
                                  <p:childTnLst>
                                    <p:set>
                                      <p:cBhvr>
                                        <p:cTn id="34" dur="1" fill="hold">
                                          <p:stCondLst>
                                            <p:cond delay="0"/>
                                          </p:stCondLst>
                                        </p:cTn>
                                        <p:tgtEl>
                                          <p:spTgt spid="85012"/>
                                        </p:tgtEl>
                                        <p:attrNameLst>
                                          <p:attrName>style.visibility</p:attrName>
                                        </p:attrNameLst>
                                      </p:cBhvr>
                                      <p:to>
                                        <p:strVal val="visible"/>
                                      </p:to>
                                    </p:set>
                                    <p:animEffect transition="in" filter="wipe(up)">
                                      <p:cBhvr>
                                        <p:cTn id="35" dur="500"/>
                                        <p:tgtEl>
                                          <p:spTgt spid="85012"/>
                                        </p:tgtEl>
                                      </p:cBhvr>
                                    </p:animEffect>
                                  </p:childTnLst>
                                </p:cTn>
                              </p:par>
                            </p:childTnLst>
                          </p:cTn>
                        </p:par>
                        <p:par>
                          <p:cTn id="36" fill="hold" nodeType="withGroup">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85013"/>
                                        </p:tgtEl>
                                        <p:attrNameLst>
                                          <p:attrName>style.visibility</p:attrName>
                                        </p:attrNameLst>
                                      </p:cBhvr>
                                      <p:to>
                                        <p:strVal val="visible"/>
                                      </p:to>
                                    </p:set>
                                    <p:animEffect transition="in" filter="wipe(up)">
                                      <p:cBhvr>
                                        <p:cTn id="39" dur="500"/>
                                        <p:tgtEl>
                                          <p:spTgt spid="85013"/>
                                        </p:tgtEl>
                                      </p:cBhvr>
                                    </p:animEffect>
                                  </p:childTnLst>
                                </p:cTn>
                              </p:par>
                            </p:childTnLst>
                          </p:cTn>
                        </p:par>
                        <p:par>
                          <p:cTn id="40" fill="hold" nodeType="withGroup">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5014"/>
                                        </p:tgtEl>
                                        <p:attrNameLst>
                                          <p:attrName>style.visibility</p:attrName>
                                        </p:attrNameLst>
                                      </p:cBhvr>
                                      <p:to>
                                        <p:strVal val="visible"/>
                                      </p:to>
                                    </p:set>
                                    <p:animEffect transition="in" filter="fade">
                                      <p:cBhvr>
                                        <p:cTn id="43" dur="500"/>
                                        <p:tgtEl>
                                          <p:spTgt spid="85014"/>
                                        </p:tgtEl>
                                      </p:cBhvr>
                                    </p:animEffect>
                                  </p:childTnLst>
                                </p:cTn>
                              </p:par>
                              <p:par>
                                <p:cTn id="44" presetID="1" presetClass="entr" presetSubtype="0" fill="hold" nodeType="withEffect">
                                  <p:stCondLst>
                                    <p:cond delay="0"/>
                                  </p:stCondLst>
                                  <p:childTnLst>
                                    <p:set>
                                      <p:cBhvr>
                                        <p:cTn id="45" dur="1" fill="hold">
                                          <p:stCondLst>
                                            <p:cond delay="0"/>
                                          </p:stCondLst>
                                        </p:cTn>
                                        <p:tgtEl>
                                          <p:spTgt spid="850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4998"/>
                                        </p:tgtEl>
                                        <p:attrNameLst>
                                          <p:attrName>style.visibility</p:attrName>
                                        </p:attrNameLst>
                                      </p:cBhvr>
                                      <p:to>
                                        <p:strVal val="visible"/>
                                      </p:to>
                                    </p:set>
                                    <p:animEffect transition="in" filter="fade">
                                      <p:cBhvr>
                                        <p:cTn id="50" dur="500"/>
                                        <p:tgtEl>
                                          <p:spTgt spid="8499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85007"/>
                                        </p:tgtEl>
                                        <p:attrNameLst>
                                          <p:attrName>style.visibility</p:attrName>
                                        </p:attrNameLst>
                                      </p:cBhvr>
                                      <p:to>
                                        <p:strVal val="visible"/>
                                      </p:to>
                                    </p:set>
                                    <p:animEffect transition="in" filter="fade">
                                      <p:cBhvr>
                                        <p:cTn id="54" dur="500"/>
                                        <p:tgtEl>
                                          <p:spTgt spid="85007"/>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blinds(horizontal)">
                                      <p:cBhvr>
                                        <p:cTn id="59" dur="500"/>
                                        <p:tgtEl>
                                          <p:spTgt spid="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nodeType="clickEffect">
                                  <p:stCondLst>
                                    <p:cond delay="0"/>
                                  </p:stCondLst>
                                  <p:childTnLst>
                                    <p:anim calcmode="lin" valueType="num">
                                      <p:cBhvr additive="base">
                                        <p:cTn id="63" dur="500"/>
                                        <p:tgtEl>
                                          <p:spTgt spid="2"/>
                                        </p:tgtEl>
                                        <p:attrNameLst>
                                          <p:attrName>ppt_x</p:attrName>
                                        </p:attrNameLst>
                                      </p:cBhvr>
                                      <p:tavLst>
                                        <p:tav tm="0">
                                          <p:val>
                                            <p:strVal val="ppt_x"/>
                                          </p:val>
                                        </p:tav>
                                        <p:tav tm="100000">
                                          <p:val>
                                            <p:strVal val="ppt_x"/>
                                          </p:val>
                                        </p:tav>
                                      </p:tavLst>
                                    </p:anim>
                                    <p:anim calcmode="lin" valueType="num">
                                      <p:cBhvr additive="base">
                                        <p:cTn id="64" dur="500"/>
                                        <p:tgtEl>
                                          <p:spTgt spid="2"/>
                                        </p:tgtEl>
                                        <p:attrNameLst>
                                          <p:attrName>ppt_y</p:attrName>
                                        </p:attrNameLst>
                                      </p:cBhvr>
                                      <p:tavLst>
                                        <p:tav tm="0">
                                          <p:val>
                                            <p:strVal val="ppt_y"/>
                                          </p:val>
                                        </p:tav>
                                        <p:tav tm="100000">
                                          <p:val>
                                            <p:strVal val="1+ppt_h/2"/>
                                          </p:val>
                                        </p:tav>
                                      </p:tavLst>
                                    </p:anim>
                                    <p:set>
                                      <p:cBhvr>
                                        <p:cTn id="65" dur="1" fill="hold">
                                          <p:stCondLst>
                                            <p:cond delay="499"/>
                                          </p:stCondLst>
                                        </p:cTn>
                                        <p:tgtEl>
                                          <p:spTgt spid="2"/>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85001"/>
                                        </p:tgtEl>
                                        <p:attrNameLst>
                                          <p:attrName>style.visibility</p:attrName>
                                        </p:attrNameLst>
                                      </p:cBhvr>
                                      <p:to>
                                        <p:strVal val="visible"/>
                                      </p:to>
                                    </p:set>
                                    <p:animEffect transition="in" filter="wipe(left)">
                                      <p:cBhvr>
                                        <p:cTn id="70" dur="500"/>
                                        <p:tgtEl>
                                          <p:spTgt spid="85001"/>
                                        </p:tgtEl>
                                      </p:cBhvr>
                                    </p:animEffect>
                                  </p:childTnLst>
                                </p:cTn>
                              </p:par>
                            </p:childTnLst>
                          </p:cTn>
                        </p:par>
                        <p:par>
                          <p:cTn id="71" fill="hold" nodeType="withGroup">
                            <p:stCondLst>
                              <p:cond delay="500"/>
                            </p:stCondLst>
                            <p:childTnLst>
                              <p:par>
                                <p:cTn id="72" presetID="22" presetClass="entr" presetSubtype="1" fill="hold" nodeType="afterEffect">
                                  <p:stCondLst>
                                    <p:cond delay="0"/>
                                  </p:stCondLst>
                                  <p:childTnLst>
                                    <p:set>
                                      <p:cBhvr>
                                        <p:cTn id="73" dur="1" fill="hold">
                                          <p:stCondLst>
                                            <p:cond delay="0"/>
                                          </p:stCondLst>
                                        </p:cTn>
                                        <p:tgtEl>
                                          <p:spTgt spid="85002"/>
                                        </p:tgtEl>
                                        <p:attrNameLst>
                                          <p:attrName>style.visibility</p:attrName>
                                        </p:attrNameLst>
                                      </p:cBhvr>
                                      <p:to>
                                        <p:strVal val="visible"/>
                                      </p:to>
                                    </p:set>
                                    <p:animEffect transition="in" filter="wipe(up)">
                                      <p:cBhvr>
                                        <p:cTn id="74" dur="500"/>
                                        <p:tgtEl>
                                          <p:spTgt spid="85002"/>
                                        </p:tgtEl>
                                      </p:cBhvr>
                                    </p:animEffect>
                                  </p:childTnLst>
                                </p:cTn>
                              </p:par>
                            </p:childTnLst>
                          </p:cTn>
                        </p:par>
                        <p:par>
                          <p:cTn id="75" fill="hold" nodeType="withGroup">
                            <p:stCondLst>
                              <p:cond delay="1000"/>
                            </p:stCondLst>
                            <p:childTnLst>
                              <p:par>
                                <p:cTn id="76" presetID="1" presetClass="entr" presetSubtype="0" fill="hold" grpId="0" nodeType="afterEffect">
                                  <p:stCondLst>
                                    <p:cond delay="0"/>
                                  </p:stCondLst>
                                  <p:childTnLst>
                                    <p:set>
                                      <p:cBhvr>
                                        <p:cTn id="77" dur="1" fill="hold">
                                          <p:stCondLst>
                                            <p:cond delay="0"/>
                                          </p:stCondLst>
                                        </p:cTn>
                                        <p:tgtEl>
                                          <p:spTgt spid="8500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500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4999"/>
                                        </p:tgtEl>
                                        <p:attrNameLst>
                                          <p:attrName>style.visibility</p:attrName>
                                        </p:attrNameLst>
                                      </p:cBhvr>
                                      <p:to>
                                        <p:strVal val="visible"/>
                                      </p:to>
                                    </p:set>
                                    <p:animEffect transition="in" filter="fade">
                                      <p:cBhvr>
                                        <p:cTn id="84" dur="500"/>
                                        <p:tgtEl>
                                          <p:spTgt spid="84999"/>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84996"/>
                                        </p:tgtEl>
                                        <p:attrNameLst>
                                          <p:attrName>style.visibility</p:attrName>
                                        </p:attrNameLst>
                                      </p:cBhvr>
                                      <p:to>
                                        <p:strVal val="visible"/>
                                      </p:to>
                                    </p:set>
                                    <p:animEffect transition="in" filter="fade">
                                      <p:cBhvr>
                                        <p:cTn id="88" dur="500"/>
                                        <p:tgtEl>
                                          <p:spTgt spid="84996"/>
                                        </p:tgtEl>
                                      </p:cBhvr>
                                    </p:animEffect>
                                  </p:childTnLst>
                                </p:cTn>
                              </p:par>
                            </p:childTnLst>
                          </p:cTn>
                        </p:par>
                        <p:par>
                          <p:cTn id="89" fill="hold">
                            <p:stCondLst>
                              <p:cond delay="1000"/>
                            </p:stCondLst>
                            <p:childTnLst>
                              <p:par>
                                <p:cTn id="90" presetID="22" presetClass="entr" presetSubtype="2" fill="hold" nodeType="afterEffect">
                                  <p:stCondLst>
                                    <p:cond delay="0"/>
                                  </p:stCondLst>
                                  <p:childTnLst>
                                    <p:set>
                                      <p:cBhvr>
                                        <p:cTn id="91" dur="1" fill="hold">
                                          <p:stCondLst>
                                            <p:cond delay="0"/>
                                          </p:stCondLst>
                                        </p:cTn>
                                        <p:tgtEl>
                                          <p:spTgt spid="85005"/>
                                        </p:tgtEl>
                                        <p:attrNameLst>
                                          <p:attrName>style.visibility</p:attrName>
                                        </p:attrNameLst>
                                      </p:cBhvr>
                                      <p:to>
                                        <p:strVal val="visible"/>
                                      </p:to>
                                    </p:set>
                                    <p:animEffect transition="in" filter="wipe(right)">
                                      <p:cBhvr>
                                        <p:cTn id="92" dur="500"/>
                                        <p:tgtEl>
                                          <p:spTgt spid="85005"/>
                                        </p:tgtEl>
                                      </p:cBhvr>
                                    </p:animEffect>
                                  </p:childTnLst>
                                </p:cTn>
                              </p:par>
                            </p:childTnLst>
                          </p:cTn>
                        </p:par>
                        <p:par>
                          <p:cTn id="93" fill="hold" nodeType="withGroup">
                            <p:stCondLst>
                              <p:cond delay="1500"/>
                            </p:stCondLst>
                            <p:childTnLst>
                              <p:par>
                                <p:cTn id="94" presetID="1" presetClass="entr" presetSubtype="0" fill="hold" grpId="0" nodeType="afterEffect">
                                  <p:stCondLst>
                                    <p:cond delay="0"/>
                                  </p:stCondLst>
                                  <p:childTnLst>
                                    <p:set>
                                      <p:cBhvr>
                                        <p:cTn id="95" dur="1" fill="hold">
                                          <p:stCondLst>
                                            <p:cond delay="0"/>
                                          </p:stCondLst>
                                        </p:cTn>
                                        <p:tgtEl>
                                          <p:spTgt spid="8500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85000"/>
                                        </p:tgtEl>
                                        <p:attrNameLst>
                                          <p:attrName>style.visibility</p:attrName>
                                        </p:attrNameLst>
                                      </p:cBhvr>
                                      <p:to>
                                        <p:strVal val="visible"/>
                                      </p:to>
                                    </p:set>
                                    <p:animEffect transition="in" filter="fade">
                                      <p:cBhvr>
                                        <p:cTn id="100" dur="500"/>
                                        <p:tgtEl>
                                          <p:spTgt spid="85000"/>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84997"/>
                                        </p:tgtEl>
                                        <p:attrNameLst>
                                          <p:attrName>style.visibility</p:attrName>
                                        </p:attrNameLst>
                                      </p:cBhvr>
                                      <p:to>
                                        <p:strVal val="visible"/>
                                      </p:to>
                                    </p:set>
                                    <p:animEffect transition="in" filter="fade">
                                      <p:cBhvr>
                                        <p:cTn id="104" dur="500"/>
                                        <p:tgtEl>
                                          <p:spTgt spid="84997"/>
                                        </p:tgtEl>
                                      </p:cBhvr>
                                    </p:animEffect>
                                  </p:childTnLst>
                                </p:cTn>
                              </p:par>
                            </p:childTnLst>
                          </p:cTn>
                        </p:par>
                        <p:par>
                          <p:cTn id="105" fill="hold">
                            <p:stCondLst>
                              <p:cond delay="1000"/>
                            </p:stCondLst>
                            <p:childTnLst>
                              <p:par>
                                <p:cTn id="106" presetID="1" presetClass="entr" presetSubtype="0" fill="hold" grpId="0" nodeType="afterEffect">
                                  <p:stCondLst>
                                    <p:cond delay="0"/>
                                  </p:stCondLst>
                                  <p:childTnLst>
                                    <p:set>
                                      <p:cBhvr>
                                        <p:cTn id="107" dur="1" fill="hold">
                                          <p:stCondLst>
                                            <p:cond delay="0"/>
                                          </p:stCondLst>
                                        </p:cTn>
                                        <p:tgtEl>
                                          <p:spTgt spid="85015"/>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 presetClass="entr" presetSubtype="4" fill="hold" nodeType="clickEffect">
                                  <p:stCondLst>
                                    <p:cond delay="0"/>
                                  </p:stCondLst>
                                  <p:childTnLst>
                                    <p:set>
                                      <p:cBhvr>
                                        <p:cTn id="111" dur="1" fill="hold">
                                          <p:stCondLst>
                                            <p:cond delay="0"/>
                                          </p:stCondLst>
                                        </p:cTn>
                                        <p:tgtEl>
                                          <p:spTgt spid="85023"/>
                                        </p:tgtEl>
                                        <p:attrNameLst>
                                          <p:attrName>style.visibility</p:attrName>
                                        </p:attrNameLst>
                                      </p:cBhvr>
                                      <p:to>
                                        <p:strVal val="visible"/>
                                      </p:to>
                                    </p:set>
                                    <p:anim calcmode="lin" valueType="num">
                                      <p:cBhvr additive="base">
                                        <p:cTn id="112" dur="500" fill="hold"/>
                                        <p:tgtEl>
                                          <p:spTgt spid="85023"/>
                                        </p:tgtEl>
                                        <p:attrNameLst>
                                          <p:attrName>ppt_x</p:attrName>
                                        </p:attrNameLst>
                                      </p:cBhvr>
                                      <p:tavLst>
                                        <p:tav tm="0">
                                          <p:val>
                                            <p:strVal val="#ppt_x"/>
                                          </p:val>
                                        </p:tav>
                                        <p:tav tm="100000">
                                          <p:val>
                                            <p:strVal val="#ppt_x"/>
                                          </p:val>
                                        </p:tav>
                                      </p:tavLst>
                                    </p:anim>
                                    <p:anim calcmode="lin" valueType="num">
                                      <p:cBhvr additive="base">
                                        <p:cTn id="113" dur="500" fill="hold"/>
                                        <p:tgtEl>
                                          <p:spTgt spid="85023"/>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85017"/>
                                        </p:tgtEl>
                                        <p:attrNameLst>
                                          <p:attrName>style.visibility</p:attrName>
                                        </p:attrNameLst>
                                      </p:cBhvr>
                                      <p:to>
                                        <p:strVal val="visible"/>
                                      </p:to>
                                    </p:set>
                                    <p:anim calcmode="lin" valueType="num">
                                      <p:cBhvr additive="base">
                                        <p:cTn id="116" dur="500" fill="hold"/>
                                        <p:tgtEl>
                                          <p:spTgt spid="85017"/>
                                        </p:tgtEl>
                                        <p:attrNameLst>
                                          <p:attrName>ppt_x</p:attrName>
                                        </p:attrNameLst>
                                      </p:cBhvr>
                                      <p:tavLst>
                                        <p:tav tm="0">
                                          <p:val>
                                            <p:strVal val="#ppt_x"/>
                                          </p:val>
                                        </p:tav>
                                        <p:tav tm="100000">
                                          <p:val>
                                            <p:strVal val="#ppt_x"/>
                                          </p:val>
                                        </p:tav>
                                      </p:tavLst>
                                    </p:anim>
                                    <p:anim calcmode="lin" valueType="num">
                                      <p:cBhvr additive="base">
                                        <p:cTn id="117" dur="500" fill="hold"/>
                                        <p:tgtEl>
                                          <p:spTgt spid="85017"/>
                                        </p:tgtEl>
                                        <p:attrNameLst>
                                          <p:attrName>ppt_y</p:attrName>
                                        </p:attrNameLst>
                                      </p:cBhvr>
                                      <p:tavLst>
                                        <p:tav tm="0">
                                          <p:val>
                                            <p:strVal val="1+#ppt_h/2"/>
                                          </p:val>
                                        </p:tav>
                                        <p:tav tm="100000">
                                          <p:val>
                                            <p:strVal val="#ppt_y"/>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85019"/>
                                        </p:tgtEl>
                                        <p:attrNameLst>
                                          <p:attrName>style.visibility</p:attrName>
                                        </p:attrNameLst>
                                      </p:cBhvr>
                                      <p:to>
                                        <p:strVal val="visible"/>
                                      </p:to>
                                    </p:set>
                                    <p:animEffect transition="in" filter="blinds(horizontal)">
                                      <p:cBhvr>
                                        <p:cTn id="122" dur="500"/>
                                        <p:tgtEl>
                                          <p:spTgt spid="8501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85020"/>
                                        </p:tgtEl>
                                        <p:attrNameLst>
                                          <p:attrName>style.visibility</p:attrName>
                                        </p:attrNameLst>
                                      </p:cBhvr>
                                      <p:to>
                                        <p:strVal val="visible"/>
                                      </p:to>
                                    </p:set>
                                    <p:animEffect transition="in" filter="blinds(horizontal)">
                                      <p:cBhvr>
                                        <p:cTn id="127" dur="500"/>
                                        <p:tgtEl>
                                          <p:spTgt spid="8502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85021"/>
                                        </p:tgtEl>
                                        <p:attrNameLst>
                                          <p:attrName>style.visibility</p:attrName>
                                        </p:attrNameLst>
                                      </p:cBhvr>
                                      <p:to>
                                        <p:strVal val="visible"/>
                                      </p:to>
                                    </p:set>
                                    <p:animEffect transition="in" filter="blinds(horizontal)">
                                      <p:cBhvr>
                                        <p:cTn id="132" dur="500"/>
                                        <p:tgtEl>
                                          <p:spTgt spid="8502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85022"/>
                                        </p:tgtEl>
                                        <p:attrNameLst>
                                          <p:attrName>style.visibility</p:attrName>
                                        </p:attrNameLst>
                                      </p:cBhvr>
                                      <p:to>
                                        <p:strVal val="visible"/>
                                      </p:to>
                                    </p:set>
                                    <p:animEffect transition="in" filter="blinds(horizontal)">
                                      <p:cBhvr>
                                        <p:cTn id="137" dur="500"/>
                                        <p:tgtEl>
                                          <p:spTgt spid="85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animBg="1"/>
      <p:bldP spid="84995" grpId="0" animBg="1"/>
      <p:bldP spid="84996" grpId="0" animBg="1"/>
      <p:bldP spid="84997" grpId="0" animBg="1"/>
      <p:bldP spid="84998" grpId="0" animBg="1"/>
      <p:bldP spid="84999" grpId="0" animBg="1"/>
      <p:bldP spid="85000" grpId="0" animBg="1"/>
      <p:bldP spid="85003" grpId="0"/>
      <p:bldP spid="85004" grpId="0"/>
      <p:bldP spid="85006" grpId="0"/>
      <p:bldP spid="85007" grpId="0" animBg="1"/>
      <p:bldP spid="85008" grpId="0"/>
      <p:bldP spid="85011" grpId="0"/>
      <p:bldP spid="85013" grpId="0"/>
      <p:bldP spid="85014" grpId="0"/>
      <p:bldP spid="85015" grpId="0"/>
      <p:bldP spid="85016" grpId="0" animBg="1"/>
      <p:bldP spid="85019" grpId="0"/>
      <p:bldP spid="85020" grpId="0"/>
      <p:bldP spid="85021" grpId="0"/>
      <p:bldP spid="850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33BF3F6-A3C0-4F18-8ACD-66F82BE054C6}"/>
              </a:ext>
            </a:extLst>
          </p:cNvPr>
          <p:cNvGrpSpPr>
            <a:grpSpLocks/>
          </p:cNvGrpSpPr>
          <p:nvPr/>
        </p:nvGrpSpPr>
        <p:grpSpPr bwMode="auto">
          <a:xfrm>
            <a:off x="300038" y="1249363"/>
            <a:ext cx="8880475" cy="4267200"/>
            <a:chOff x="389" y="192"/>
            <a:chExt cx="5594" cy="2688"/>
          </a:xfrm>
        </p:grpSpPr>
        <p:sp>
          <p:nvSpPr>
            <p:cNvPr id="20485" name="AutoShape 3">
              <a:extLst>
                <a:ext uri="{FF2B5EF4-FFF2-40B4-BE49-F238E27FC236}">
                  <a16:creationId xmlns:a16="http://schemas.microsoft.com/office/drawing/2014/main" id="{DADFF348-4EDE-4BB7-9CF2-1DC9E9C1726E}"/>
                </a:ext>
              </a:extLst>
            </p:cNvPr>
            <p:cNvSpPr>
              <a:spLocks noChangeArrowheads="1"/>
            </p:cNvSpPr>
            <p:nvPr/>
          </p:nvSpPr>
          <p:spPr bwMode="auto">
            <a:xfrm rot="-2630043">
              <a:off x="4979" y="1777"/>
              <a:ext cx="99" cy="626"/>
            </a:xfrm>
            <a:prstGeom prst="downArrow">
              <a:avLst>
                <a:gd name="adj1" fmla="val 50000"/>
                <a:gd name="adj2" fmla="val 158081"/>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86" name="AutoShape 4">
              <a:extLst>
                <a:ext uri="{FF2B5EF4-FFF2-40B4-BE49-F238E27FC236}">
                  <a16:creationId xmlns:a16="http://schemas.microsoft.com/office/drawing/2014/main" id="{2B38CCF8-3FB4-4C50-B142-4445808E7A5D}"/>
                </a:ext>
              </a:extLst>
            </p:cNvPr>
            <p:cNvSpPr>
              <a:spLocks noChangeArrowheads="1"/>
            </p:cNvSpPr>
            <p:nvPr/>
          </p:nvSpPr>
          <p:spPr bwMode="auto">
            <a:xfrm rot="2272499">
              <a:off x="5011" y="1006"/>
              <a:ext cx="91" cy="499"/>
            </a:xfrm>
            <a:prstGeom prst="upArrow">
              <a:avLst>
                <a:gd name="adj1" fmla="val 50000"/>
                <a:gd name="adj2" fmla="val 137088"/>
              </a:avLst>
            </a:prstGeom>
            <a:solidFill>
              <a:schemeClr val="accent1"/>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87" name="AutoShape 5">
              <a:extLst>
                <a:ext uri="{FF2B5EF4-FFF2-40B4-BE49-F238E27FC236}">
                  <a16:creationId xmlns:a16="http://schemas.microsoft.com/office/drawing/2014/main" id="{5F9EBF2B-39A1-4F1A-8DB7-58B87825784B}"/>
                </a:ext>
              </a:extLst>
            </p:cNvPr>
            <p:cNvSpPr>
              <a:spLocks noChangeArrowheads="1"/>
            </p:cNvSpPr>
            <p:nvPr/>
          </p:nvSpPr>
          <p:spPr bwMode="auto">
            <a:xfrm rot="2272499">
              <a:off x="3802" y="916"/>
              <a:ext cx="135" cy="534"/>
            </a:xfrm>
            <a:prstGeom prst="upArrow">
              <a:avLst>
                <a:gd name="adj1" fmla="val 50000"/>
                <a:gd name="adj2" fmla="val 98889"/>
              </a:avLst>
            </a:prstGeom>
            <a:solidFill>
              <a:schemeClr val="accent1"/>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88" name="AutoShape 6">
              <a:extLst>
                <a:ext uri="{FF2B5EF4-FFF2-40B4-BE49-F238E27FC236}">
                  <a16:creationId xmlns:a16="http://schemas.microsoft.com/office/drawing/2014/main" id="{32E7BB31-8CB0-431B-B739-27AF83C81B97}"/>
                </a:ext>
              </a:extLst>
            </p:cNvPr>
            <p:cNvSpPr>
              <a:spLocks noChangeArrowheads="1"/>
            </p:cNvSpPr>
            <p:nvPr/>
          </p:nvSpPr>
          <p:spPr bwMode="auto">
            <a:xfrm rot="-2630043">
              <a:off x="4032" y="1883"/>
              <a:ext cx="124" cy="613"/>
            </a:xfrm>
            <a:prstGeom prst="downArrow">
              <a:avLst>
                <a:gd name="adj1" fmla="val 50000"/>
                <a:gd name="adj2" fmla="val 123589"/>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89" name="AutoShape 7">
              <a:extLst>
                <a:ext uri="{FF2B5EF4-FFF2-40B4-BE49-F238E27FC236}">
                  <a16:creationId xmlns:a16="http://schemas.microsoft.com/office/drawing/2014/main" id="{8AD39D25-5191-425F-9DD7-6D2B707FD667}"/>
                </a:ext>
              </a:extLst>
            </p:cNvPr>
            <p:cNvSpPr>
              <a:spLocks noChangeArrowheads="1"/>
            </p:cNvSpPr>
            <p:nvPr/>
          </p:nvSpPr>
          <p:spPr bwMode="auto">
            <a:xfrm rot="-2630043">
              <a:off x="2571" y="1578"/>
              <a:ext cx="184" cy="974"/>
            </a:xfrm>
            <a:prstGeom prst="downArrow">
              <a:avLst>
                <a:gd name="adj1" fmla="val 50000"/>
                <a:gd name="adj2" fmla="val 132337"/>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90" name="AutoShape 8">
              <a:extLst>
                <a:ext uri="{FF2B5EF4-FFF2-40B4-BE49-F238E27FC236}">
                  <a16:creationId xmlns:a16="http://schemas.microsoft.com/office/drawing/2014/main" id="{DE35AD9F-A9A0-4AA4-8B9B-2E18274D475F}"/>
                </a:ext>
              </a:extLst>
            </p:cNvPr>
            <p:cNvSpPr>
              <a:spLocks noChangeArrowheads="1"/>
            </p:cNvSpPr>
            <p:nvPr/>
          </p:nvSpPr>
          <p:spPr bwMode="auto">
            <a:xfrm rot="2272499">
              <a:off x="2567" y="901"/>
              <a:ext cx="174" cy="614"/>
            </a:xfrm>
            <a:prstGeom prst="upArrow">
              <a:avLst>
                <a:gd name="adj1" fmla="val 50000"/>
                <a:gd name="adj2" fmla="val 88218"/>
              </a:avLst>
            </a:prstGeom>
            <a:solidFill>
              <a:schemeClr val="accent1"/>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91" name="AutoShape 9">
              <a:extLst>
                <a:ext uri="{FF2B5EF4-FFF2-40B4-BE49-F238E27FC236}">
                  <a16:creationId xmlns:a16="http://schemas.microsoft.com/office/drawing/2014/main" id="{F48D4055-5C75-4C7A-9C6B-72E1F1E95ACC}"/>
                </a:ext>
              </a:extLst>
            </p:cNvPr>
            <p:cNvSpPr>
              <a:spLocks noChangeArrowheads="1"/>
            </p:cNvSpPr>
            <p:nvPr/>
          </p:nvSpPr>
          <p:spPr bwMode="auto">
            <a:xfrm rot="-2630043">
              <a:off x="1331" y="1921"/>
              <a:ext cx="240" cy="519"/>
            </a:xfrm>
            <a:prstGeom prst="downArrow">
              <a:avLst>
                <a:gd name="adj1" fmla="val 50000"/>
                <a:gd name="adj2" fmla="val 54063"/>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92" name="AutoShape 10">
              <a:extLst>
                <a:ext uri="{FF2B5EF4-FFF2-40B4-BE49-F238E27FC236}">
                  <a16:creationId xmlns:a16="http://schemas.microsoft.com/office/drawing/2014/main" id="{9941F12B-3022-4A5E-B8E2-62E0BABEDB22}"/>
                </a:ext>
              </a:extLst>
            </p:cNvPr>
            <p:cNvSpPr>
              <a:spLocks noChangeArrowheads="1"/>
            </p:cNvSpPr>
            <p:nvPr/>
          </p:nvSpPr>
          <p:spPr bwMode="auto">
            <a:xfrm rot="2093887">
              <a:off x="1283" y="851"/>
              <a:ext cx="227" cy="499"/>
            </a:xfrm>
            <a:prstGeom prst="upArrow">
              <a:avLst>
                <a:gd name="adj1" fmla="val 50000"/>
                <a:gd name="adj2" fmla="val 54956"/>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93" name="Rectangle 11">
              <a:extLst>
                <a:ext uri="{FF2B5EF4-FFF2-40B4-BE49-F238E27FC236}">
                  <a16:creationId xmlns:a16="http://schemas.microsoft.com/office/drawing/2014/main" id="{3991F219-A178-4EAD-824E-240D62A7AE39}"/>
                </a:ext>
              </a:extLst>
            </p:cNvPr>
            <p:cNvSpPr>
              <a:spLocks noChangeArrowheads="1"/>
            </p:cNvSpPr>
            <p:nvPr/>
          </p:nvSpPr>
          <p:spPr bwMode="auto">
            <a:xfrm>
              <a:off x="934" y="1264"/>
              <a:ext cx="862" cy="862"/>
            </a:xfrm>
            <a:prstGeom prst="rect">
              <a:avLst/>
            </a:prstGeom>
            <a:solidFill>
              <a:srgbClr val="CCFFCC"/>
            </a:solidFill>
            <a:ln w="9525" algn="ctr">
              <a:solidFill>
                <a:srgbClr val="FF99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94" name="PPBand7">
              <a:extLst>
                <a:ext uri="{FF2B5EF4-FFF2-40B4-BE49-F238E27FC236}">
                  <a16:creationId xmlns:a16="http://schemas.microsoft.com/office/drawing/2014/main" id="{FEFBD174-3ED4-4EF1-BDC0-1D5356F041CE}"/>
                </a:ext>
              </a:extLst>
            </p:cNvPr>
            <p:cNvSpPr txBox="1">
              <a:spLocks noChangeArrowheads="1"/>
            </p:cNvSpPr>
            <p:nvPr/>
          </p:nvSpPr>
          <p:spPr bwMode="auto">
            <a:xfrm>
              <a:off x="672" y="192"/>
              <a:ext cx="43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3200" b="1">
                  <a:latin typeface="微软雅黑" panose="020B0503020204020204" pitchFamily="34" charset="-122"/>
                  <a:ea typeface="微软雅黑" panose="020B0503020204020204" pitchFamily="34" charset="-122"/>
                </a:rPr>
                <a:t>生态系统的能量流动过程图解</a:t>
              </a:r>
              <a:r>
                <a:rPr lang="en-US" altLang="zh-CN" sz="3200" b="1">
                  <a:latin typeface="微软雅黑" panose="020B0503020204020204" pitchFamily="34" charset="-122"/>
                  <a:ea typeface="微软雅黑" panose="020B0503020204020204" pitchFamily="34" charset="-122"/>
                </a:rPr>
                <a:t>:</a:t>
              </a:r>
            </a:p>
          </p:txBody>
        </p:sp>
        <p:sp>
          <p:nvSpPr>
            <p:cNvPr id="20495" name="AutoShape 13">
              <a:extLst>
                <a:ext uri="{FF2B5EF4-FFF2-40B4-BE49-F238E27FC236}">
                  <a16:creationId xmlns:a16="http://schemas.microsoft.com/office/drawing/2014/main" id="{A2F024CF-087F-4EED-9808-A4102F18B94A}"/>
                </a:ext>
              </a:extLst>
            </p:cNvPr>
            <p:cNvSpPr>
              <a:spLocks noChangeArrowheads="1"/>
            </p:cNvSpPr>
            <p:nvPr/>
          </p:nvSpPr>
          <p:spPr bwMode="auto">
            <a:xfrm>
              <a:off x="389" y="1355"/>
              <a:ext cx="544" cy="635"/>
            </a:xfrm>
            <a:prstGeom prst="rightArrow">
              <a:avLst>
                <a:gd name="adj1" fmla="val 50000"/>
                <a:gd name="adj2" fmla="val 25000"/>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96" name="PPBand8">
              <a:extLst>
                <a:ext uri="{FF2B5EF4-FFF2-40B4-BE49-F238E27FC236}">
                  <a16:creationId xmlns:a16="http://schemas.microsoft.com/office/drawing/2014/main" id="{B4E7E399-AF0C-4489-84CB-4FCEA1684727}"/>
                </a:ext>
              </a:extLst>
            </p:cNvPr>
            <p:cNvSpPr txBox="1">
              <a:spLocks noChangeArrowheads="1"/>
            </p:cNvSpPr>
            <p:nvPr/>
          </p:nvSpPr>
          <p:spPr bwMode="auto">
            <a:xfrm>
              <a:off x="958" y="1331"/>
              <a:ext cx="8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rgbClr val="000099"/>
                  </a:solidFill>
                  <a:latin typeface="微软雅黑" panose="020B0503020204020204" pitchFamily="34" charset="-122"/>
                  <a:ea typeface="微软雅黑" panose="020B0503020204020204" pitchFamily="34" charset="-122"/>
                </a:rPr>
                <a:t>生产者</a:t>
              </a:r>
            </a:p>
          </p:txBody>
        </p:sp>
        <p:sp>
          <p:nvSpPr>
            <p:cNvPr id="20497" name="PPBand9">
              <a:extLst>
                <a:ext uri="{FF2B5EF4-FFF2-40B4-BE49-F238E27FC236}">
                  <a16:creationId xmlns:a16="http://schemas.microsoft.com/office/drawing/2014/main" id="{4075E801-1DA2-4243-B3F8-776B41B8A855}"/>
                </a:ext>
              </a:extLst>
            </p:cNvPr>
            <p:cNvSpPr txBox="1">
              <a:spLocks noChangeArrowheads="1"/>
            </p:cNvSpPr>
            <p:nvPr/>
          </p:nvSpPr>
          <p:spPr bwMode="auto">
            <a:xfrm>
              <a:off x="1007" y="1620"/>
              <a:ext cx="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1">
                  <a:solidFill>
                    <a:srgbClr val="000099"/>
                  </a:solidFill>
                  <a:latin typeface="微软雅黑" panose="020B0503020204020204" pitchFamily="34" charset="-122"/>
                  <a:ea typeface="微软雅黑" panose="020B0503020204020204" pitchFamily="34" charset="-122"/>
                </a:rPr>
                <a:t>(</a:t>
              </a:r>
              <a:r>
                <a:rPr lang="zh-CN" altLang="en-US" sz="2400" b="1">
                  <a:solidFill>
                    <a:srgbClr val="000099"/>
                  </a:solidFill>
                  <a:latin typeface="微软雅黑" panose="020B0503020204020204" pitchFamily="34" charset="-122"/>
                  <a:ea typeface="微软雅黑" panose="020B0503020204020204" pitchFamily="34" charset="-122"/>
                </a:rPr>
                <a:t>植物</a:t>
              </a:r>
              <a:r>
                <a:rPr lang="en-US" altLang="zh-CN" sz="2400" b="1">
                  <a:solidFill>
                    <a:srgbClr val="000099"/>
                  </a:solidFill>
                  <a:latin typeface="微软雅黑" panose="020B0503020204020204" pitchFamily="34" charset="-122"/>
                  <a:ea typeface="微软雅黑" panose="020B0503020204020204" pitchFamily="34" charset="-122"/>
                </a:rPr>
                <a:t>)</a:t>
              </a:r>
            </a:p>
          </p:txBody>
        </p:sp>
        <p:sp>
          <p:nvSpPr>
            <p:cNvPr id="20498" name="AutoShape 16">
              <a:extLst>
                <a:ext uri="{FF2B5EF4-FFF2-40B4-BE49-F238E27FC236}">
                  <a16:creationId xmlns:a16="http://schemas.microsoft.com/office/drawing/2014/main" id="{BAC82CE5-01FF-47B2-BB6E-BC696DD68729}"/>
                </a:ext>
              </a:extLst>
            </p:cNvPr>
            <p:cNvSpPr>
              <a:spLocks noChangeArrowheads="1"/>
            </p:cNvSpPr>
            <p:nvPr/>
          </p:nvSpPr>
          <p:spPr bwMode="auto">
            <a:xfrm>
              <a:off x="1796" y="1491"/>
              <a:ext cx="363" cy="408"/>
            </a:xfrm>
            <a:prstGeom prst="rightArrow">
              <a:avLst>
                <a:gd name="adj1" fmla="val 50000"/>
                <a:gd name="adj2" fmla="val 25000"/>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499" name="Rectangle 17">
              <a:extLst>
                <a:ext uri="{FF2B5EF4-FFF2-40B4-BE49-F238E27FC236}">
                  <a16:creationId xmlns:a16="http://schemas.microsoft.com/office/drawing/2014/main" id="{88008567-8937-4CEE-B1CF-1EAF45AB1A4B}"/>
                </a:ext>
              </a:extLst>
            </p:cNvPr>
            <p:cNvSpPr>
              <a:spLocks noChangeArrowheads="1"/>
            </p:cNvSpPr>
            <p:nvPr/>
          </p:nvSpPr>
          <p:spPr bwMode="auto">
            <a:xfrm>
              <a:off x="2158" y="1309"/>
              <a:ext cx="907" cy="726"/>
            </a:xfrm>
            <a:prstGeom prst="rect">
              <a:avLst/>
            </a:prstGeom>
            <a:solidFill>
              <a:srgbClr val="CCFFCC"/>
            </a:solidFill>
            <a:ln w="9525" algn="ctr">
              <a:solidFill>
                <a:srgbClr val="FF99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800" b="1">
                <a:solidFill>
                  <a:srgbClr val="FFCCFF"/>
                </a:solidFill>
                <a:latin typeface="微软雅黑" panose="020B0503020204020204" pitchFamily="34" charset="-122"/>
                <a:ea typeface="微软雅黑" panose="020B0503020204020204" pitchFamily="34" charset="-122"/>
              </a:endParaRPr>
            </a:p>
          </p:txBody>
        </p:sp>
        <p:sp>
          <p:nvSpPr>
            <p:cNvPr id="20500" name="Rectangle 18">
              <a:extLst>
                <a:ext uri="{FF2B5EF4-FFF2-40B4-BE49-F238E27FC236}">
                  <a16:creationId xmlns:a16="http://schemas.microsoft.com/office/drawing/2014/main" id="{460F2DA4-BA2A-4A1D-A0BE-8860A539295E}"/>
                </a:ext>
              </a:extLst>
            </p:cNvPr>
            <p:cNvSpPr>
              <a:spLocks noChangeArrowheads="1"/>
            </p:cNvSpPr>
            <p:nvPr/>
          </p:nvSpPr>
          <p:spPr bwMode="auto">
            <a:xfrm>
              <a:off x="3474" y="1355"/>
              <a:ext cx="907" cy="635"/>
            </a:xfrm>
            <a:prstGeom prst="rect">
              <a:avLst/>
            </a:prstGeom>
            <a:solidFill>
              <a:srgbClr val="CCFFCC"/>
            </a:solidFill>
            <a:ln w="9525" algn="ctr">
              <a:solidFill>
                <a:srgbClr val="FF99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501" name="PPBand11">
              <a:extLst>
                <a:ext uri="{FF2B5EF4-FFF2-40B4-BE49-F238E27FC236}">
                  <a16:creationId xmlns:a16="http://schemas.microsoft.com/office/drawing/2014/main" id="{D762B5C2-71A8-4A8C-B122-F1F4A254CAF2}"/>
                </a:ext>
              </a:extLst>
            </p:cNvPr>
            <p:cNvSpPr txBox="1">
              <a:spLocks noChangeArrowheads="1"/>
            </p:cNvSpPr>
            <p:nvPr/>
          </p:nvSpPr>
          <p:spPr bwMode="auto">
            <a:xfrm>
              <a:off x="2123" y="1397"/>
              <a:ext cx="95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000" b="1">
                  <a:solidFill>
                    <a:srgbClr val="000099"/>
                  </a:solidFill>
                  <a:latin typeface="微软雅黑" panose="020B0503020204020204" pitchFamily="34" charset="-122"/>
                  <a:ea typeface="微软雅黑" panose="020B0503020204020204" pitchFamily="34" charset="-122"/>
                </a:rPr>
                <a:t>初级消费者</a:t>
              </a:r>
            </a:p>
            <a:p>
              <a:pPr algn="ctr" eaLnBrk="1" hangingPunct="1"/>
              <a:r>
                <a:rPr lang="en-US" altLang="zh-CN" sz="2000" b="1">
                  <a:solidFill>
                    <a:srgbClr val="000099"/>
                  </a:solidFill>
                  <a:latin typeface="微软雅黑" panose="020B0503020204020204" pitchFamily="34" charset="-122"/>
                  <a:ea typeface="微软雅黑" panose="020B0503020204020204" pitchFamily="34" charset="-122"/>
                </a:rPr>
                <a:t>(</a:t>
              </a:r>
              <a:r>
                <a:rPr lang="zh-CN" altLang="en-US" sz="2000" b="1">
                  <a:solidFill>
                    <a:srgbClr val="000099"/>
                  </a:solidFill>
                  <a:latin typeface="微软雅黑" panose="020B0503020204020204" pitchFamily="34" charset="-122"/>
                  <a:ea typeface="微软雅黑" panose="020B0503020204020204" pitchFamily="34" charset="-122"/>
                </a:rPr>
                <a:t>植食动物</a:t>
              </a:r>
              <a:r>
                <a:rPr lang="en-US" altLang="zh-CN" sz="2000" b="1">
                  <a:solidFill>
                    <a:srgbClr val="000099"/>
                  </a:solidFill>
                  <a:latin typeface="微软雅黑" panose="020B0503020204020204" pitchFamily="34" charset="-122"/>
                  <a:ea typeface="微软雅黑" panose="020B0503020204020204" pitchFamily="34" charset="-122"/>
                </a:rPr>
                <a:t>)</a:t>
              </a:r>
            </a:p>
          </p:txBody>
        </p:sp>
        <p:sp>
          <p:nvSpPr>
            <p:cNvPr id="20502" name="AutoShape 20">
              <a:extLst>
                <a:ext uri="{FF2B5EF4-FFF2-40B4-BE49-F238E27FC236}">
                  <a16:creationId xmlns:a16="http://schemas.microsoft.com/office/drawing/2014/main" id="{926E0376-ECB1-48EC-B524-4CF90BC49979}"/>
                </a:ext>
              </a:extLst>
            </p:cNvPr>
            <p:cNvSpPr>
              <a:spLocks noChangeArrowheads="1"/>
            </p:cNvSpPr>
            <p:nvPr/>
          </p:nvSpPr>
          <p:spPr bwMode="auto">
            <a:xfrm>
              <a:off x="3066" y="1536"/>
              <a:ext cx="409" cy="272"/>
            </a:xfrm>
            <a:prstGeom prst="rightArrow">
              <a:avLst>
                <a:gd name="adj1" fmla="val 50000"/>
                <a:gd name="adj2" fmla="val 37592"/>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503" name="PPBand13">
              <a:extLst>
                <a:ext uri="{FF2B5EF4-FFF2-40B4-BE49-F238E27FC236}">
                  <a16:creationId xmlns:a16="http://schemas.microsoft.com/office/drawing/2014/main" id="{479A715E-122E-4FB0-8B76-A21F1712D310}"/>
                </a:ext>
              </a:extLst>
            </p:cNvPr>
            <p:cNvSpPr txBox="1">
              <a:spLocks noChangeArrowheads="1"/>
            </p:cNvSpPr>
            <p:nvPr/>
          </p:nvSpPr>
          <p:spPr bwMode="auto">
            <a:xfrm>
              <a:off x="3429" y="1406"/>
              <a:ext cx="95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000" b="1">
                  <a:solidFill>
                    <a:srgbClr val="000099"/>
                  </a:solidFill>
                  <a:latin typeface="微软雅黑" panose="020B0503020204020204" pitchFamily="34" charset="-122"/>
                  <a:ea typeface="微软雅黑" panose="020B0503020204020204" pitchFamily="34" charset="-122"/>
                </a:rPr>
                <a:t>次级消费者</a:t>
              </a:r>
            </a:p>
            <a:p>
              <a:pPr algn="ctr" eaLnBrk="1" hangingPunct="1"/>
              <a:r>
                <a:rPr lang="en-US" altLang="zh-CN" sz="2000" b="1">
                  <a:solidFill>
                    <a:srgbClr val="000099"/>
                  </a:solidFill>
                  <a:latin typeface="微软雅黑" panose="020B0503020204020204" pitchFamily="34" charset="-122"/>
                  <a:ea typeface="微软雅黑" panose="020B0503020204020204" pitchFamily="34" charset="-122"/>
                </a:rPr>
                <a:t>(</a:t>
              </a:r>
              <a:r>
                <a:rPr lang="zh-CN" altLang="en-US" sz="2000" b="1">
                  <a:solidFill>
                    <a:srgbClr val="000099"/>
                  </a:solidFill>
                  <a:latin typeface="微软雅黑" panose="020B0503020204020204" pitchFamily="34" charset="-122"/>
                  <a:ea typeface="微软雅黑" panose="020B0503020204020204" pitchFamily="34" charset="-122"/>
                </a:rPr>
                <a:t>肉食动物</a:t>
              </a:r>
              <a:r>
                <a:rPr lang="en-US" altLang="zh-CN" sz="2000" b="1">
                  <a:solidFill>
                    <a:srgbClr val="000099"/>
                  </a:solidFill>
                  <a:latin typeface="微软雅黑" panose="020B0503020204020204" pitchFamily="34" charset="-122"/>
                  <a:ea typeface="微软雅黑" panose="020B0503020204020204" pitchFamily="34" charset="-122"/>
                </a:rPr>
                <a:t>)</a:t>
              </a:r>
            </a:p>
          </p:txBody>
        </p:sp>
        <p:sp>
          <p:nvSpPr>
            <p:cNvPr id="20504" name="AutoShape 22">
              <a:extLst>
                <a:ext uri="{FF2B5EF4-FFF2-40B4-BE49-F238E27FC236}">
                  <a16:creationId xmlns:a16="http://schemas.microsoft.com/office/drawing/2014/main" id="{0829DBF8-34F4-4054-950D-05DEAF639F14}"/>
                </a:ext>
              </a:extLst>
            </p:cNvPr>
            <p:cNvSpPr>
              <a:spLocks noChangeArrowheads="1"/>
            </p:cNvSpPr>
            <p:nvPr/>
          </p:nvSpPr>
          <p:spPr bwMode="auto">
            <a:xfrm>
              <a:off x="4381" y="1582"/>
              <a:ext cx="317" cy="182"/>
            </a:xfrm>
            <a:prstGeom prst="rightArrow">
              <a:avLst>
                <a:gd name="adj1" fmla="val 50000"/>
                <a:gd name="adj2" fmla="val 43544"/>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0505" name="PPBand16">
              <a:extLst>
                <a:ext uri="{FF2B5EF4-FFF2-40B4-BE49-F238E27FC236}">
                  <a16:creationId xmlns:a16="http://schemas.microsoft.com/office/drawing/2014/main" id="{3F3752AE-DA99-425E-80D2-7A5ED4EEA81B}"/>
                </a:ext>
              </a:extLst>
            </p:cNvPr>
            <p:cNvSpPr txBox="1">
              <a:spLocks noChangeArrowheads="1"/>
            </p:cNvSpPr>
            <p:nvPr/>
          </p:nvSpPr>
          <p:spPr bwMode="auto">
            <a:xfrm>
              <a:off x="5280" y="1372"/>
              <a:ext cx="70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3600" b="1">
                  <a:solidFill>
                    <a:srgbClr val="FF0000"/>
                  </a:solidFill>
                  <a:latin typeface="微软雅黑" panose="020B0503020204020204" pitchFamily="34" charset="-122"/>
                  <a:ea typeface="微软雅黑" panose="020B0503020204020204" pitchFamily="34" charset="-122"/>
                </a:rPr>
                <a:t>…</a:t>
              </a:r>
            </a:p>
          </p:txBody>
        </p:sp>
        <p:sp>
          <p:nvSpPr>
            <p:cNvPr id="20506" name="Rectangle 24">
              <a:extLst>
                <a:ext uri="{FF2B5EF4-FFF2-40B4-BE49-F238E27FC236}">
                  <a16:creationId xmlns:a16="http://schemas.microsoft.com/office/drawing/2014/main" id="{346EBFA0-39F5-4F69-B447-F389AB48C2EC}"/>
                </a:ext>
              </a:extLst>
            </p:cNvPr>
            <p:cNvSpPr>
              <a:spLocks noChangeArrowheads="1"/>
            </p:cNvSpPr>
            <p:nvPr/>
          </p:nvSpPr>
          <p:spPr bwMode="auto">
            <a:xfrm>
              <a:off x="4699" y="1282"/>
              <a:ext cx="840" cy="662"/>
            </a:xfrm>
            <a:prstGeom prst="rect">
              <a:avLst/>
            </a:prstGeom>
            <a:solidFill>
              <a:srgbClr val="CCFFCC"/>
            </a:solidFill>
            <a:ln w="9525" algn="ctr">
              <a:solidFill>
                <a:srgbClr val="FF99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a:solidFill>
                    <a:srgbClr val="003399"/>
                  </a:solidFill>
                  <a:latin typeface="微软雅黑" panose="020B0503020204020204" pitchFamily="34" charset="-122"/>
                  <a:ea typeface="微软雅黑" panose="020B0503020204020204" pitchFamily="34" charset="-122"/>
                </a:rPr>
                <a:t>三级消费者</a:t>
              </a:r>
            </a:p>
            <a:p>
              <a:pPr algn="ctr" eaLnBrk="1" hangingPunct="1"/>
              <a:r>
                <a:rPr lang="en-US" altLang="zh-CN" b="1">
                  <a:solidFill>
                    <a:srgbClr val="003399"/>
                  </a:solidFill>
                  <a:latin typeface="微软雅黑" panose="020B0503020204020204" pitchFamily="34" charset="-122"/>
                  <a:ea typeface="微软雅黑" panose="020B0503020204020204" pitchFamily="34" charset="-122"/>
                </a:rPr>
                <a:t>(</a:t>
              </a:r>
              <a:r>
                <a:rPr lang="zh-CN" altLang="en-US" b="1">
                  <a:solidFill>
                    <a:srgbClr val="003399"/>
                  </a:solidFill>
                  <a:latin typeface="微软雅黑" panose="020B0503020204020204" pitchFamily="34" charset="-122"/>
                  <a:ea typeface="微软雅黑" panose="020B0503020204020204" pitchFamily="34" charset="-122"/>
                </a:rPr>
                <a:t>肉食动物</a:t>
              </a:r>
              <a:r>
                <a:rPr lang="en-US" altLang="zh-CN" b="1">
                  <a:solidFill>
                    <a:srgbClr val="003399"/>
                  </a:solidFill>
                  <a:latin typeface="微软雅黑" panose="020B0503020204020204" pitchFamily="34" charset="-122"/>
                  <a:ea typeface="微软雅黑" panose="020B0503020204020204" pitchFamily="34" charset="-122"/>
                </a:rPr>
                <a:t>)</a:t>
              </a:r>
            </a:p>
          </p:txBody>
        </p:sp>
        <p:pic>
          <p:nvPicPr>
            <p:cNvPr id="20507" name="Picture 25" descr="0216">
              <a:extLst>
                <a:ext uri="{FF2B5EF4-FFF2-40B4-BE49-F238E27FC236}">
                  <a16:creationId xmlns:a16="http://schemas.microsoft.com/office/drawing/2014/main" id="{268E94D5-F8E6-4F65-AF8C-C6A64C1A9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 y="1924"/>
              <a:ext cx="45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8" name="Picture 26" descr="GIF-449">
              <a:extLst>
                <a:ext uri="{FF2B5EF4-FFF2-40B4-BE49-F238E27FC236}">
                  <a16:creationId xmlns:a16="http://schemas.microsoft.com/office/drawing/2014/main" id="{0C8C5863-3C2D-4852-8499-99E036B9B2E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60" y="1862"/>
              <a:ext cx="3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9" name="Picture 27" descr="GIF-508">
              <a:extLst>
                <a:ext uri="{FF2B5EF4-FFF2-40B4-BE49-F238E27FC236}">
                  <a16:creationId xmlns:a16="http://schemas.microsoft.com/office/drawing/2014/main" id="{63D65F7D-146A-4A02-8CCB-E476EB3A678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627" y="1766"/>
              <a:ext cx="49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0" name="Picture 28" descr="狗08">
              <a:extLst>
                <a:ext uri="{FF2B5EF4-FFF2-40B4-BE49-F238E27FC236}">
                  <a16:creationId xmlns:a16="http://schemas.microsoft.com/office/drawing/2014/main" id="{5E1F8469-8393-4787-9495-E29B672E76C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360" y="1872"/>
              <a:ext cx="60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1" name="Picture 29" descr="GIF-519">
              <a:extLst>
                <a:ext uri="{FF2B5EF4-FFF2-40B4-BE49-F238E27FC236}">
                  <a16:creationId xmlns:a16="http://schemas.microsoft.com/office/drawing/2014/main" id="{22EA0D84-91F2-4206-BB4D-3E5574573B8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098" y="1872"/>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2" name="Picture 30" descr="GIF-511">
              <a:extLst>
                <a:ext uri="{FF2B5EF4-FFF2-40B4-BE49-F238E27FC236}">
                  <a16:creationId xmlns:a16="http://schemas.microsoft.com/office/drawing/2014/main" id="{4A9EB0FF-B237-4B80-972B-782D5099E9FE}"/>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848" y="1776"/>
              <a:ext cx="48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3" name="AutoShape 31">
              <a:extLst>
                <a:ext uri="{FF2B5EF4-FFF2-40B4-BE49-F238E27FC236}">
                  <a16:creationId xmlns:a16="http://schemas.microsoft.com/office/drawing/2014/main" id="{925DE564-7545-4DB8-93F8-0DCC0150DA30}"/>
                </a:ext>
              </a:extLst>
            </p:cNvPr>
            <p:cNvSpPr>
              <a:spLocks/>
            </p:cNvSpPr>
            <p:nvPr/>
          </p:nvSpPr>
          <p:spPr bwMode="auto">
            <a:xfrm rot="-5400000">
              <a:off x="3288" y="648"/>
              <a:ext cx="240" cy="3552"/>
            </a:xfrm>
            <a:prstGeom prst="leftBrace">
              <a:avLst>
                <a:gd name="adj1" fmla="val 123333"/>
                <a:gd name="adj2" fmla="val 50000"/>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0514" name="AutoShape 32">
              <a:extLst>
                <a:ext uri="{FF2B5EF4-FFF2-40B4-BE49-F238E27FC236}">
                  <a16:creationId xmlns:a16="http://schemas.microsoft.com/office/drawing/2014/main" id="{C1771ABD-9E40-4D74-A0D7-4E3929D3650B}"/>
                </a:ext>
              </a:extLst>
            </p:cNvPr>
            <p:cNvSpPr>
              <a:spLocks/>
            </p:cNvSpPr>
            <p:nvPr/>
          </p:nvSpPr>
          <p:spPr bwMode="auto">
            <a:xfrm rot="5400000">
              <a:off x="3168" y="-912"/>
              <a:ext cx="336" cy="3696"/>
            </a:xfrm>
            <a:prstGeom prst="leftBrace">
              <a:avLst>
                <a:gd name="adj1" fmla="val 91667"/>
                <a:gd name="adj2" fmla="val 50000"/>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0515" name="Text Box 33">
              <a:extLst>
                <a:ext uri="{FF2B5EF4-FFF2-40B4-BE49-F238E27FC236}">
                  <a16:creationId xmlns:a16="http://schemas.microsoft.com/office/drawing/2014/main" id="{F0837D5B-0011-4B87-BA11-910415AD4F55}"/>
                </a:ext>
              </a:extLst>
            </p:cNvPr>
            <p:cNvSpPr txBox="1">
              <a:spLocks noChangeArrowheads="1"/>
            </p:cNvSpPr>
            <p:nvPr/>
          </p:nvSpPr>
          <p:spPr bwMode="auto">
            <a:xfrm>
              <a:off x="3168" y="480"/>
              <a:ext cx="33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3600" b="1">
                  <a:solidFill>
                    <a:srgbClr val="FF0000"/>
                  </a:solidFill>
                  <a:latin typeface="微软雅黑" panose="020B0503020204020204" pitchFamily="34" charset="-122"/>
                  <a:ea typeface="微软雅黑" panose="020B0503020204020204" pitchFamily="34" charset="-122"/>
                </a:rPr>
                <a:t>A</a:t>
              </a:r>
            </a:p>
          </p:txBody>
        </p:sp>
        <p:sp>
          <p:nvSpPr>
            <p:cNvPr id="20516" name="Text Box 34">
              <a:extLst>
                <a:ext uri="{FF2B5EF4-FFF2-40B4-BE49-F238E27FC236}">
                  <a16:creationId xmlns:a16="http://schemas.microsoft.com/office/drawing/2014/main" id="{EE54C923-E05A-4BC4-8D3F-ED3E8D734E63}"/>
                </a:ext>
              </a:extLst>
            </p:cNvPr>
            <p:cNvSpPr txBox="1">
              <a:spLocks noChangeArrowheads="1"/>
            </p:cNvSpPr>
            <p:nvPr/>
          </p:nvSpPr>
          <p:spPr bwMode="auto">
            <a:xfrm>
              <a:off x="1776" y="1536"/>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800" b="1">
                  <a:solidFill>
                    <a:srgbClr val="FF0000"/>
                  </a:solidFill>
                  <a:latin typeface="微软雅黑" panose="020B0503020204020204" pitchFamily="34" charset="-122"/>
                  <a:ea typeface="微软雅黑" panose="020B0503020204020204" pitchFamily="34" charset="-122"/>
                </a:rPr>
                <a:t>B</a:t>
              </a:r>
            </a:p>
          </p:txBody>
        </p:sp>
        <p:sp>
          <p:nvSpPr>
            <p:cNvPr id="20517" name="Text Box 35">
              <a:extLst>
                <a:ext uri="{FF2B5EF4-FFF2-40B4-BE49-F238E27FC236}">
                  <a16:creationId xmlns:a16="http://schemas.microsoft.com/office/drawing/2014/main" id="{D67445C7-AE22-4B57-9D21-E5582E8FBEA0}"/>
                </a:ext>
              </a:extLst>
            </p:cNvPr>
            <p:cNvSpPr txBox="1">
              <a:spLocks noChangeArrowheads="1"/>
            </p:cNvSpPr>
            <p:nvPr/>
          </p:nvSpPr>
          <p:spPr bwMode="auto">
            <a:xfrm>
              <a:off x="3228" y="2476"/>
              <a:ext cx="3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3600" b="1">
                  <a:solidFill>
                    <a:srgbClr val="FF0000"/>
                  </a:solidFill>
                  <a:latin typeface="微软雅黑" panose="020B0503020204020204" pitchFamily="34" charset="-122"/>
                  <a:ea typeface="微软雅黑" panose="020B0503020204020204" pitchFamily="34" charset="-122"/>
                </a:rPr>
                <a:t>C</a:t>
              </a:r>
            </a:p>
          </p:txBody>
        </p:sp>
        <p:sp>
          <p:nvSpPr>
            <p:cNvPr id="20518" name="Text Box 36">
              <a:extLst>
                <a:ext uri="{FF2B5EF4-FFF2-40B4-BE49-F238E27FC236}">
                  <a16:creationId xmlns:a16="http://schemas.microsoft.com/office/drawing/2014/main" id="{26F4C3CE-44FB-4CB8-859D-61E8744A45E5}"/>
                </a:ext>
              </a:extLst>
            </p:cNvPr>
            <p:cNvSpPr txBox="1">
              <a:spLocks noChangeArrowheads="1"/>
            </p:cNvSpPr>
            <p:nvPr/>
          </p:nvSpPr>
          <p:spPr bwMode="auto">
            <a:xfrm>
              <a:off x="3120" y="149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800" b="1">
                  <a:solidFill>
                    <a:srgbClr val="FF0000"/>
                  </a:solidFill>
                  <a:latin typeface="微软雅黑" panose="020B0503020204020204" pitchFamily="34" charset="-122"/>
                  <a:ea typeface="微软雅黑" panose="020B0503020204020204" pitchFamily="34" charset="-122"/>
                </a:rPr>
                <a:t>B</a:t>
              </a:r>
            </a:p>
          </p:txBody>
        </p:sp>
        <p:sp>
          <p:nvSpPr>
            <p:cNvPr id="20519" name="Text Box 37">
              <a:extLst>
                <a:ext uri="{FF2B5EF4-FFF2-40B4-BE49-F238E27FC236}">
                  <a16:creationId xmlns:a16="http://schemas.microsoft.com/office/drawing/2014/main" id="{B29D6A39-CE39-4216-A332-920D562B785C}"/>
                </a:ext>
              </a:extLst>
            </p:cNvPr>
            <p:cNvSpPr txBox="1">
              <a:spLocks noChangeArrowheads="1"/>
            </p:cNvSpPr>
            <p:nvPr/>
          </p:nvSpPr>
          <p:spPr bwMode="auto">
            <a:xfrm>
              <a:off x="4368" y="148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800" b="1">
                  <a:solidFill>
                    <a:srgbClr val="FF0000"/>
                  </a:solidFill>
                  <a:latin typeface="微软雅黑" panose="020B0503020204020204" pitchFamily="34" charset="-122"/>
                  <a:ea typeface="微软雅黑" panose="020B0503020204020204" pitchFamily="34" charset="-122"/>
                </a:rPr>
                <a:t>B</a:t>
              </a:r>
            </a:p>
          </p:txBody>
        </p:sp>
      </p:grpSp>
      <p:sp>
        <p:nvSpPr>
          <p:cNvPr id="64550" name="Text Box 38">
            <a:extLst>
              <a:ext uri="{FF2B5EF4-FFF2-40B4-BE49-F238E27FC236}">
                <a16:creationId xmlns:a16="http://schemas.microsoft.com/office/drawing/2014/main" id="{410C8F6B-2A20-432E-8913-1F61765A159B}"/>
              </a:ext>
            </a:extLst>
          </p:cNvPr>
          <p:cNvSpPr txBox="1">
            <a:spLocks noChangeArrowheads="1"/>
          </p:cNvSpPr>
          <p:nvPr/>
        </p:nvSpPr>
        <p:spPr bwMode="auto">
          <a:xfrm>
            <a:off x="714375" y="5395913"/>
            <a:ext cx="784225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000" b="1">
                <a:latin typeface="微软雅黑" panose="020B0503020204020204" pitchFamily="34" charset="-122"/>
                <a:ea typeface="微软雅黑" panose="020B0503020204020204" pitchFamily="34" charset="-122"/>
              </a:rPr>
              <a:t>请表述</a:t>
            </a:r>
            <a:r>
              <a:rPr lang="en-US" altLang="zh-CN" sz="4000" b="1">
                <a:latin typeface="微软雅黑" panose="020B0503020204020204" pitchFamily="34" charset="-122"/>
                <a:ea typeface="微软雅黑" panose="020B0503020204020204" pitchFamily="34" charset="-122"/>
              </a:rPr>
              <a:t>:</a:t>
            </a:r>
          </a:p>
          <a:p>
            <a:pPr eaLnBrk="1" hangingPunct="1"/>
            <a:r>
              <a:rPr lang="zh-CN" altLang="en-US" sz="3600" b="1">
                <a:latin typeface="微软雅黑" panose="020B0503020204020204" pitchFamily="34" charset="-122"/>
                <a:ea typeface="微软雅黑" panose="020B0503020204020204" pitchFamily="34" charset="-122"/>
              </a:rPr>
              <a:t>图中的</a:t>
            </a:r>
            <a:r>
              <a:rPr lang="zh-CN" altLang="en-US" sz="3600" b="1">
                <a:solidFill>
                  <a:srgbClr val="FF0000"/>
                </a:solidFill>
                <a:latin typeface="微软雅黑" panose="020B0503020204020204" pitchFamily="34" charset="-122"/>
                <a:ea typeface="微软雅黑" panose="020B0503020204020204" pitchFamily="34" charset="-122"/>
              </a:rPr>
              <a:t>箭头</a:t>
            </a:r>
            <a:r>
              <a:rPr lang="en-US" altLang="zh-CN" sz="3600" b="1">
                <a:solidFill>
                  <a:srgbClr val="FF0000"/>
                </a:solidFill>
                <a:latin typeface="微软雅黑" panose="020B0503020204020204" pitchFamily="34" charset="-122"/>
                <a:ea typeface="微软雅黑" panose="020B0503020204020204" pitchFamily="34" charset="-122"/>
              </a:rPr>
              <a:t>A</a:t>
            </a:r>
            <a:r>
              <a:rPr lang="zh-CN" altLang="en-US" sz="3600" b="1">
                <a:solidFill>
                  <a:srgbClr val="FF0000"/>
                </a:solidFill>
                <a:latin typeface="微软雅黑" panose="020B0503020204020204" pitchFamily="34" charset="-122"/>
                <a:ea typeface="微软雅黑" panose="020B0503020204020204" pitchFamily="34" charset="-122"/>
              </a:rPr>
              <a:t>、</a:t>
            </a:r>
            <a:r>
              <a:rPr lang="en-US" altLang="zh-CN" sz="3600" b="1">
                <a:solidFill>
                  <a:srgbClr val="FF0000"/>
                </a:solidFill>
                <a:latin typeface="微软雅黑" panose="020B0503020204020204" pitchFamily="34" charset="-122"/>
                <a:ea typeface="微软雅黑" panose="020B0503020204020204" pitchFamily="34" charset="-122"/>
              </a:rPr>
              <a:t>B</a:t>
            </a:r>
            <a:r>
              <a:rPr lang="zh-CN" altLang="en-US" sz="3600" b="1">
                <a:solidFill>
                  <a:srgbClr val="FF0000"/>
                </a:solidFill>
                <a:latin typeface="微软雅黑" panose="020B0503020204020204" pitchFamily="34" charset="-122"/>
                <a:ea typeface="微软雅黑" panose="020B0503020204020204" pitchFamily="34" charset="-122"/>
              </a:rPr>
              <a:t>、</a:t>
            </a:r>
            <a:r>
              <a:rPr lang="en-US" altLang="zh-CN" sz="3600" b="1">
                <a:solidFill>
                  <a:srgbClr val="FF0000"/>
                </a:solidFill>
                <a:latin typeface="微软雅黑" panose="020B0503020204020204" pitchFamily="34" charset="-122"/>
                <a:ea typeface="微软雅黑" panose="020B0503020204020204" pitchFamily="34" charset="-122"/>
              </a:rPr>
              <a:t>C</a:t>
            </a:r>
            <a:r>
              <a:rPr lang="zh-CN" altLang="en-US" sz="3600" b="1">
                <a:latin typeface="微软雅黑" panose="020B0503020204020204" pitchFamily="34" charset="-122"/>
                <a:ea typeface="微软雅黑" panose="020B0503020204020204" pitchFamily="34" charset="-122"/>
              </a:rPr>
              <a:t>各表示什么含义</a:t>
            </a:r>
            <a:r>
              <a:rPr lang="en-US" altLang="zh-CN" sz="3600" b="1">
                <a:latin typeface="微软雅黑" panose="020B0503020204020204" pitchFamily="34" charset="-122"/>
                <a:ea typeface="微软雅黑" panose="020B0503020204020204" pitchFamily="34" charset="-122"/>
              </a:rPr>
              <a:t>?</a:t>
            </a:r>
          </a:p>
        </p:txBody>
      </p:sp>
      <p:sp>
        <p:nvSpPr>
          <p:cNvPr id="20484" name="Text Box 39">
            <a:extLst>
              <a:ext uri="{FF2B5EF4-FFF2-40B4-BE49-F238E27FC236}">
                <a16:creationId xmlns:a16="http://schemas.microsoft.com/office/drawing/2014/main" id="{9E37CA01-F151-461F-80B6-6B0B299FF7FA}"/>
              </a:ext>
            </a:extLst>
          </p:cNvPr>
          <p:cNvSpPr txBox="1">
            <a:spLocks noChangeArrowheads="1"/>
          </p:cNvSpPr>
          <p:nvPr/>
        </p:nvSpPr>
        <p:spPr bwMode="auto">
          <a:xfrm>
            <a:off x="539750" y="125413"/>
            <a:ext cx="1868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000" b="1">
                <a:latin typeface="微软雅黑" panose="020B0503020204020204" pitchFamily="34" charset="-122"/>
                <a:ea typeface="微软雅黑" panose="020B0503020204020204" pitchFamily="34" charset="-122"/>
              </a:rPr>
              <a:t>请观察</a:t>
            </a:r>
            <a:r>
              <a:rPr lang="en-US" altLang="zh-CN" sz="4000" b="1">
                <a:latin typeface="微软雅黑" panose="020B0503020204020204" pitchFamily="34" charset="-122"/>
                <a:ea typeface="微软雅黑" panose="020B0503020204020204" pitchFamily="34"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1000"/>
                                        <p:tgtEl>
                                          <p:spTgt spid="2"/>
                                        </p:tgtEl>
                                      </p:cBhvr>
                                    </p:animEffect>
                                  </p:childTnLst>
                                </p:cTn>
                              </p:par>
                            </p:childTnLst>
                          </p:cTn>
                        </p:par>
                        <p:par>
                          <p:cTn id="8" fill="hold" nodeType="afterGroup">
                            <p:stCondLst>
                              <p:cond delay="1000"/>
                            </p:stCondLst>
                            <p:childTnLst>
                              <p:par>
                                <p:cTn id="9" presetID="37" presetClass="entr" presetSubtype="0" fill="hold" grpId="0" nodeType="afterEffect">
                                  <p:stCondLst>
                                    <p:cond delay="0"/>
                                  </p:stCondLst>
                                  <p:childTnLst>
                                    <p:set>
                                      <p:cBhvr>
                                        <p:cTn id="10" dur="1" fill="hold">
                                          <p:stCondLst>
                                            <p:cond delay="0"/>
                                          </p:stCondLst>
                                        </p:cTn>
                                        <p:tgtEl>
                                          <p:spTgt spid="64550"/>
                                        </p:tgtEl>
                                        <p:attrNameLst>
                                          <p:attrName>style.visibility</p:attrName>
                                        </p:attrNameLst>
                                      </p:cBhvr>
                                      <p:to>
                                        <p:strVal val="visible"/>
                                      </p:to>
                                    </p:set>
                                    <p:animEffect transition="in" filter="fade">
                                      <p:cBhvr>
                                        <p:cTn id="11" dur="1000"/>
                                        <p:tgtEl>
                                          <p:spTgt spid="64550"/>
                                        </p:tgtEl>
                                      </p:cBhvr>
                                    </p:animEffect>
                                    <p:anim calcmode="lin" valueType="num">
                                      <p:cBhvr>
                                        <p:cTn id="12" dur="1000" fill="hold"/>
                                        <p:tgtEl>
                                          <p:spTgt spid="64550"/>
                                        </p:tgtEl>
                                        <p:attrNameLst>
                                          <p:attrName>ppt_x</p:attrName>
                                        </p:attrNameLst>
                                      </p:cBhvr>
                                      <p:tavLst>
                                        <p:tav tm="0">
                                          <p:val>
                                            <p:strVal val="#ppt_x"/>
                                          </p:val>
                                        </p:tav>
                                        <p:tav tm="100000">
                                          <p:val>
                                            <p:strVal val="#ppt_x"/>
                                          </p:val>
                                        </p:tav>
                                      </p:tavLst>
                                    </p:anim>
                                    <p:anim calcmode="lin" valueType="num">
                                      <p:cBhvr>
                                        <p:cTn id="13" dur="900" decel="100000" fill="hold"/>
                                        <p:tgtEl>
                                          <p:spTgt spid="6455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6455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5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6">
            <a:extLst>
              <a:ext uri="{FF2B5EF4-FFF2-40B4-BE49-F238E27FC236}">
                <a16:creationId xmlns:a16="http://schemas.microsoft.com/office/drawing/2014/main" id="{972F0CB0-3A98-4345-811A-6B68C874CE6C}"/>
              </a:ext>
            </a:extLst>
          </p:cNvPr>
          <p:cNvGrpSpPr>
            <a:grpSpLocks/>
          </p:cNvGrpSpPr>
          <p:nvPr/>
        </p:nvGrpSpPr>
        <p:grpSpPr bwMode="auto">
          <a:xfrm>
            <a:off x="142875" y="115887"/>
            <a:ext cx="9074150" cy="5030786"/>
            <a:chOff x="90" y="164"/>
            <a:chExt cx="5716" cy="3169"/>
          </a:xfrm>
        </p:grpSpPr>
        <p:sp>
          <p:nvSpPr>
            <p:cNvPr id="22532" name="AutoShape 3">
              <a:extLst>
                <a:ext uri="{FF2B5EF4-FFF2-40B4-BE49-F238E27FC236}">
                  <a16:creationId xmlns:a16="http://schemas.microsoft.com/office/drawing/2014/main" id="{A9D5BBCE-719D-4D3D-A326-46E445C9647C}"/>
                </a:ext>
              </a:extLst>
            </p:cNvPr>
            <p:cNvSpPr>
              <a:spLocks noChangeArrowheads="1"/>
            </p:cNvSpPr>
            <p:nvPr/>
          </p:nvSpPr>
          <p:spPr bwMode="auto">
            <a:xfrm rot="-2630043">
              <a:off x="4831" y="1933"/>
              <a:ext cx="79" cy="681"/>
            </a:xfrm>
            <a:prstGeom prst="downArrow">
              <a:avLst>
                <a:gd name="adj1" fmla="val 50000"/>
                <a:gd name="adj2" fmla="val 215506"/>
              </a:avLst>
            </a:prstGeom>
            <a:solidFill>
              <a:schemeClr val="accent1"/>
            </a:solidFill>
            <a:ln w="9525">
              <a:solidFill>
                <a:schemeClr val="tx1"/>
              </a:solidFill>
              <a:miter lim="800000"/>
              <a:headEnd/>
              <a:tailEnd/>
            </a:ln>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33" name="AutoShape 4">
              <a:extLst>
                <a:ext uri="{FF2B5EF4-FFF2-40B4-BE49-F238E27FC236}">
                  <a16:creationId xmlns:a16="http://schemas.microsoft.com/office/drawing/2014/main" id="{9FB62966-EBA2-4AD8-AFFB-884123D9D777}"/>
                </a:ext>
              </a:extLst>
            </p:cNvPr>
            <p:cNvSpPr>
              <a:spLocks noChangeArrowheads="1"/>
            </p:cNvSpPr>
            <p:nvPr/>
          </p:nvSpPr>
          <p:spPr bwMode="auto">
            <a:xfrm rot="2272499">
              <a:off x="4826" y="1176"/>
              <a:ext cx="91" cy="499"/>
            </a:xfrm>
            <a:prstGeom prst="upArrow">
              <a:avLst>
                <a:gd name="adj1" fmla="val 50000"/>
                <a:gd name="adj2" fmla="val 137088"/>
              </a:avLst>
            </a:prstGeom>
            <a:solidFill>
              <a:schemeClr val="accent1"/>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34" name="AutoShape 5">
              <a:extLst>
                <a:ext uri="{FF2B5EF4-FFF2-40B4-BE49-F238E27FC236}">
                  <a16:creationId xmlns:a16="http://schemas.microsoft.com/office/drawing/2014/main" id="{260BD7BA-5752-4675-91F5-DC19E84E98E7}"/>
                </a:ext>
              </a:extLst>
            </p:cNvPr>
            <p:cNvSpPr>
              <a:spLocks noChangeArrowheads="1"/>
            </p:cNvSpPr>
            <p:nvPr/>
          </p:nvSpPr>
          <p:spPr bwMode="auto">
            <a:xfrm rot="2272499">
              <a:off x="3606" y="1117"/>
              <a:ext cx="136" cy="499"/>
            </a:xfrm>
            <a:prstGeom prst="upArrow">
              <a:avLst>
                <a:gd name="adj1" fmla="val 50000"/>
                <a:gd name="adj2" fmla="val 91728"/>
              </a:avLst>
            </a:prstGeom>
            <a:solidFill>
              <a:schemeClr val="accent1"/>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35" name="AutoShape 6">
              <a:extLst>
                <a:ext uri="{FF2B5EF4-FFF2-40B4-BE49-F238E27FC236}">
                  <a16:creationId xmlns:a16="http://schemas.microsoft.com/office/drawing/2014/main" id="{25762A9A-F5C8-44DF-8BA1-59876364A7FB}"/>
                </a:ext>
              </a:extLst>
            </p:cNvPr>
            <p:cNvSpPr>
              <a:spLocks noChangeArrowheads="1"/>
            </p:cNvSpPr>
            <p:nvPr/>
          </p:nvSpPr>
          <p:spPr bwMode="auto">
            <a:xfrm rot="-3229157">
              <a:off x="3065" y="2723"/>
              <a:ext cx="94" cy="510"/>
            </a:xfrm>
            <a:prstGeom prst="downArrow">
              <a:avLst>
                <a:gd name="adj1" fmla="val 50000"/>
                <a:gd name="adj2" fmla="val 135638"/>
              </a:avLst>
            </a:prstGeom>
            <a:solidFill>
              <a:schemeClr val="accent1"/>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2536" name="AutoShape 7">
              <a:extLst>
                <a:ext uri="{FF2B5EF4-FFF2-40B4-BE49-F238E27FC236}">
                  <a16:creationId xmlns:a16="http://schemas.microsoft.com/office/drawing/2014/main" id="{832A00D5-9DE9-471B-A6B8-4C79EBE240AE}"/>
                </a:ext>
              </a:extLst>
            </p:cNvPr>
            <p:cNvSpPr>
              <a:spLocks noChangeArrowheads="1"/>
            </p:cNvSpPr>
            <p:nvPr/>
          </p:nvSpPr>
          <p:spPr bwMode="auto">
            <a:xfrm rot="-2630043">
              <a:off x="3696" y="1986"/>
              <a:ext cx="124" cy="613"/>
            </a:xfrm>
            <a:prstGeom prst="downArrow">
              <a:avLst>
                <a:gd name="adj1" fmla="val 50000"/>
                <a:gd name="adj2" fmla="val 123589"/>
              </a:avLst>
            </a:prstGeom>
            <a:solidFill>
              <a:schemeClr val="accent1"/>
            </a:solidFill>
            <a:ln w="9525">
              <a:solidFill>
                <a:schemeClr val="tx1"/>
              </a:solidFill>
              <a:miter lim="800000"/>
              <a:headEnd/>
              <a:tailEnd/>
            </a:ln>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37" name="AutoShape 8">
              <a:extLst>
                <a:ext uri="{FF2B5EF4-FFF2-40B4-BE49-F238E27FC236}">
                  <a16:creationId xmlns:a16="http://schemas.microsoft.com/office/drawing/2014/main" id="{F66CE3CE-9BCA-4F8B-99BE-DFA408581E7C}"/>
                </a:ext>
              </a:extLst>
            </p:cNvPr>
            <p:cNvSpPr>
              <a:spLocks noChangeArrowheads="1"/>
            </p:cNvSpPr>
            <p:nvPr/>
          </p:nvSpPr>
          <p:spPr bwMode="auto">
            <a:xfrm rot="-2630043">
              <a:off x="2382" y="1752"/>
              <a:ext cx="160" cy="898"/>
            </a:xfrm>
            <a:prstGeom prst="downArrow">
              <a:avLst>
                <a:gd name="adj1" fmla="val 50000"/>
                <a:gd name="adj2" fmla="val 140313"/>
              </a:avLst>
            </a:prstGeom>
            <a:solidFill>
              <a:schemeClr val="accent1"/>
            </a:solidFill>
            <a:ln w="9525">
              <a:solidFill>
                <a:schemeClr val="tx1"/>
              </a:solidFill>
              <a:miter lim="800000"/>
              <a:headEnd/>
              <a:tailEnd/>
            </a:ln>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38" name="AutoShape 9">
              <a:extLst>
                <a:ext uri="{FF2B5EF4-FFF2-40B4-BE49-F238E27FC236}">
                  <a16:creationId xmlns:a16="http://schemas.microsoft.com/office/drawing/2014/main" id="{FC3F09E0-C3FA-4B46-9F9B-1F42474561C2}"/>
                </a:ext>
              </a:extLst>
            </p:cNvPr>
            <p:cNvSpPr>
              <a:spLocks noChangeArrowheads="1"/>
            </p:cNvSpPr>
            <p:nvPr/>
          </p:nvSpPr>
          <p:spPr bwMode="auto">
            <a:xfrm rot="2272499">
              <a:off x="2382" y="1071"/>
              <a:ext cx="174" cy="614"/>
            </a:xfrm>
            <a:prstGeom prst="upArrow">
              <a:avLst>
                <a:gd name="adj1" fmla="val 50000"/>
                <a:gd name="adj2" fmla="val 88218"/>
              </a:avLst>
            </a:prstGeom>
            <a:solidFill>
              <a:schemeClr val="accent1"/>
            </a:solidFill>
            <a:ln w="9525" algn="ctr">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39" name="AutoShape 10">
              <a:extLst>
                <a:ext uri="{FF2B5EF4-FFF2-40B4-BE49-F238E27FC236}">
                  <a16:creationId xmlns:a16="http://schemas.microsoft.com/office/drawing/2014/main" id="{87167F3B-05BC-4838-B70B-F6F85613976B}"/>
                </a:ext>
              </a:extLst>
            </p:cNvPr>
            <p:cNvSpPr>
              <a:spLocks noChangeArrowheads="1"/>
            </p:cNvSpPr>
            <p:nvPr/>
          </p:nvSpPr>
          <p:spPr bwMode="auto">
            <a:xfrm rot="-2630043">
              <a:off x="1146" y="2091"/>
              <a:ext cx="240" cy="519"/>
            </a:xfrm>
            <a:prstGeom prst="downArrow">
              <a:avLst>
                <a:gd name="adj1" fmla="val 50000"/>
                <a:gd name="adj2" fmla="val 54063"/>
              </a:avLst>
            </a:prstGeom>
            <a:solidFill>
              <a:schemeClr val="accent1"/>
            </a:solidFill>
            <a:ln w="9525">
              <a:solidFill>
                <a:schemeClr val="tx1"/>
              </a:solidFill>
              <a:miter lim="800000"/>
              <a:headEnd/>
              <a:tailEnd/>
            </a:ln>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40" name="AutoShape 11">
              <a:extLst>
                <a:ext uri="{FF2B5EF4-FFF2-40B4-BE49-F238E27FC236}">
                  <a16:creationId xmlns:a16="http://schemas.microsoft.com/office/drawing/2014/main" id="{9EEEB95B-76C2-4621-8DCC-2727C4A40FDB}"/>
                </a:ext>
              </a:extLst>
            </p:cNvPr>
            <p:cNvSpPr>
              <a:spLocks noChangeArrowheads="1"/>
            </p:cNvSpPr>
            <p:nvPr/>
          </p:nvSpPr>
          <p:spPr bwMode="auto">
            <a:xfrm rot="2093887">
              <a:off x="1098" y="1021"/>
              <a:ext cx="227" cy="499"/>
            </a:xfrm>
            <a:prstGeom prst="upArrow">
              <a:avLst>
                <a:gd name="adj1" fmla="val 50000"/>
                <a:gd name="adj2" fmla="val 54956"/>
              </a:avLst>
            </a:prstGeom>
            <a:solidFill>
              <a:schemeClr val="accent1"/>
            </a:solidFill>
            <a:ln w="9525">
              <a:solidFill>
                <a:schemeClr val="tx1"/>
              </a:solidFill>
              <a:miter lim="800000"/>
              <a:headEnd/>
              <a:tailEnd/>
            </a:ln>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41" name="Rectangle 12">
              <a:extLst>
                <a:ext uri="{FF2B5EF4-FFF2-40B4-BE49-F238E27FC236}">
                  <a16:creationId xmlns:a16="http://schemas.microsoft.com/office/drawing/2014/main" id="{4CD1DB7D-5174-4DC8-9944-A84D484B9EF9}"/>
                </a:ext>
              </a:extLst>
            </p:cNvPr>
            <p:cNvSpPr>
              <a:spLocks noChangeArrowheads="1"/>
            </p:cNvSpPr>
            <p:nvPr/>
          </p:nvSpPr>
          <p:spPr bwMode="auto">
            <a:xfrm>
              <a:off x="749" y="1434"/>
              <a:ext cx="862" cy="862"/>
            </a:xfrm>
            <a:prstGeom prst="rect">
              <a:avLst/>
            </a:prstGeom>
            <a:solidFill>
              <a:srgbClr val="CCFFCC"/>
            </a:solidFill>
            <a:ln w="9525" algn="ctr">
              <a:solidFill>
                <a:srgbClr val="FF99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42" name="PPBand7">
              <a:extLst>
                <a:ext uri="{FF2B5EF4-FFF2-40B4-BE49-F238E27FC236}">
                  <a16:creationId xmlns:a16="http://schemas.microsoft.com/office/drawing/2014/main" id="{7B17EF32-803B-43B2-945A-CAC1372092CB}"/>
                </a:ext>
              </a:extLst>
            </p:cNvPr>
            <p:cNvSpPr txBox="1">
              <a:spLocks noChangeArrowheads="1"/>
            </p:cNvSpPr>
            <p:nvPr/>
          </p:nvSpPr>
          <p:spPr bwMode="auto">
            <a:xfrm>
              <a:off x="90" y="164"/>
              <a:ext cx="458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4000" b="1" dirty="0">
                  <a:latin typeface="微软雅黑" panose="020B0503020204020204" pitchFamily="34" charset="-122"/>
                  <a:ea typeface="微软雅黑" panose="020B0503020204020204" pitchFamily="34" charset="-122"/>
                </a:rPr>
                <a:t>生态系统的能量流动图解</a:t>
              </a:r>
              <a:r>
                <a:rPr lang="en-US" altLang="zh-CN" sz="4000" b="1" dirty="0">
                  <a:latin typeface="微软雅黑" panose="020B0503020204020204" pitchFamily="34" charset="-122"/>
                  <a:ea typeface="微软雅黑" panose="020B0503020204020204" pitchFamily="34" charset="-122"/>
                </a:rPr>
                <a:t>:</a:t>
              </a:r>
            </a:p>
          </p:txBody>
        </p:sp>
        <p:sp>
          <p:nvSpPr>
            <p:cNvPr id="22543" name="AutoShape 14">
              <a:extLst>
                <a:ext uri="{FF2B5EF4-FFF2-40B4-BE49-F238E27FC236}">
                  <a16:creationId xmlns:a16="http://schemas.microsoft.com/office/drawing/2014/main" id="{116BE7A2-1848-43B8-84B0-4A89FBBFD87F}"/>
                </a:ext>
              </a:extLst>
            </p:cNvPr>
            <p:cNvSpPr>
              <a:spLocks noChangeArrowheads="1"/>
            </p:cNvSpPr>
            <p:nvPr/>
          </p:nvSpPr>
          <p:spPr bwMode="auto">
            <a:xfrm>
              <a:off x="204" y="1525"/>
              <a:ext cx="544" cy="635"/>
            </a:xfrm>
            <a:prstGeom prst="rightArrow">
              <a:avLst>
                <a:gd name="adj1" fmla="val 50000"/>
                <a:gd name="adj2" fmla="val 25000"/>
              </a:avLst>
            </a:prstGeom>
            <a:solidFill>
              <a:srgbClr val="FFCC00"/>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44" name="PPBand8">
              <a:extLst>
                <a:ext uri="{FF2B5EF4-FFF2-40B4-BE49-F238E27FC236}">
                  <a16:creationId xmlns:a16="http://schemas.microsoft.com/office/drawing/2014/main" id="{55C0FC14-AA5D-47A8-96CD-CE73DBA97F6F}"/>
                </a:ext>
              </a:extLst>
            </p:cNvPr>
            <p:cNvSpPr txBox="1">
              <a:spLocks noChangeArrowheads="1"/>
            </p:cNvSpPr>
            <p:nvPr/>
          </p:nvSpPr>
          <p:spPr bwMode="auto">
            <a:xfrm>
              <a:off x="839" y="1525"/>
              <a:ext cx="7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b="1">
                  <a:solidFill>
                    <a:srgbClr val="000099"/>
                  </a:solidFill>
                  <a:latin typeface="微软雅黑" panose="020B0503020204020204" pitchFamily="34" charset="-122"/>
                  <a:ea typeface="微软雅黑" panose="020B0503020204020204" pitchFamily="34" charset="-122"/>
                </a:rPr>
                <a:t>生产者</a:t>
              </a:r>
            </a:p>
          </p:txBody>
        </p:sp>
        <p:sp>
          <p:nvSpPr>
            <p:cNvPr id="22545" name="PPBand9">
              <a:extLst>
                <a:ext uri="{FF2B5EF4-FFF2-40B4-BE49-F238E27FC236}">
                  <a16:creationId xmlns:a16="http://schemas.microsoft.com/office/drawing/2014/main" id="{7D622614-6F15-4B8E-B958-7E88AB0B6E73}"/>
                </a:ext>
              </a:extLst>
            </p:cNvPr>
            <p:cNvSpPr txBox="1">
              <a:spLocks noChangeArrowheads="1"/>
            </p:cNvSpPr>
            <p:nvPr/>
          </p:nvSpPr>
          <p:spPr bwMode="auto">
            <a:xfrm>
              <a:off x="885" y="1842"/>
              <a:ext cx="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b="1">
                  <a:solidFill>
                    <a:srgbClr val="000099"/>
                  </a:solidFill>
                  <a:latin typeface="微软雅黑" panose="020B0503020204020204" pitchFamily="34" charset="-122"/>
                  <a:ea typeface="微软雅黑" panose="020B0503020204020204" pitchFamily="34" charset="-122"/>
                </a:rPr>
                <a:t>(</a:t>
              </a:r>
              <a:r>
                <a:rPr lang="zh-CN" altLang="en-US" sz="2400" b="1">
                  <a:solidFill>
                    <a:srgbClr val="000099"/>
                  </a:solidFill>
                  <a:latin typeface="微软雅黑" panose="020B0503020204020204" pitchFamily="34" charset="-122"/>
                  <a:ea typeface="微软雅黑" panose="020B0503020204020204" pitchFamily="34" charset="-122"/>
                </a:rPr>
                <a:t>植物</a:t>
              </a:r>
              <a:r>
                <a:rPr lang="en-US" altLang="zh-CN" sz="2400" b="1">
                  <a:solidFill>
                    <a:srgbClr val="000099"/>
                  </a:solidFill>
                  <a:latin typeface="微软雅黑" panose="020B0503020204020204" pitchFamily="34" charset="-122"/>
                  <a:ea typeface="微软雅黑" panose="020B0503020204020204" pitchFamily="34" charset="-122"/>
                </a:rPr>
                <a:t>)</a:t>
              </a:r>
            </a:p>
          </p:txBody>
        </p:sp>
        <p:sp>
          <p:nvSpPr>
            <p:cNvPr id="22546" name="PPBand10">
              <a:extLst>
                <a:ext uri="{FF2B5EF4-FFF2-40B4-BE49-F238E27FC236}">
                  <a16:creationId xmlns:a16="http://schemas.microsoft.com/office/drawing/2014/main" id="{40C9B8E5-FEF9-4B3F-8234-8DB94FDA6467}"/>
                </a:ext>
              </a:extLst>
            </p:cNvPr>
            <p:cNvSpPr txBox="1">
              <a:spLocks noChangeArrowheads="1"/>
            </p:cNvSpPr>
            <p:nvPr/>
          </p:nvSpPr>
          <p:spPr bwMode="auto">
            <a:xfrm>
              <a:off x="1429" y="890"/>
              <a:ext cx="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rPr>
                <a:t>呼吸</a:t>
              </a:r>
            </a:p>
          </p:txBody>
        </p:sp>
        <p:sp>
          <p:nvSpPr>
            <p:cNvPr id="22547" name="AutoShape 18">
              <a:extLst>
                <a:ext uri="{FF2B5EF4-FFF2-40B4-BE49-F238E27FC236}">
                  <a16:creationId xmlns:a16="http://schemas.microsoft.com/office/drawing/2014/main" id="{A7067062-97E7-4CB9-A36F-178A003E5CD2}"/>
                </a:ext>
              </a:extLst>
            </p:cNvPr>
            <p:cNvSpPr>
              <a:spLocks noChangeArrowheads="1"/>
            </p:cNvSpPr>
            <p:nvPr/>
          </p:nvSpPr>
          <p:spPr bwMode="auto">
            <a:xfrm>
              <a:off x="1611" y="1661"/>
              <a:ext cx="363" cy="408"/>
            </a:xfrm>
            <a:prstGeom prst="rightArrow">
              <a:avLst>
                <a:gd name="adj1" fmla="val 50000"/>
                <a:gd name="adj2" fmla="val 25000"/>
              </a:avLst>
            </a:prstGeom>
            <a:solidFill>
              <a:srgbClr val="FFCC00"/>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48" name="Rectangle 19">
              <a:extLst>
                <a:ext uri="{FF2B5EF4-FFF2-40B4-BE49-F238E27FC236}">
                  <a16:creationId xmlns:a16="http://schemas.microsoft.com/office/drawing/2014/main" id="{41FC0980-6E40-4FD6-B805-762784AE33A6}"/>
                </a:ext>
              </a:extLst>
            </p:cNvPr>
            <p:cNvSpPr>
              <a:spLocks noChangeArrowheads="1"/>
            </p:cNvSpPr>
            <p:nvPr/>
          </p:nvSpPr>
          <p:spPr bwMode="auto">
            <a:xfrm>
              <a:off x="1973" y="1479"/>
              <a:ext cx="907" cy="726"/>
            </a:xfrm>
            <a:prstGeom prst="rect">
              <a:avLst/>
            </a:prstGeom>
            <a:solidFill>
              <a:srgbClr val="CCFFCC"/>
            </a:solidFill>
            <a:ln w="9525" algn="ctr">
              <a:solidFill>
                <a:srgbClr val="FF99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b="1">
                <a:solidFill>
                  <a:srgbClr val="FFCCFF"/>
                </a:solidFill>
                <a:latin typeface="微软雅黑" panose="020B0503020204020204" pitchFamily="34" charset="-122"/>
                <a:ea typeface="微软雅黑" panose="020B0503020204020204" pitchFamily="34" charset="-122"/>
              </a:endParaRPr>
            </a:p>
          </p:txBody>
        </p:sp>
        <p:sp>
          <p:nvSpPr>
            <p:cNvPr id="22549" name="Rectangle 20">
              <a:extLst>
                <a:ext uri="{FF2B5EF4-FFF2-40B4-BE49-F238E27FC236}">
                  <a16:creationId xmlns:a16="http://schemas.microsoft.com/office/drawing/2014/main" id="{FDA8EAB7-8716-425F-B3EF-D1BC44EA9E23}"/>
                </a:ext>
              </a:extLst>
            </p:cNvPr>
            <p:cNvSpPr>
              <a:spLocks noChangeArrowheads="1"/>
            </p:cNvSpPr>
            <p:nvPr/>
          </p:nvSpPr>
          <p:spPr bwMode="auto">
            <a:xfrm>
              <a:off x="3289" y="1525"/>
              <a:ext cx="907" cy="635"/>
            </a:xfrm>
            <a:prstGeom prst="rect">
              <a:avLst/>
            </a:prstGeom>
            <a:solidFill>
              <a:srgbClr val="CCFFCC"/>
            </a:solidFill>
            <a:ln w="9525" algn="ctr">
              <a:solidFill>
                <a:srgbClr val="FF99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50" name="PPBand11">
              <a:extLst>
                <a:ext uri="{FF2B5EF4-FFF2-40B4-BE49-F238E27FC236}">
                  <a16:creationId xmlns:a16="http://schemas.microsoft.com/office/drawing/2014/main" id="{1AF23D1F-A213-4D4B-882A-85BF7AD5003A}"/>
                </a:ext>
              </a:extLst>
            </p:cNvPr>
            <p:cNvSpPr txBox="1">
              <a:spLocks noChangeArrowheads="1"/>
            </p:cNvSpPr>
            <p:nvPr/>
          </p:nvSpPr>
          <p:spPr bwMode="auto">
            <a:xfrm>
              <a:off x="1928" y="1616"/>
              <a:ext cx="95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r>
                <a:rPr lang="zh-CN" altLang="en-US" sz="2000" b="1">
                  <a:solidFill>
                    <a:srgbClr val="000099"/>
                  </a:solidFill>
                  <a:latin typeface="微软雅黑" panose="020B0503020204020204" pitchFamily="34" charset="-122"/>
                  <a:ea typeface="微软雅黑" panose="020B0503020204020204" pitchFamily="34" charset="-122"/>
                </a:rPr>
                <a:t>初级消费者</a:t>
              </a:r>
            </a:p>
            <a:p>
              <a:pPr algn="ctr" eaLnBrk="1" hangingPunct="1">
                <a:lnSpc>
                  <a:spcPct val="100000"/>
                </a:lnSpc>
                <a:spcBef>
                  <a:spcPct val="0"/>
                </a:spcBef>
                <a:buFontTx/>
                <a:buNone/>
              </a:pPr>
              <a:r>
                <a:rPr lang="en-US" altLang="zh-CN" sz="2000" b="1">
                  <a:solidFill>
                    <a:srgbClr val="000099"/>
                  </a:solidFill>
                  <a:latin typeface="微软雅黑" panose="020B0503020204020204" pitchFamily="34" charset="-122"/>
                  <a:ea typeface="微软雅黑" panose="020B0503020204020204" pitchFamily="34" charset="-122"/>
                </a:rPr>
                <a:t>(</a:t>
              </a:r>
              <a:r>
                <a:rPr lang="zh-CN" altLang="en-US" sz="2000" b="1">
                  <a:solidFill>
                    <a:srgbClr val="000099"/>
                  </a:solidFill>
                  <a:latin typeface="微软雅黑" panose="020B0503020204020204" pitchFamily="34" charset="-122"/>
                  <a:ea typeface="微软雅黑" panose="020B0503020204020204" pitchFamily="34" charset="-122"/>
                </a:rPr>
                <a:t>植食动物</a:t>
              </a:r>
              <a:r>
                <a:rPr lang="en-US" altLang="zh-CN" sz="2000" b="1">
                  <a:solidFill>
                    <a:srgbClr val="000099"/>
                  </a:solidFill>
                  <a:latin typeface="微软雅黑" panose="020B0503020204020204" pitchFamily="34" charset="-122"/>
                  <a:ea typeface="微软雅黑" panose="020B0503020204020204" pitchFamily="34" charset="-122"/>
                </a:rPr>
                <a:t>)</a:t>
              </a:r>
            </a:p>
          </p:txBody>
        </p:sp>
        <p:sp>
          <p:nvSpPr>
            <p:cNvPr id="22551" name="PPBand12">
              <a:extLst>
                <a:ext uri="{FF2B5EF4-FFF2-40B4-BE49-F238E27FC236}">
                  <a16:creationId xmlns:a16="http://schemas.microsoft.com/office/drawing/2014/main" id="{56F058AE-ECDD-4027-9BD2-9C18B55F2D35}"/>
                </a:ext>
              </a:extLst>
            </p:cNvPr>
            <p:cNvSpPr>
              <a:spLocks noChangeArrowheads="1"/>
            </p:cNvSpPr>
            <p:nvPr/>
          </p:nvSpPr>
          <p:spPr bwMode="auto">
            <a:xfrm>
              <a:off x="2699" y="935"/>
              <a:ext cx="5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rPr>
                <a:t>呼吸</a:t>
              </a:r>
            </a:p>
          </p:txBody>
        </p:sp>
        <p:sp>
          <p:nvSpPr>
            <p:cNvPr id="22552" name="AutoShape 23">
              <a:extLst>
                <a:ext uri="{FF2B5EF4-FFF2-40B4-BE49-F238E27FC236}">
                  <a16:creationId xmlns:a16="http://schemas.microsoft.com/office/drawing/2014/main" id="{5988DBB8-E72E-4E59-86F3-65D7CA1B17F8}"/>
                </a:ext>
              </a:extLst>
            </p:cNvPr>
            <p:cNvSpPr>
              <a:spLocks noChangeArrowheads="1"/>
            </p:cNvSpPr>
            <p:nvPr/>
          </p:nvSpPr>
          <p:spPr bwMode="auto">
            <a:xfrm>
              <a:off x="2881" y="1706"/>
              <a:ext cx="409" cy="272"/>
            </a:xfrm>
            <a:prstGeom prst="rightArrow">
              <a:avLst>
                <a:gd name="adj1" fmla="val 50000"/>
                <a:gd name="adj2" fmla="val 37592"/>
              </a:avLst>
            </a:prstGeom>
            <a:solidFill>
              <a:srgbClr val="FFCC00"/>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53" name="PPBand13">
              <a:extLst>
                <a:ext uri="{FF2B5EF4-FFF2-40B4-BE49-F238E27FC236}">
                  <a16:creationId xmlns:a16="http://schemas.microsoft.com/office/drawing/2014/main" id="{06B0333C-4159-4D07-B111-B117FEE7D86F}"/>
                </a:ext>
              </a:extLst>
            </p:cNvPr>
            <p:cNvSpPr txBox="1">
              <a:spLocks noChangeArrowheads="1"/>
            </p:cNvSpPr>
            <p:nvPr/>
          </p:nvSpPr>
          <p:spPr bwMode="auto">
            <a:xfrm>
              <a:off x="3289" y="1616"/>
              <a:ext cx="95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r>
                <a:rPr lang="zh-CN" altLang="en-US" sz="2000" b="1">
                  <a:solidFill>
                    <a:srgbClr val="000099"/>
                  </a:solidFill>
                  <a:latin typeface="微软雅黑" panose="020B0503020204020204" pitchFamily="34" charset="-122"/>
                  <a:ea typeface="微软雅黑" panose="020B0503020204020204" pitchFamily="34" charset="-122"/>
                </a:rPr>
                <a:t>次级消费者</a:t>
              </a:r>
            </a:p>
            <a:p>
              <a:pPr algn="ctr" eaLnBrk="1" hangingPunct="1">
                <a:lnSpc>
                  <a:spcPct val="100000"/>
                </a:lnSpc>
                <a:spcBef>
                  <a:spcPct val="0"/>
                </a:spcBef>
                <a:buFontTx/>
                <a:buNone/>
              </a:pPr>
              <a:r>
                <a:rPr lang="en-US" altLang="zh-CN" sz="2000" b="1">
                  <a:solidFill>
                    <a:srgbClr val="000099"/>
                  </a:solidFill>
                  <a:latin typeface="微软雅黑" panose="020B0503020204020204" pitchFamily="34" charset="-122"/>
                  <a:ea typeface="微软雅黑" panose="020B0503020204020204" pitchFamily="34" charset="-122"/>
                </a:rPr>
                <a:t>(</a:t>
              </a:r>
              <a:r>
                <a:rPr lang="zh-CN" altLang="en-US" sz="2000" b="1">
                  <a:solidFill>
                    <a:srgbClr val="000099"/>
                  </a:solidFill>
                  <a:latin typeface="微软雅黑" panose="020B0503020204020204" pitchFamily="34" charset="-122"/>
                  <a:ea typeface="微软雅黑" panose="020B0503020204020204" pitchFamily="34" charset="-122"/>
                </a:rPr>
                <a:t>肉食动物</a:t>
              </a:r>
              <a:r>
                <a:rPr lang="en-US" altLang="zh-CN" sz="2000" b="1">
                  <a:solidFill>
                    <a:srgbClr val="000099"/>
                  </a:solidFill>
                  <a:latin typeface="微软雅黑" panose="020B0503020204020204" pitchFamily="34" charset="-122"/>
                  <a:ea typeface="微软雅黑" panose="020B0503020204020204" pitchFamily="34" charset="-122"/>
                </a:rPr>
                <a:t>)</a:t>
              </a:r>
            </a:p>
          </p:txBody>
        </p:sp>
        <p:sp>
          <p:nvSpPr>
            <p:cNvPr id="22554" name="PPBand14">
              <a:extLst>
                <a:ext uri="{FF2B5EF4-FFF2-40B4-BE49-F238E27FC236}">
                  <a16:creationId xmlns:a16="http://schemas.microsoft.com/office/drawing/2014/main" id="{A749020B-B085-4368-BB92-33CBB3F17578}"/>
                </a:ext>
              </a:extLst>
            </p:cNvPr>
            <p:cNvSpPr>
              <a:spLocks noChangeArrowheads="1"/>
            </p:cNvSpPr>
            <p:nvPr/>
          </p:nvSpPr>
          <p:spPr bwMode="auto">
            <a:xfrm flipH="1">
              <a:off x="3789" y="981"/>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rPr>
                <a:t>呼吸</a:t>
              </a:r>
            </a:p>
          </p:txBody>
        </p:sp>
        <p:sp>
          <p:nvSpPr>
            <p:cNvPr id="22555" name="AutoShape 26">
              <a:extLst>
                <a:ext uri="{FF2B5EF4-FFF2-40B4-BE49-F238E27FC236}">
                  <a16:creationId xmlns:a16="http://schemas.microsoft.com/office/drawing/2014/main" id="{09D365AD-FF67-4079-9328-336574C6A689}"/>
                </a:ext>
              </a:extLst>
            </p:cNvPr>
            <p:cNvSpPr>
              <a:spLocks noChangeArrowheads="1"/>
            </p:cNvSpPr>
            <p:nvPr/>
          </p:nvSpPr>
          <p:spPr bwMode="auto">
            <a:xfrm>
              <a:off x="4196" y="1752"/>
              <a:ext cx="317" cy="182"/>
            </a:xfrm>
            <a:prstGeom prst="rightArrow">
              <a:avLst>
                <a:gd name="adj1" fmla="val 50000"/>
                <a:gd name="adj2" fmla="val 43544"/>
              </a:avLst>
            </a:prstGeom>
            <a:solidFill>
              <a:srgbClr val="FFCC00"/>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56" name="Rectangle 27">
              <a:extLst>
                <a:ext uri="{FF2B5EF4-FFF2-40B4-BE49-F238E27FC236}">
                  <a16:creationId xmlns:a16="http://schemas.microsoft.com/office/drawing/2014/main" id="{6672B36F-17F7-45D5-9EEF-30A5AAEED14E}"/>
                </a:ext>
              </a:extLst>
            </p:cNvPr>
            <p:cNvSpPr>
              <a:spLocks noChangeArrowheads="1"/>
            </p:cNvSpPr>
            <p:nvPr/>
          </p:nvSpPr>
          <p:spPr bwMode="auto">
            <a:xfrm>
              <a:off x="1112" y="2522"/>
              <a:ext cx="4218" cy="318"/>
            </a:xfrm>
            <a:prstGeom prst="rect">
              <a:avLst/>
            </a:prstGeom>
            <a:solidFill>
              <a:srgbClr val="CCFFFF"/>
            </a:solidFill>
            <a:ln w="9525" algn="ctr">
              <a:solidFill>
                <a:srgbClr val="00CCFF"/>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2557" name="PPBand15">
              <a:extLst>
                <a:ext uri="{FF2B5EF4-FFF2-40B4-BE49-F238E27FC236}">
                  <a16:creationId xmlns:a16="http://schemas.microsoft.com/office/drawing/2014/main" id="{F69378B3-67F6-484B-8C9F-08696204AFEB}"/>
                </a:ext>
              </a:extLst>
            </p:cNvPr>
            <p:cNvSpPr txBox="1">
              <a:spLocks noChangeArrowheads="1"/>
            </p:cNvSpPr>
            <p:nvPr/>
          </p:nvSpPr>
          <p:spPr bwMode="auto">
            <a:xfrm>
              <a:off x="2110" y="2568"/>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r>
                <a:rPr lang="zh-CN" altLang="en-US" sz="2400" b="1">
                  <a:solidFill>
                    <a:srgbClr val="000099"/>
                  </a:solidFill>
                  <a:latin typeface="微软雅黑" panose="020B0503020204020204" pitchFamily="34" charset="-122"/>
                  <a:ea typeface="微软雅黑" panose="020B0503020204020204" pitchFamily="34" charset="-122"/>
                </a:rPr>
                <a:t>分        解       者</a:t>
              </a:r>
            </a:p>
          </p:txBody>
        </p:sp>
        <p:sp>
          <p:nvSpPr>
            <p:cNvPr id="22558" name="PPBand16">
              <a:extLst>
                <a:ext uri="{FF2B5EF4-FFF2-40B4-BE49-F238E27FC236}">
                  <a16:creationId xmlns:a16="http://schemas.microsoft.com/office/drawing/2014/main" id="{DBDC4FBA-702C-41B5-AA9D-C869CF3E9AE8}"/>
                </a:ext>
              </a:extLst>
            </p:cNvPr>
            <p:cNvSpPr txBox="1">
              <a:spLocks noChangeArrowheads="1"/>
            </p:cNvSpPr>
            <p:nvPr/>
          </p:nvSpPr>
          <p:spPr bwMode="auto">
            <a:xfrm>
              <a:off x="5103" y="1514"/>
              <a:ext cx="70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r>
                <a:rPr lang="en-US" altLang="zh-CN" sz="4000" b="1">
                  <a:solidFill>
                    <a:srgbClr val="FF0000"/>
                  </a:solidFill>
                  <a:latin typeface="微软雅黑" panose="020B0503020204020204" pitchFamily="34" charset="-122"/>
                  <a:ea typeface="微软雅黑" panose="020B0503020204020204" pitchFamily="34" charset="-122"/>
                </a:rPr>
                <a:t>…</a:t>
              </a:r>
            </a:p>
          </p:txBody>
        </p:sp>
        <p:sp>
          <p:nvSpPr>
            <p:cNvPr id="22559" name="Text Box 30">
              <a:extLst>
                <a:ext uri="{FF2B5EF4-FFF2-40B4-BE49-F238E27FC236}">
                  <a16:creationId xmlns:a16="http://schemas.microsoft.com/office/drawing/2014/main" id="{97B60A9A-DB97-4E54-8975-1196F8A67EDB}"/>
                </a:ext>
              </a:extLst>
            </p:cNvPr>
            <p:cNvSpPr txBox="1">
              <a:spLocks noChangeArrowheads="1"/>
            </p:cNvSpPr>
            <p:nvPr/>
          </p:nvSpPr>
          <p:spPr bwMode="auto">
            <a:xfrm>
              <a:off x="3271" y="3045"/>
              <a:ext cx="11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rPr>
                <a:t>呼吸</a:t>
              </a:r>
            </a:p>
          </p:txBody>
        </p:sp>
        <p:sp>
          <p:nvSpPr>
            <p:cNvPr id="22560" name="Rectangle 31">
              <a:extLst>
                <a:ext uri="{FF2B5EF4-FFF2-40B4-BE49-F238E27FC236}">
                  <a16:creationId xmlns:a16="http://schemas.microsoft.com/office/drawing/2014/main" id="{CF412DC1-6866-465E-9EC7-D22174E6547B}"/>
                </a:ext>
              </a:extLst>
            </p:cNvPr>
            <p:cNvSpPr>
              <a:spLocks noChangeArrowheads="1"/>
            </p:cNvSpPr>
            <p:nvPr/>
          </p:nvSpPr>
          <p:spPr bwMode="auto">
            <a:xfrm>
              <a:off x="4514" y="1525"/>
              <a:ext cx="771" cy="589"/>
            </a:xfrm>
            <a:prstGeom prst="rect">
              <a:avLst/>
            </a:prstGeom>
            <a:solidFill>
              <a:srgbClr val="CCFFCC"/>
            </a:solidFill>
            <a:ln w="9525" algn="ctr">
              <a:solidFill>
                <a:srgbClr val="FF99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r>
                <a:rPr lang="zh-CN" altLang="en-US" sz="1800" b="1">
                  <a:solidFill>
                    <a:srgbClr val="003399"/>
                  </a:solidFill>
                  <a:latin typeface="微软雅黑" panose="020B0503020204020204" pitchFamily="34" charset="-122"/>
                  <a:ea typeface="微软雅黑" panose="020B0503020204020204" pitchFamily="34" charset="-122"/>
                </a:rPr>
                <a:t>三级消费者</a:t>
              </a:r>
            </a:p>
            <a:p>
              <a:pPr algn="ctr" eaLnBrk="1" hangingPunct="1">
                <a:lnSpc>
                  <a:spcPct val="100000"/>
                </a:lnSpc>
                <a:spcBef>
                  <a:spcPct val="0"/>
                </a:spcBef>
                <a:buFontTx/>
                <a:buNone/>
              </a:pPr>
              <a:r>
                <a:rPr lang="en-US" altLang="zh-CN" sz="1800" b="1">
                  <a:solidFill>
                    <a:srgbClr val="003399"/>
                  </a:solidFill>
                  <a:latin typeface="微软雅黑" panose="020B0503020204020204" pitchFamily="34" charset="-122"/>
                  <a:ea typeface="微软雅黑" panose="020B0503020204020204" pitchFamily="34" charset="-122"/>
                </a:rPr>
                <a:t>(</a:t>
              </a:r>
              <a:r>
                <a:rPr lang="zh-CN" altLang="en-US" sz="1800" b="1">
                  <a:solidFill>
                    <a:srgbClr val="003399"/>
                  </a:solidFill>
                  <a:latin typeface="微软雅黑" panose="020B0503020204020204" pitchFamily="34" charset="-122"/>
                  <a:ea typeface="微软雅黑" panose="020B0503020204020204" pitchFamily="34" charset="-122"/>
                </a:rPr>
                <a:t>肉食动物</a:t>
              </a:r>
              <a:r>
                <a:rPr lang="en-US" altLang="zh-CN" sz="1800" b="1">
                  <a:solidFill>
                    <a:srgbClr val="003399"/>
                  </a:solidFill>
                  <a:latin typeface="微软雅黑" panose="020B0503020204020204" pitchFamily="34" charset="-122"/>
                  <a:ea typeface="微软雅黑" panose="020B0503020204020204" pitchFamily="34" charset="-122"/>
                </a:rPr>
                <a:t>)</a:t>
              </a:r>
            </a:p>
          </p:txBody>
        </p:sp>
        <p:sp>
          <p:nvSpPr>
            <p:cNvPr id="22561" name="Rectangle 32">
              <a:extLst>
                <a:ext uri="{FF2B5EF4-FFF2-40B4-BE49-F238E27FC236}">
                  <a16:creationId xmlns:a16="http://schemas.microsoft.com/office/drawing/2014/main" id="{B655F513-3B44-41E1-886E-DE79512014DF}"/>
                </a:ext>
              </a:extLst>
            </p:cNvPr>
            <p:cNvSpPr>
              <a:spLocks noChangeArrowheads="1"/>
            </p:cNvSpPr>
            <p:nvPr/>
          </p:nvSpPr>
          <p:spPr bwMode="auto">
            <a:xfrm>
              <a:off x="4967" y="981"/>
              <a:ext cx="8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rPr>
                <a:t>呼吸</a:t>
              </a:r>
            </a:p>
          </p:txBody>
        </p:sp>
      </p:grpSp>
      <p:sp>
        <p:nvSpPr>
          <p:cNvPr id="65574" name="Text Box 38">
            <a:extLst>
              <a:ext uri="{FF2B5EF4-FFF2-40B4-BE49-F238E27FC236}">
                <a16:creationId xmlns:a16="http://schemas.microsoft.com/office/drawing/2014/main" id="{640B8B7E-4494-4AB0-AC08-5301E062C4EC}"/>
              </a:ext>
            </a:extLst>
          </p:cNvPr>
          <p:cNvSpPr txBox="1">
            <a:spLocks noChangeArrowheads="1"/>
          </p:cNvSpPr>
          <p:nvPr/>
        </p:nvSpPr>
        <p:spPr bwMode="auto">
          <a:xfrm>
            <a:off x="395288" y="5300663"/>
            <a:ext cx="8569325" cy="1169987"/>
          </a:xfrm>
          <a:prstGeom prst="rect">
            <a:avLst/>
          </a:prstGeom>
          <a:solidFill>
            <a:srgbClr val="FFFF99"/>
          </a:solidFill>
          <a:ln w="9525">
            <a:solidFill>
              <a:srgbClr val="FF0000"/>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lang="zh-CN" altLang="en-US" b="1">
                <a:latin typeface="微软雅黑" panose="020B0503020204020204" pitchFamily="34" charset="-122"/>
                <a:ea typeface="微软雅黑" panose="020B0503020204020204" pitchFamily="34" charset="-122"/>
              </a:rPr>
              <a:t>一个营养级所同化的能量</a:t>
            </a:r>
            <a:r>
              <a:rPr lang="en-US" altLang="zh-CN" b="1">
                <a:latin typeface="微软雅黑" panose="020B0503020204020204" pitchFamily="34" charset="-122"/>
                <a:ea typeface="微软雅黑" panose="020B0503020204020204" pitchFamily="34" charset="-122"/>
              </a:rPr>
              <a:t>=</a:t>
            </a:r>
          </a:p>
          <a:p>
            <a:pPr eaLnBrk="1" hangingPunct="1">
              <a:lnSpc>
                <a:spcPct val="100000"/>
              </a:lnSpc>
              <a:spcBef>
                <a:spcPct val="50000"/>
              </a:spcBef>
              <a:buFontTx/>
              <a:buNone/>
            </a:pPr>
            <a:r>
              <a:rPr lang="zh-CN" altLang="en-US" b="1">
                <a:latin typeface="微软雅黑" panose="020B0503020204020204" pitchFamily="34" charset="-122"/>
                <a:ea typeface="微软雅黑" panose="020B0503020204020204" pitchFamily="34" charset="-122"/>
              </a:rPr>
              <a:t>呼吸散失</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被分解者利用（遗体）</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被下一营养级利用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74"/>
                                        </p:tgtEl>
                                        <p:attrNameLst>
                                          <p:attrName>style.visibility</p:attrName>
                                        </p:attrNameLst>
                                      </p:cBhvr>
                                      <p:to>
                                        <p:strVal val="visible"/>
                                      </p:to>
                                    </p:set>
                                    <p:anim calcmode="lin" valueType="num">
                                      <p:cBhvr additive="base">
                                        <p:cTn id="7" dur="500" fill="hold"/>
                                        <p:tgtEl>
                                          <p:spTgt spid="65574"/>
                                        </p:tgtEl>
                                        <p:attrNameLst>
                                          <p:attrName>ppt_x</p:attrName>
                                        </p:attrNameLst>
                                      </p:cBhvr>
                                      <p:tavLst>
                                        <p:tav tm="0">
                                          <p:val>
                                            <p:strVal val="#ppt_x"/>
                                          </p:val>
                                        </p:tav>
                                        <p:tav tm="100000">
                                          <p:val>
                                            <p:strVal val="#ppt_x"/>
                                          </p:val>
                                        </p:tav>
                                      </p:tavLst>
                                    </p:anim>
                                    <p:anim calcmode="lin" valueType="num">
                                      <p:cBhvr additive="base">
                                        <p:cTn id="8" dur="500" fill="hold"/>
                                        <p:tgtEl>
                                          <p:spTgt spid="655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Text Box 4">
            <a:extLst>
              <a:ext uri="{FF2B5EF4-FFF2-40B4-BE49-F238E27FC236}">
                <a16:creationId xmlns:a16="http://schemas.microsoft.com/office/drawing/2014/main" id="{5111030E-FC44-49DF-9880-EECFFF7EF94D}"/>
              </a:ext>
            </a:extLst>
          </p:cNvPr>
          <p:cNvSpPr txBox="1">
            <a:spLocks noChangeArrowheads="1"/>
          </p:cNvSpPr>
          <p:nvPr/>
        </p:nvSpPr>
        <p:spPr bwMode="auto">
          <a:xfrm>
            <a:off x="1041400" y="512763"/>
            <a:ext cx="7146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3600" b="1">
                <a:latin typeface="微软雅黑" panose="020B0503020204020204" pitchFamily="34" charset="-122"/>
                <a:ea typeface="微软雅黑" panose="020B0503020204020204" pitchFamily="34" charset="-122"/>
              </a:rPr>
              <a:t>流经某生态系统的能量能否再回到这个生态系统中来</a:t>
            </a:r>
            <a:r>
              <a:rPr lang="en-US" altLang="zh-CN" sz="3600" b="1">
                <a:latin typeface="微软雅黑" panose="020B0503020204020204" pitchFamily="34" charset="-122"/>
                <a:ea typeface="微软雅黑" panose="020B0503020204020204" pitchFamily="34" charset="-122"/>
              </a:rPr>
              <a:t>?</a:t>
            </a:r>
          </a:p>
        </p:txBody>
      </p:sp>
      <p:sp>
        <p:nvSpPr>
          <p:cNvPr id="103429" name="WordArt 5">
            <a:extLst>
              <a:ext uri="{FF2B5EF4-FFF2-40B4-BE49-F238E27FC236}">
                <a16:creationId xmlns:a16="http://schemas.microsoft.com/office/drawing/2014/main" id="{C38CE248-5EE5-48B3-BA92-95DA3D034D2B}"/>
              </a:ext>
            </a:extLst>
          </p:cNvPr>
          <p:cNvSpPr>
            <a:spLocks noChangeArrowheads="1" noChangeShapeType="1" noTextEdit="1"/>
          </p:cNvSpPr>
          <p:nvPr/>
        </p:nvSpPr>
        <p:spPr bwMode="auto">
          <a:xfrm rot="445767">
            <a:off x="354013" y="1133475"/>
            <a:ext cx="1066800" cy="533400"/>
          </a:xfrm>
          <a:prstGeom prst="rect">
            <a:avLst/>
          </a:prstGeom>
        </p:spPr>
        <p:txBody>
          <a:bodyPr spcFirstLastPara="1" wrap="none" fromWordArt="1">
            <a:prstTxWarp prst="textArchUp">
              <a:avLst>
                <a:gd name="adj" fmla="val 10800004"/>
              </a:avLst>
            </a:prstTxWarp>
          </a:bodyPr>
          <a:lstStyle/>
          <a:p>
            <a:pPr algn="ctr"/>
            <a:r>
              <a:rPr lang="zh-CN" altLang="en-US" sz="4000" b="1" kern="10">
                <a:ln w="9525">
                  <a:solidFill>
                    <a:srgbClr val="000000"/>
                  </a:solidFill>
                  <a:round/>
                  <a:headEnd/>
                  <a:tailEnd/>
                </a:ln>
                <a:solidFill>
                  <a:srgbClr val="FF0000"/>
                </a:solidFill>
                <a:latin typeface="微软雅黑" panose="020B0503020204020204" pitchFamily="34" charset="-122"/>
                <a:ea typeface="微软雅黑" panose="020B0503020204020204" pitchFamily="34" charset="-122"/>
              </a:rPr>
              <a:t>？</a:t>
            </a:r>
          </a:p>
        </p:txBody>
      </p:sp>
      <p:sp>
        <p:nvSpPr>
          <p:cNvPr id="103430" name="Text Box 6">
            <a:extLst>
              <a:ext uri="{FF2B5EF4-FFF2-40B4-BE49-F238E27FC236}">
                <a16:creationId xmlns:a16="http://schemas.microsoft.com/office/drawing/2014/main" id="{C400151D-4EAE-4738-8CDC-7D5F5901C7FB}"/>
              </a:ext>
            </a:extLst>
          </p:cNvPr>
          <p:cNvSpPr txBox="1">
            <a:spLocks noChangeArrowheads="1"/>
          </p:cNvSpPr>
          <p:nvPr/>
        </p:nvSpPr>
        <p:spPr bwMode="auto">
          <a:xfrm>
            <a:off x="3132138" y="2114550"/>
            <a:ext cx="4032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kumimoji="1" lang="zh-CN" altLang="en-US" sz="3200" b="1">
                <a:latin typeface="微软雅黑" panose="020B0503020204020204" pitchFamily="34" charset="-122"/>
                <a:ea typeface="微软雅黑" panose="020B0503020204020204" pitchFamily="34" charset="-122"/>
              </a:rPr>
              <a:t>太阳光能</a:t>
            </a:r>
          </a:p>
        </p:txBody>
      </p:sp>
      <p:sp>
        <p:nvSpPr>
          <p:cNvPr id="103431" name="Text Box 7">
            <a:extLst>
              <a:ext uri="{FF2B5EF4-FFF2-40B4-BE49-F238E27FC236}">
                <a16:creationId xmlns:a16="http://schemas.microsoft.com/office/drawing/2014/main" id="{120A6F13-F55C-4D62-892E-30C8D67BD909}"/>
              </a:ext>
            </a:extLst>
          </p:cNvPr>
          <p:cNvSpPr txBox="1">
            <a:spLocks noChangeArrowheads="1"/>
          </p:cNvSpPr>
          <p:nvPr/>
        </p:nvSpPr>
        <p:spPr bwMode="auto">
          <a:xfrm>
            <a:off x="2413000" y="3768725"/>
            <a:ext cx="34750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kumimoji="1" lang="zh-CN" altLang="en-US" sz="3200" b="1">
                <a:latin typeface="微软雅黑" panose="020B0503020204020204" pitchFamily="34" charset="-122"/>
                <a:ea typeface="微软雅黑" panose="020B0503020204020204" pitchFamily="34" charset="-122"/>
              </a:rPr>
              <a:t>生物体内的化学能</a:t>
            </a:r>
          </a:p>
        </p:txBody>
      </p:sp>
      <p:sp>
        <p:nvSpPr>
          <p:cNvPr id="103432" name="Text Box 8">
            <a:extLst>
              <a:ext uri="{FF2B5EF4-FFF2-40B4-BE49-F238E27FC236}">
                <a16:creationId xmlns:a16="http://schemas.microsoft.com/office/drawing/2014/main" id="{79A51695-C058-4071-B0D6-9083E1F3997F}"/>
              </a:ext>
            </a:extLst>
          </p:cNvPr>
          <p:cNvSpPr txBox="1">
            <a:spLocks noChangeArrowheads="1"/>
          </p:cNvSpPr>
          <p:nvPr/>
        </p:nvSpPr>
        <p:spPr bwMode="auto">
          <a:xfrm>
            <a:off x="2773363" y="5424488"/>
            <a:ext cx="3892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kumimoji="1" lang="zh-CN" altLang="en-US" sz="3200" b="1">
                <a:latin typeface="微软雅黑" panose="020B0503020204020204" pitchFamily="34" charset="-122"/>
                <a:ea typeface="微软雅黑" panose="020B0503020204020204" pitchFamily="34" charset="-122"/>
              </a:rPr>
              <a:t>热能（最终归宿）</a:t>
            </a:r>
          </a:p>
        </p:txBody>
      </p:sp>
      <p:sp>
        <p:nvSpPr>
          <p:cNvPr id="103433" name="AutoShape 9">
            <a:extLst>
              <a:ext uri="{FF2B5EF4-FFF2-40B4-BE49-F238E27FC236}">
                <a16:creationId xmlns:a16="http://schemas.microsoft.com/office/drawing/2014/main" id="{CE0FB2D7-B657-4642-8051-47726F527BA5}"/>
              </a:ext>
            </a:extLst>
          </p:cNvPr>
          <p:cNvSpPr>
            <a:spLocks noChangeArrowheads="1"/>
          </p:cNvSpPr>
          <p:nvPr/>
        </p:nvSpPr>
        <p:spPr bwMode="auto">
          <a:xfrm>
            <a:off x="3779838" y="2906713"/>
            <a:ext cx="431800" cy="865187"/>
          </a:xfrm>
          <a:prstGeom prst="downArrow">
            <a:avLst>
              <a:gd name="adj1" fmla="val 50000"/>
              <a:gd name="adj2" fmla="val 50092"/>
            </a:avLst>
          </a:prstGeom>
          <a:solidFill>
            <a:schemeClr val="accent1"/>
          </a:solidFill>
          <a:ln w="9525">
            <a:solidFill>
              <a:schemeClr val="tx1"/>
            </a:solidFill>
            <a:miter lim="800000"/>
            <a:headEnd/>
            <a:tailEnd/>
          </a:ln>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03434" name="AutoShape 10">
            <a:extLst>
              <a:ext uri="{FF2B5EF4-FFF2-40B4-BE49-F238E27FC236}">
                <a16:creationId xmlns:a16="http://schemas.microsoft.com/office/drawing/2014/main" id="{E2F56A11-C8F3-43E8-9EC0-3891635AD73A}"/>
              </a:ext>
            </a:extLst>
          </p:cNvPr>
          <p:cNvSpPr>
            <a:spLocks noChangeArrowheads="1"/>
          </p:cNvSpPr>
          <p:nvPr/>
        </p:nvSpPr>
        <p:spPr bwMode="auto">
          <a:xfrm>
            <a:off x="3779838" y="4491038"/>
            <a:ext cx="431800" cy="865187"/>
          </a:xfrm>
          <a:prstGeom prst="downArrow">
            <a:avLst>
              <a:gd name="adj1" fmla="val 50000"/>
              <a:gd name="adj2" fmla="val 50092"/>
            </a:avLst>
          </a:prstGeom>
          <a:solidFill>
            <a:schemeClr val="accent1"/>
          </a:solidFill>
          <a:ln w="9525">
            <a:solidFill>
              <a:schemeClr val="tx1"/>
            </a:solidFill>
            <a:miter lim="800000"/>
            <a:headEnd/>
            <a:tailEnd/>
          </a:ln>
        </p:spPr>
        <p:txBody>
          <a:bodyPr vert="eaVert"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03435" name="Text Box 11">
            <a:extLst>
              <a:ext uri="{FF2B5EF4-FFF2-40B4-BE49-F238E27FC236}">
                <a16:creationId xmlns:a16="http://schemas.microsoft.com/office/drawing/2014/main" id="{58AF43F1-6612-417D-BA73-2813958C4594}"/>
              </a:ext>
            </a:extLst>
          </p:cNvPr>
          <p:cNvSpPr txBox="1">
            <a:spLocks noChangeArrowheads="1"/>
          </p:cNvSpPr>
          <p:nvPr/>
        </p:nvSpPr>
        <p:spPr bwMode="auto">
          <a:xfrm>
            <a:off x="4283075" y="2979738"/>
            <a:ext cx="2376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kumimoji="1" lang="zh-CN" altLang="en-US" sz="2400" b="1">
                <a:latin typeface="微软雅黑" panose="020B0503020204020204" pitchFamily="34" charset="-122"/>
                <a:ea typeface="微软雅黑" panose="020B0503020204020204" pitchFamily="34" charset="-122"/>
              </a:rPr>
              <a:t>光合作用</a:t>
            </a:r>
          </a:p>
        </p:txBody>
      </p:sp>
      <p:sp>
        <p:nvSpPr>
          <p:cNvPr id="103436" name="Text Box 12">
            <a:extLst>
              <a:ext uri="{FF2B5EF4-FFF2-40B4-BE49-F238E27FC236}">
                <a16:creationId xmlns:a16="http://schemas.microsoft.com/office/drawing/2014/main" id="{AE9BD9F8-C3DA-41CB-8FD1-C8E98109FEBD}"/>
              </a:ext>
            </a:extLst>
          </p:cNvPr>
          <p:cNvSpPr txBox="1">
            <a:spLocks noChangeArrowheads="1"/>
          </p:cNvSpPr>
          <p:nvPr/>
        </p:nvSpPr>
        <p:spPr bwMode="auto">
          <a:xfrm>
            <a:off x="4356100" y="4564063"/>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50000"/>
              </a:spcBef>
              <a:buFontTx/>
              <a:buNone/>
            </a:pPr>
            <a:r>
              <a:rPr kumimoji="1" lang="zh-CN" altLang="en-US" sz="2400" b="1">
                <a:latin typeface="微软雅黑" panose="020B0503020204020204" pitchFamily="34" charset="-122"/>
                <a:ea typeface="微软雅黑" panose="020B0503020204020204" pitchFamily="34" charset="-122"/>
              </a:rPr>
              <a:t>呼吸作用</a:t>
            </a:r>
          </a:p>
        </p:txBody>
      </p:sp>
      <p:sp>
        <p:nvSpPr>
          <p:cNvPr id="103438" name="WordArt 14">
            <a:extLst>
              <a:ext uri="{FF2B5EF4-FFF2-40B4-BE49-F238E27FC236}">
                <a16:creationId xmlns:a16="http://schemas.microsoft.com/office/drawing/2014/main" id="{E2A13325-A6F9-4B7E-BF12-5000FE8F03EC}"/>
              </a:ext>
            </a:extLst>
          </p:cNvPr>
          <p:cNvSpPr>
            <a:spLocks noChangeArrowheads="1" noChangeShapeType="1" noTextEdit="1"/>
          </p:cNvSpPr>
          <p:nvPr/>
        </p:nvSpPr>
        <p:spPr bwMode="auto">
          <a:xfrm rot="445767">
            <a:off x="6475413" y="1916113"/>
            <a:ext cx="1570037" cy="576262"/>
          </a:xfrm>
          <a:prstGeom prst="rect">
            <a:avLst/>
          </a:prstGeom>
        </p:spPr>
        <p:txBody>
          <a:bodyPr spcFirstLastPara="1" wrap="none" fromWordArt="1">
            <a:prstTxWarp prst="textArchUp">
              <a:avLst>
                <a:gd name="adj" fmla="val 10800004"/>
              </a:avLst>
            </a:prstTxWarp>
          </a:bodyPr>
          <a:lstStyle/>
          <a:p>
            <a:pPr algn="ctr"/>
            <a:r>
              <a:rPr lang="zh-CN" altLang="en-US" sz="4000" b="1" kern="10">
                <a:ln w="9525">
                  <a:solidFill>
                    <a:srgbClr val="000000"/>
                  </a:solidFill>
                  <a:round/>
                  <a:headEnd/>
                  <a:tailEnd/>
                </a:ln>
                <a:solidFill>
                  <a:srgbClr val="FF0000"/>
                </a:solidFill>
                <a:latin typeface="微软雅黑" panose="020B0503020204020204" pitchFamily="34" charset="-122"/>
                <a:ea typeface="微软雅黑" panose="020B0503020204020204" pitchFamily="34" charset="-122"/>
              </a:rPr>
              <a:t>不能！</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3429"/>
                                        </p:tgtEl>
                                        <p:attrNameLst>
                                          <p:attrName>style.visibility</p:attrName>
                                        </p:attrNameLst>
                                      </p:cBhvr>
                                      <p:to>
                                        <p:strVal val="visible"/>
                                      </p:to>
                                    </p:set>
                                    <p:anim calcmode="lin" valueType="num">
                                      <p:cBhvr additive="base">
                                        <p:cTn id="7" dur="500" fill="hold"/>
                                        <p:tgtEl>
                                          <p:spTgt spid="103429"/>
                                        </p:tgtEl>
                                        <p:attrNameLst>
                                          <p:attrName>ppt_x</p:attrName>
                                        </p:attrNameLst>
                                      </p:cBhvr>
                                      <p:tavLst>
                                        <p:tav tm="0">
                                          <p:val>
                                            <p:strVal val="#ppt_x"/>
                                          </p:val>
                                        </p:tav>
                                        <p:tav tm="100000">
                                          <p:val>
                                            <p:strVal val="#ppt_x"/>
                                          </p:val>
                                        </p:tav>
                                      </p:tavLst>
                                    </p:anim>
                                    <p:anim calcmode="lin" valueType="num">
                                      <p:cBhvr additive="base">
                                        <p:cTn id="8" dur="500" fill="hold"/>
                                        <p:tgtEl>
                                          <p:spTgt spid="1034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3428"/>
                                        </p:tgtEl>
                                        <p:attrNameLst>
                                          <p:attrName>style.visibility</p:attrName>
                                        </p:attrNameLst>
                                      </p:cBhvr>
                                      <p:to>
                                        <p:strVal val="visible"/>
                                      </p:to>
                                    </p:set>
                                    <p:anim calcmode="lin" valueType="num">
                                      <p:cBhvr additive="base">
                                        <p:cTn id="11" dur="500" fill="hold"/>
                                        <p:tgtEl>
                                          <p:spTgt spid="103428"/>
                                        </p:tgtEl>
                                        <p:attrNameLst>
                                          <p:attrName>ppt_x</p:attrName>
                                        </p:attrNameLst>
                                      </p:cBhvr>
                                      <p:tavLst>
                                        <p:tav tm="0">
                                          <p:val>
                                            <p:strVal val="#ppt_x"/>
                                          </p:val>
                                        </p:tav>
                                        <p:tav tm="100000">
                                          <p:val>
                                            <p:strVal val="#ppt_x"/>
                                          </p:val>
                                        </p:tav>
                                      </p:tavLst>
                                    </p:anim>
                                    <p:anim calcmode="lin" valueType="num">
                                      <p:cBhvr additive="base">
                                        <p:cTn id="12" dur="500" fill="hold"/>
                                        <p:tgtEl>
                                          <p:spTgt spid="10342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3430"/>
                                        </p:tgtEl>
                                        <p:attrNameLst>
                                          <p:attrName>style.visibility</p:attrName>
                                        </p:attrNameLst>
                                      </p:cBhvr>
                                      <p:to>
                                        <p:strVal val="visible"/>
                                      </p:to>
                                    </p:set>
                                    <p:animEffect transition="in" filter="blinds(horizontal)">
                                      <p:cBhvr>
                                        <p:cTn id="17" dur="500"/>
                                        <p:tgtEl>
                                          <p:spTgt spid="103430"/>
                                        </p:tgtEl>
                                      </p:cBhvr>
                                    </p:animEffect>
                                  </p:childTnLst>
                                </p:cTn>
                              </p:par>
                            </p:childTnLst>
                          </p:cTn>
                        </p:par>
                        <p:par>
                          <p:cTn id="18" fill="hold" nodeType="with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03433"/>
                                        </p:tgtEl>
                                        <p:attrNameLst>
                                          <p:attrName>style.visibility</p:attrName>
                                        </p:attrNameLst>
                                      </p:cBhvr>
                                      <p:to>
                                        <p:strVal val="visible"/>
                                      </p:to>
                                    </p:set>
                                    <p:animEffect transition="in" filter="wipe(up)">
                                      <p:cBhvr>
                                        <p:cTn id="21" dur="500"/>
                                        <p:tgtEl>
                                          <p:spTgt spid="103433"/>
                                        </p:tgtEl>
                                      </p:cBhvr>
                                    </p:animEffect>
                                  </p:childTnLst>
                                </p:cTn>
                              </p:par>
                            </p:childTnLst>
                          </p:cTn>
                        </p:par>
                        <p:par>
                          <p:cTn id="22" fill="hold" nodeType="withGroup">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03435"/>
                                        </p:tgtEl>
                                        <p:attrNameLst>
                                          <p:attrName>style.visibility</p:attrName>
                                        </p:attrNameLst>
                                      </p:cBhvr>
                                      <p:to>
                                        <p:strVal val="visible"/>
                                      </p:to>
                                    </p:set>
                                    <p:animEffect transition="in" filter="wipe(down)">
                                      <p:cBhvr>
                                        <p:cTn id="25" dur="500"/>
                                        <p:tgtEl>
                                          <p:spTgt spid="103435"/>
                                        </p:tgtEl>
                                      </p:cBhvr>
                                    </p:animEffect>
                                  </p:childTnLst>
                                </p:cTn>
                              </p:par>
                            </p:childTnLst>
                          </p:cTn>
                        </p:par>
                        <p:par>
                          <p:cTn id="26" fill="hold" nodeType="withGroup">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103431"/>
                                        </p:tgtEl>
                                        <p:attrNameLst>
                                          <p:attrName>style.visibility</p:attrName>
                                        </p:attrNameLst>
                                      </p:cBhvr>
                                      <p:to>
                                        <p:strVal val="visible"/>
                                      </p:to>
                                    </p:set>
                                    <p:animEffect transition="in" filter="wipe(down)">
                                      <p:cBhvr>
                                        <p:cTn id="29" dur="500"/>
                                        <p:tgtEl>
                                          <p:spTgt spid="1034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3434"/>
                                        </p:tgtEl>
                                        <p:attrNameLst>
                                          <p:attrName>style.visibility</p:attrName>
                                        </p:attrNameLst>
                                      </p:cBhvr>
                                      <p:to>
                                        <p:strVal val="visible"/>
                                      </p:to>
                                    </p:set>
                                    <p:animEffect transition="in" filter="wipe(up)">
                                      <p:cBhvr>
                                        <p:cTn id="34" dur="500"/>
                                        <p:tgtEl>
                                          <p:spTgt spid="103434"/>
                                        </p:tgtEl>
                                      </p:cBhvr>
                                    </p:animEffect>
                                  </p:childTnLst>
                                </p:cTn>
                              </p:par>
                            </p:childTnLst>
                          </p:cTn>
                        </p:par>
                        <p:par>
                          <p:cTn id="35" fill="hold" nodeType="withGroup">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103436"/>
                                        </p:tgtEl>
                                        <p:attrNameLst>
                                          <p:attrName>style.visibility</p:attrName>
                                        </p:attrNameLst>
                                      </p:cBhvr>
                                      <p:to>
                                        <p:strVal val="visible"/>
                                      </p:to>
                                    </p:set>
                                    <p:animEffect transition="in" filter="wipe(down)">
                                      <p:cBhvr>
                                        <p:cTn id="38" dur="500"/>
                                        <p:tgtEl>
                                          <p:spTgt spid="103436"/>
                                        </p:tgtEl>
                                      </p:cBhvr>
                                    </p:animEffect>
                                  </p:childTnLst>
                                </p:cTn>
                              </p:par>
                            </p:childTnLst>
                          </p:cTn>
                        </p:par>
                        <p:par>
                          <p:cTn id="39" fill="hold" nodeType="withGroup">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103432"/>
                                        </p:tgtEl>
                                        <p:attrNameLst>
                                          <p:attrName>style.visibility</p:attrName>
                                        </p:attrNameLst>
                                      </p:cBhvr>
                                      <p:to>
                                        <p:strVal val="visible"/>
                                      </p:to>
                                    </p:set>
                                    <p:animEffect transition="in" filter="wipe(down)">
                                      <p:cBhvr>
                                        <p:cTn id="42" dur="500"/>
                                        <p:tgtEl>
                                          <p:spTgt spid="10343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03438"/>
                                        </p:tgtEl>
                                        <p:attrNameLst>
                                          <p:attrName>style.visibility</p:attrName>
                                        </p:attrNameLst>
                                      </p:cBhvr>
                                      <p:to>
                                        <p:strVal val="visible"/>
                                      </p:to>
                                    </p:set>
                                    <p:anim calcmode="lin" valueType="num">
                                      <p:cBhvr additive="base">
                                        <p:cTn id="47" dur="500" fill="hold"/>
                                        <p:tgtEl>
                                          <p:spTgt spid="103438"/>
                                        </p:tgtEl>
                                        <p:attrNameLst>
                                          <p:attrName>ppt_x</p:attrName>
                                        </p:attrNameLst>
                                      </p:cBhvr>
                                      <p:tavLst>
                                        <p:tav tm="0">
                                          <p:val>
                                            <p:strVal val="#ppt_x"/>
                                          </p:val>
                                        </p:tav>
                                        <p:tav tm="100000">
                                          <p:val>
                                            <p:strVal val="#ppt_x"/>
                                          </p:val>
                                        </p:tav>
                                      </p:tavLst>
                                    </p:anim>
                                    <p:anim calcmode="lin" valueType="num">
                                      <p:cBhvr additive="base">
                                        <p:cTn id="48" dur="500" fill="hold"/>
                                        <p:tgtEl>
                                          <p:spTgt spid="103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p:bldP spid="103430" grpId="0"/>
      <p:bldP spid="103431" grpId="0"/>
      <p:bldP spid="103432" grpId="0"/>
      <p:bldP spid="103433" grpId="0" animBg="1"/>
      <p:bldP spid="103434" grpId="0" animBg="1"/>
      <p:bldP spid="103435" grpId="0"/>
      <p:bldP spid="10343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D88C35B5-F20D-4549-B45D-4AE21E63F744}"/>
              </a:ext>
            </a:extLst>
          </p:cNvPr>
          <p:cNvSpPr>
            <a:spLocks noGrp="1" noChangeArrowheads="1"/>
          </p:cNvSpPr>
          <p:nvPr>
            <p:ph type="title" idx="4294967295"/>
          </p:nvPr>
        </p:nvSpPr>
        <p:spPr>
          <a:xfrm>
            <a:off x="447675" y="188913"/>
            <a:ext cx="8534400" cy="646112"/>
          </a:xfrm>
        </p:spPr>
        <p:txBody>
          <a:bodyPr/>
          <a:lstStyle/>
          <a:p>
            <a:pPr eaLnBrk="1" hangingPunct="1"/>
            <a:r>
              <a:rPr lang="zh-CN" altLang="en-US"/>
              <a:t>能量在种群之间的流动情况</a:t>
            </a:r>
          </a:p>
        </p:txBody>
      </p:sp>
      <p:sp>
        <p:nvSpPr>
          <p:cNvPr id="24579" name="Text Box 6">
            <a:extLst>
              <a:ext uri="{FF2B5EF4-FFF2-40B4-BE49-F238E27FC236}">
                <a16:creationId xmlns:a16="http://schemas.microsoft.com/office/drawing/2014/main" id="{48EC6D6C-7327-433A-ABBE-FAE14EFE593A}"/>
              </a:ext>
            </a:extLst>
          </p:cNvPr>
          <p:cNvSpPr txBox="1">
            <a:spLocks noChangeArrowheads="1"/>
          </p:cNvSpPr>
          <p:nvPr/>
        </p:nvSpPr>
        <p:spPr bwMode="auto">
          <a:xfrm>
            <a:off x="-36513" y="3476625"/>
            <a:ext cx="136842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b="1">
                <a:latin typeface="微软雅黑" panose="020B0503020204020204" pitchFamily="34" charset="-122"/>
                <a:ea typeface="微软雅黑" panose="020B0503020204020204" pitchFamily="34" charset="-122"/>
              </a:rPr>
              <a:t>种群</a:t>
            </a:r>
            <a:r>
              <a:rPr lang="en-US" altLang="zh-CN" sz="2400" b="1">
                <a:latin typeface="微软雅黑" panose="020B0503020204020204" pitchFamily="34" charset="-122"/>
                <a:ea typeface="微软雅黑" panose="020B0503020204020204" pitchFamily="34" charset="-122"/>
              </a:rPr>
              <a:t>A</a:t>
            </a:r>
          </a:p>
        </p:txBody>
      </p:sp>
      <p:sp>
        <p:nvSpPr>
          <p:cNvPr id="24580" name="Text Box 7">
            <a:extLst>
              <a:ext uri="{FF2B5EF4-FFF2-40B4-BE49-F238E27FC236}">
                <a16:creationId xmlns:a16="http://schemas.microsoft.com/office/drawing/2014/main" id="{FF5B9590-B9BA-49CD-867B-9F79E9D62802}"/>
              </a:ext>
            </a:extLst>
          </p:cNvPr>
          <p:cNvSpPr txBox="1">
            <a:spLocks noChangeArrowheads="1"/>
          </p:cNvSpPr>
          <p:nvPr/>
        </p:nvSpPr>
        <p:spPr bwMode="auto">
          <a:xfrm>
            <a:off x="1042988" y="2852738"/>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被捕食的</a:t>
            </a:r>
          </a:p>
        </p:txBody>
      </p:sp>
      <p:sp>
        <p:nvSpPr>
          <p:cNvPr id="24581" name="Text Box 8">
            <a:extLst>
              <a:ext uri="{FF2B5EF4-FFF2-40B4-BE49-F238E27FC236}">
                <a16:creationId xmlns:a16="http://schemas.microsoft.com/office/drawing/2014/main" id="{8E091F54-5778-4714-98CF-8C2EFA865993}"/>
              </a:ext>
            </a:extLst>
          </p:cNvPr>
          <p:cNvSpPr txBox="1">
            <a:spLocks noChangeArrowheads="1"/>
          </p:cNvSpPr>
          <p:nvPr/>
        </p:nvSpPr>
        <p:spPr bwMode="auto">
          <a:xfrm>
            <a:off x="1042988" y="4292600"/>
            <a:ext cx="1655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未被捕食的</a:t>
            </a:r>
          </a:p>
        </p:txBody>
      </p:sp>
      <p:sp>
        <p:nvSpPr>
          <p:cNvPr id="24582" name="Text Box 9">
            <a:extLst>
              <a:ext uri="{FF2B5EF4-FFF2-40B4-BE49-F238E27FC236}">
                <a16:creationId xmlns:a16="http://schemas.microsoft.com/office/drawing/2014/main" id="{AACF3C6E-BD37-4733-9C06-995154CC10C5}"/>
              </a:ext>
            </a:extLst>
          </p:cNvPr>
          <p:cNvSpPr txBox="1">
            <a:spLocks noChangeArrowheads="1"/>
          </p:cNvSpPr>
          <p:nvPr/>
        </p:nvSpPr>
        <p:spPr bwMode="auto">
          <a:xfrm>
            <a:off x="6372225" y="2060575"/>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被捕食的</a:t>
            </a:r>
          </a:p>
        </p:txBody>
      </p:sp>
      <p:sp>
        <p:nvSpPr>
          <p:cNvPr id="24583" name="Text Box 10">
            <a:extLst>
              <a:ext uri="{FF2B5EF4-FFF2-40B4-BE49-F238E27FC236}">
                <a16:creationId xmlns:a16="http://schemas.microsoft.com/office/drawing/2014/main" id="{5C8E859D-B49C-4DE5-80E2-127D42037C2D}"/>
              </a:ext>
            </a:extLst>
          </p:cNvPr>
          <p:cNvSpPr txBox="1">
            <a:spLocks noChangeArrowheads="1"/>
          </p:cNvSpPr>
          <p:nvPr/>
        </p:nvSpPr>
        <p:spPr bwMode="auto">
          <a:xfrm>
            <a:off x="6372225" y="2565400"/>
            <a:ext cx="165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未被捕食的</a:t>
            </a:r>
          </a:p>
        </p:txBody>
      </p:sp>
      <p:sp>
        <p:nvSpPr>
          <p:cNvPr id="24584" name="AutoShape 11">
            <a:extLst>
              <a:ext uri="{FF2B5EF4-FFF2-40B4-BE49-F238E27FC236}">
                <a16:creationId xmlns:a16="http://schemas.microsoft.com/office/drawing/2014/main" id="{B4FECDB3-F3D1-4F6B-B017-74F352EEDA5A}"/>
              </a:ext>
            </a:extLst>
          </p:cNvPr>
          <p:cNvSpPr>
            <a:spLocks/>
          </p:cNvSpPr>
          <p:nvPr/>
        </p:nvSpPr>
        <p:spPr bwMode="auto">
          <a:xfrm>
            <a:off x="900113" y="2997200"/>
            <a:ext cx="215900" cy="1511300"/>
          </a:xfrm>
          <a:prstGeom prst="leftBrace">
            <a:avLst>
              <a:gd name="adj1" fmla="val 58333"/>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4585" name="AutoShape 12">
            <a:extLst>
              <a:ext uri="{FF2B5EF4-FFF2-40B4-BE49-F238E27FC236}">
                <a16:creationId xmlns:a16="http://schemas.microsoft.com/office/drawing/2014/main" id="{EE497052-1DEF-4FF2-81D8-1AD695E919DE}"/>
              </a:ext>
            </a:extLst>
          </p:cNvPr>
          <p:cNvSpPr>
            <a:spLocks/>
          </p:cNvSpPr>
          <p:nvPr/>
        </p:nvSpPr>
        <p:spPr bwMode="auto">
          <a:xfrm>
            <a:off x="2197100" y="2708275"/>
            <a:ext cx="287338" cy="1225550"/>
          </a:xfrm>
          <a:prstGeom prst="leftBrace">
            <a:avLst>
              <a:gd name="adj1" fmla="val 35543"/>
              <a:gd name="adj2" fmla="val 2992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4586" name="Text Box 13">
            <a:extLst>
              <a:ext uri="{FF2B5EF4-FFF2-40B4-BE49-F238E27FC236}">
                <a16:creationId xmlns:a16="http://schemas.microsoft.com/office/drawing/2014/main" id="{078EC114-9506-4A48-9B95-F0D18FF593FE}"/>
              </a:ext>
            </a:extLst>
          </p:cNvPr>
          <p:cNvSpPr txBox="1">
            <a:spLocks noChangeArrowheads="1"/>
          </p:cNvSpPr>
          <p:nvPr/>
        </p:nvSpPr>
        <p:spPr bwMode="auto">
          <a:xfrm>
            <a:off x="2484438" y="2492375"/>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食入的</a:t>
            </a:r>
          </a:p>
        </p:txBody>
      </p:sp>
      <p:sp>
        <p:nvSpPr>
          <p:cNvPr id="24587" name="Text Box 14">
            <a:extLst>
              <a:ext uri="{FF2B5EF4-FFF2-40B4-BE49-F238E27FC236}">
                <a16:creationId xmlns:a16="http://schemas.microsoft.com/office/drawing/2014/main" id="{9E5DDE62-3478-48BA-960A-0C8D525EF4CC}"/>
              </a:ext>
            </a:extLst>
          </p:cNvPr>
          <p:cNvSpPr txBox="1">
            <a:spLocks noChangeArrowheads="1"/>
          </p:cNvSpPr>
          <p:nvPr/>
        </p:nvSpPr>
        <p:spPr bwMode="auto">
          <a:xfrm>
            <a:off x="2484438" y="3716338"/>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未食入的</a:t>
            </a:r>
          </a:p>
        </p:txBody>
      </p:sp>
      <p:sp>
        <p:nvSpPr>
          <p:cNvPr id="24588" name="Text Box 15">
            <a:extLst>
              <a:ext uri="{FF2B5EF4-FFF2-40B4-BE49-F238E27FC236}">
                <a16:creationId xmlns:a16="http://schemas.microsoft.com/office/drawing/2014/main" id="{956A01E1-AB15-409E-8663-5A109D54BC02}"/>
              </a:ext>
            </a:extLst>
          </p:cNvPr>
          <p:cNvSpPr txBox="1">
            <a:spLocks noChangeArrowheads="1"/>
          </p:cNvSpPr>
          <p:nvPr/>
        </p:nvSpPr>
        <p:spPr bwMode="auto">
          <a:xfrm>
            <a:off x="3563938" y="2133600"/>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被同化的</a:t>
            </a:r>
          </a:p>
        </p:txBody>
      </p:sp>
      <p:sp>
        <p:nvSpPr>
          <p:cNvPr id="24589" name="Text Box 16">
            <a:extLst>
              <a:ext uri="{FF2B5EF4-FFF2-40B4-BE49-F238E27FC236}">
                <a16:creationId xmlns:a16="http://schemas.microsoft.com/office/drawing/2014/main" id="{A945E1E9-F44A-4E75-87DA-8B6134AF27D3}"/>
              </a:ext>
            </a:extLst>
          </p:cNvPr>
          <p:cNvSpPr txBox="1">
            <a:spLocks noChangeArrowheads="1"/>
          </p:cNvSpPr>
          <p:nvPr/>
        </p:nvSpPr>
        <p:spPr bwMode="auto">
          <a:xfrm>
            <a:off x="3492500" y="3248025"/>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未同化的</a:t>
            </a:r>
          </a:p>
        </p:txBody>
      </p:sp>
      <p:sp>
        <p:nvSpPr>
          <p:cNvPr id="24590" name="AutoShape 17">
            <a:extLst>
              <a:ext uri="{FF2B5EF4-FFF2-40B4-BE49-F238E27FC236}">
                <a16:creationId xmlns:a16="http://schemas.microsoft.com/office/drawing/2014/main" id="{E1A3D974-81AC-4279-9C2A-BB83CC093322}"/>
              </a:ext>
            </a:extLst>
          </p:cNvPr>
          <p:cNvSpPr>
            <a:spLocks/>
          </p:cNvSpPr>
          <p:nvPr/>
        </p:nvSpPr>
        <p:spPr bwMode="auto">
          <a:xfrm>
            <a:off x="3419475" y="2349500"/>
            <a:ext cx="144463" cy="1079500"/>
          </a:xfrm>
          <a:prstGeom prst="leftBrace">
            <a:avLst>
              <a:gd name="adj1" fmla="val 62271"/>
              <a:gd name="adj2" fmla="val 3294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4591" name="AutoShape 18">
            <a:extLst>
              <a:ext uri="{FF2B5EF4-FFF2-40B4-BE49-F238E27FC236}">
                <a16:creationId xmlns:a16="http://schemas.microsoft.com/office/drawing/2014/main" id="{2E3A5691-6FFF-4EAC-A7EC-7122825D00D7}"/>
              </a:ext>
            </a:extLst>
          </p:cNvPr>
          <p:cNvSpPr>
            <a:spLocks/>
          </p:cNvSpPr>
          <p:nvPr/>
        </p:nvSpPr>
        <p:spPr bwMode="auto">
          <a:xfrm>
            <a:off x="4714875" y="1989138"/>
            <a:ext cx="217488" cy="1152525"/>
          </a:xfrm>
          <a:prstGeom prst="leftBrace">
            <a:avLst>
              <a:gd name="adj1" fmla="val 44160"/>
              <a:gd name="adj2" fmla="val 3030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4592" name="Text Box 19">
            <a:extLst>
              <a:ext uri="{FF2B5EF4-FFF2-40B4-BE49-F238E27FC236}">
                <a16:creationId xmlns:a16="http://schemas.microsoft.com/office/drawing/2014/main" id="{12CF6C12-D44C-42F3-B517-4D5823CC4573}"/>
              </a:ext>
            </a:extLst>
          </p:cNvPr>
          <p:cNvSpPr txBox="1">
            <a:spLocks noChangeArrowheads="1"/>
          </p:cNvSpPr>
          <p:nvPr/>
        </p:nvSpPr>
        <p:spPr bwMode="auto">
          <a:xfrm>
            <a:off x="4859338" y="1773238"/>
            <a:ext cx="12239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构成生物机体的</a:t>
            </a:r>
          </a:p>
        </p:txBody>
      </p:sp>
      <p:sp>
        <p:nvSpPr>
          <p:cNvPr id="24593" name="Text Box 20">
            <a:extLst>
              <a:ext uri="{FF2B5EF4-FFF2-40B4-BE49-F238E27FC236}">
                <a16:creationId xmlns:a16="http://schemas.microsoft.com/office/drawing/2014/main" id="{8DB5641E-17FF-4663-8772-3D69D4E1D813}"/>
              </a:ext>
            </a:extLst>
          </p:cNvPr>
          <p:cNvSpPr txBox="1">
            <a:spLocks noChangeArrowheads="1"/>
          </p:cNvSpPr>
          <p:nvPr/>
        </p:nvSpPr>
        <p:spPr bwMode="auto">
          <a:xfrm>
            <a:off x="4859338" y="2960688"/>
            <a:ext cx="2087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呼吸消耗的</a:t>
            </a:r>
          </a:p>
        </p:txBody>
      </p:sp>
      <p:sp>
        <p:nvSpPr>
          <p:cNvPr id="24594" name="AutoShape 21">
            <a:extLst>
              <a:ext uri="{FF2B5EF4-FFF2-40B4-BE49-F238E27FC236}">
                <a16:creationId xmlns:a16="http://schemas.microsoft.com/office/drawing/2014/main" id="{5838DD46-D47A-464F-A347-41C327FC8EDD}"/>
              </a:ext>
            </a:extLst>
          </p:cNvPr>
          <p:cNvSpPr>
            <a:spLocks/>
          </p:cNvSpPr>
          <p:nvPr/>
        </p:nvSpPr>
        <p:spPr bwMode="auto">
          <a:xfrm>
            <a:off x="6156325" y="1700213"/>
            <a:ext cx="217488" cy="1152525"/>
          </a:xfrm>
          <a:prstGeom prst="leftBrace">
            <a:avLst>
              <a:gd name="adj1" fmla="val 44160"/>
              <a:gd name="adj2" fmla="val 3030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4595" name="Text Box 22">
            <a:extLst>
              <a:ext uri="{FF2B5EF4-FFF2-40B4-BE49-F238E27FC236}">
                <a16:creationId xmlns:a16="http://schemas.microsoft.com/office/drawing/2014/main" id="{03E8116A-8CE8-45EF-A6EC-04DE1A436F47}"/>
              </a:ext>
            </a:extLst>
          </p:cNvPr>
          <p:cNvSpPr txBox="1">
            <a:spLocks noChangeArrowheads="1"/>
          </p:cNvSpPr>
          <p:nvPr/>
        </p:nvSpPr>
        <p:spPr bwMode="auto">
          <a:xfrm>
            <a:off x="6335713" y="1484313"/>
            <a:ext cx="280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000" b="1">
                <a:latin typeface="微软雅黑" panose="020B0503020204020204" pitchFamily="34" charset="-122"/>
                <a:ea typeface="微软雅黑" panose="020B0503020204020204" pitchFamily="34" charset="-122"/>
              </a:rPr>
              <a:t>遗体残骸提供给分解者</a:t>
            </a:r>
          </a:p>
        </p:txBody>
      </p:sp>
      <p:sp>
        <p:nvSpPr>
          <p:cNvPr id="90135" name="AutoShape 23">
            <a:extLst>
              <a:ext uri="{FF2B5EF4-FFF2-40B4-BE49-F238E27FC236}">
                <a16:creationId xmlns:a16="http://schemas.microsoft.com/office/drawing/2014/main" id="{C00EFDB8-3B92-4431-AC23-27CB3E96AD48}"/>
              </a:ext>
            </a:extLst>
          </p:cNvPr>
          <p:cNvSpPr>
            <a:spLocks noChangeArrowheads="1"/>
          </p:cNvSpPr>
          <p:nvPr/>
        </p:nvSpPr>
        <p:spPr bwMode="auto">
          <a:xfrm>
            <a:off x="539750" y="5445125"/>
            <a:ext cx="5545138" cy="792163"/>
          </a:xfrm>
          <a:prstGeom prst="wedgeRoundRectCallout">
            <a:avLst>
              <a:gd name="adj1" fmla="val -28407"/>
              <a:gd name="adj2" fmla="val -130394"/>
              <a:gd name="adj3" fmla="val 16667"/>
            </a:avLst>
          </a:prstGeom>
          <a:solidFill>
            <a:srgbClr val="CCFFCC"/>
          </a:solidFill>
          <a:ln w="9525" algn="ctr">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000" b="1">
                <a:solidFill>
                  <a:schemeClr val="tx2"/>
                </a:solidFill>
                <a:latin typeface="微软雅黑" panose="020B0503020204020204" pitchFamily="34" charset="-122"/>
                <a:ea typeface="微软雅黑" panose="020B0503020204020204" pitchFamily="34" charset="-122"/>
              </a:rPr>
              <a:t>没有被下一个营养级摄食，仍以上一营养级形式存在。</a:t>
            </a:r>
          </a:p>
        </p:txBody>
      </p:sp>
      <p:sp>
        <p:nvSpPr>
          <p:cNvPr id="90136" name="AutoShape 24">
            <a:extLst>
              <a:ext uri="{FF2B5EF4-FFF2-40B4-BE49-F238E27FC236}">
                <a16:creationId xmlns:a16="http://schemas.microsoft.com/office/drawing/2014/main" id="{5C85A562-4690-41A1-9458-5265EF70C542}"/>
              </a:ext>
            </a:extLst>
          </p:cNvPr>
          <p:cNvSpPr>
            <a:spLocks noChangeArrowheads="1"/>
          </p:cNvSpPr>
          <p:nvPr/>
        </p:nvSpPr>
        <p:spPr bwMode="auto">
          <a:xfrm>
            <a:off x="2987675" y="4437063"/>
            <a:ext cx="5545138" cy="865187"/>
          </a:xfrm>
          <a:prstGeom prst="wedgeRoundRectCallout">
            <a:avLst>
              <a:gd name="adj1" fmla="val -42241"/>
              <a:gd name="adj2" fmla="val -90000"/>
              <a:gd name="adj3" fmla="val 16667"/>
            </a:avLst>
          </a:prstGeom>
          <a:solidFill>
            <a:srgbClr val="FFFF99"/>
          </a:solidFill>
          <a:ln w="9525" algn="ctr">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000" b="1">
                <a:solidFill>
                  <a:srgbClr val="800000"/>
                </a:solidFill>
                <a:latin typeface="微软雅黑" panose="020B0503020204020204" pitchFamily="34" charset="-122"/>
                <a:ea typeface="微软雅黑" panose="020B0503020204020204" pitchFamily="34" charset="-122"/>
              </a:rPr>
              <a:t>如：食物碎屑，动物骨骼、毛发，植物秸杆等。可以被分解者利用。</a:t>
            </a:r>
          </a:p>
        </p:txBody>
      </p:sp>
      <p:sp>
        <p:nvSpPr>
          <p:cNvPr id="90137" name="AutoShape 25">
            <a:extLst>
              <a:ext uri="{FF2B5EF4-FFF2-40B4-BE49-F238E27FC236}">
                <a16:creationId xmlns:a16="http://schemas.microsoft.com/office/drawing/2014/main" id="{BBD1A361-05E5-42EC-A889-A93892DF41A3}"/>
              </a:ext>
            </a:extLst>
          </p:cNvPr>
          <p:cNvSpPr>
            <a:spLocks noChangeArrowheads="1"/>
          </p:cNvSpPr>
          <p:nvPr/>
        </p:nvSpPr>
        <p:spPr bwMode="auto">
          <a:xfrm>
            <a:off x="4859338" y="3644900"/>
            <a:ext cx="1368425" cy="360363"/>
          </a:xfrm>
          <a:prstGeom prst="wedgeRoundRectCallout">
            <a:avLst>
              <a:gd name="adj1" fmla="val -66588"/>
              <a:gd name="adj2" fmla="val -96694"/>
              <a:gd name="adj3" fmla="val 16667"/>
            </a:avLst>
          </a:prstGeom>
          <a:solidFill>
            <a:srgbClr val="CCFFFF"/>
          </a:solidFill>
          <a:ln w="9525" algn="ctr">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000" b="1">
                <a:solidFill>
                  <a:schemeClr val="tx2"/>
                </a:solidFill>
                <a:latin typeface="微软雅黑" panose="020B0503020204020204" pitchFamily="34" charset="-122"/>
                <a:ea typeface="微软雅黑" panose="020B0503020204020204" pitchFamily="34" charset="-122"/>
              </a:rPr>
              <a:t>粪便</a:t>
            </a:r>
          </a:p>
        </p:txBody>
      </p:sp>
      <p:sp>
        <p:nvSpPr>
          <p:cNvPr id="90138" name="Rectangle 26">
            <a:extLst>
              <a:ext uri="{FF2B5EF4-FFF2-40B4-BE49-F238E27FC236}">
                <a16:creationId xmlns:a16="http://schemas.microsoft.com/office/drawing/2014/main" id="{6FE2A71B-A5F9-4F19-930F-43600C38326C}"/>
              </a:ext>
            </a:extLst>
          </p:cNvPr>
          <p:cNvSpPr>
            <a:spLocks noChangeArrowheads="1"/>
          </p:cNvSpPr>
          <p:nvPr/>
        </p:nvSpPr>
        <p:spPr bwMode="auto">
          <a:xfrm>
            <a:off x="1042988" y="4221163"/>
            <a:ext cx="1511300" cy="50323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138"/>
                                        </p:tgtEl>
                                        <p:attrNameLst>
                                          <p:attrName>style.visibility</p:attrName>
                                        </p:attrNameLst>
                                      </p:cBhvr>
                                      <p:to>
                                        <p:strVal val="visible"/>
                                      </p:to>
                                    </p:set>
                                    <p:animEffect transition="in" filter="blinds(horizontal)">
                                      <p:cBhvr>
                                        <p:cTn id="7" dur="500"/>
                                        <p:tgtEl>
                                          <p:spTgt spid="90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0135"/>
                                        </p:tgtEl>
                                        <p:attrNameLst>
                                          <p:attrName>style.visibility</p:attrName>
                                        </p:attrNameLst>
                                      </p:cBhvr>
                                      <p:to>
                                        <p:strVal val="visible"/>
                                      </p:to>
                                    </p:set>
                                    <p:anim calcmode="lin" valueType="num">
                                      <p:cBhvr additive="base">
                                        <p:cTn id="12" dur="500" fill="hold"/>
                                        <p:tgtEl>
                                          <p:spTgt spid="90135"/>
                                        </p:tgtEl>
                                        <p:attrNameLst>
                                          <p:attrName>ppt_x</p:attrName>
                                        </p:attrNameLst>
                                      </p:cBhvr>
                                      <p:tavLst>
                                        <p:tav tm="0">
                                          <p:val>
                                            <p:strVal val="#ppt_x"/>
                                          </p:val>
                                        </p:tav>
                                        <p:tav tm="100000">
                                          <p:val>
                                            <p:strVal val="#ppt_x"/>
                                          </p:val>
                                        </p:tav>
                                      </p:tavLst>
                                    </p:anim>
                                    <p:anim calcmode="lin" valueType="num">
                                      <p:cBhvr additive="base">
                                        <p:cTn id="13" dur="500" fill="hold"/>
                                        <p:tgtEl>
                                          <p:spTgt spid="9013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0136"/>
                                        </p:tgtEl>
                                        <p:attrNameLst>
                                          <p:attrName>style.visibility</p:attrName>
                                        </p:attrNameLst>
                                      </p:cBhvr>
                                      <p:to>
                                        <p:strVal val="visible"/>
                                      </p:to>
                                    </p:set>
                                    <p:anim calcmode="lin" valueType="num">
                                      <p:cBhvr additive="base">
                                        <p:cTn id="18" dur="500" fill="hold"/>
                                        <p:tgtEl>
                                          <p:spTgt spid="90136"/>
                                        </p:tgtEl>
                                        <p:attrNameLst>
                                          <p:attrName>ppt_x</p:attrName>
                                        </p:attrNameLst>
                                      </p:cBhvr>
                                      <p:tavLst>
                                        <p:tav tm="0">
                                          <p:val>
                                            <p:strVal val="#ppt_x"/>
                                          </p:val>
                                        </p:tav>
                                        <p:tav tm="100000">
                                          <p:val>
                                            <p:strVal val="#ppt_x"/>
                                          </p:val>
                                        </p:tav>
                                      </p:tavLst>
                                    </p:anim>
                                    <p:anim calcmode="lin" valueType="num">
                                      <p:cBhvr additive="base">
                                        <p:cTn id="19" dur="500" fill="hold"/>
                                        <p:tgtEl>
                                          <p:spTgt spid="9013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0137"/>
                                        </p:tgtEl>
                                        <p:attrNameLst>
                                          <p:attrName>style.visibility</p:attrName>
                                        </p:attrNameLst>
                                      </p:cBhvr>
                                      <p:to>
                                        <p:strVal val="visible"/>
                                      </p:to>
                                    </p:set>
                                    <p:anim calcmode="lin" valueType="num">
                                      <p:cBhvr additive="base">
                                        <p:cTn id="24" dur="500" fill="hold"/>
                                        <p:tgtEl>
                                          <p:spTgt spid="90137"/>
                                        </p:tgtEl>
                                        <p:attrNameLst>
                                          <p:attrName>ppt_x</p:attrName>
                                        </p:attrNameLst>
                                      </p:cBhvr>
                                      <p:tavLst>
                                        <p:tav tm="0">
                                          <p:val>
                                            <p:strVal val="#ppt_x"/>
                                          </p:val>
                                        </p:tav>
                                        <p:tav tm="100000">
                                          <p:val>
                                            <p:strVal val="#ppt_x"/>
                                          </p:val>
                                        </p:tav>
                                      </p:tavLst>
                                    </p:anim>
                                    <p:anim calcmode="lin" valueType="num">
                                      <p:cBhvr additive="base">
                                        <p:cTn id="25" dur="500" fill="hold"/>
                                        <p:tgtEl>
                                          <p:spTgt spid="90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35" grpId="0" animBg="1"/>
      <p:bldP spid="90136" grpId="0" animBg="1"/>
      <p:bldP spid="90137" grpId="0" animBg="1"/>
      <p:bldP spid="9013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40A80FCA-0A0A-404A-8567-65DEE24EC149}"/>
              </a:ext>
            </a:extLst>
          </p:cNvPr>
          <p:cNvSpPr>
            <a:spLocks noChangeArrowheads="1"/>
          </p:cNvSpPr>
          <p:nvPr/>
        </p:nvSpPr>
        <p:spPr bwMode="auto">
          <a:xfrm>
            <a:off x="298450" y="4251325"/>
            <a:ext cx="8521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ts val="600"/>
              </a:spcBef>
              <a:buFont typeface="Times New Roman" panose="02020603050405020304" pitchFamily="18" charset="0"/>
              <a:buAutoNum type="arabicPeriod"/>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第一营养级和第二营养级流出能量与流入能量的出入比分别是多少？</a:t>
            </a:r>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Group 19">
            <a:extLst>
              <a:ext uri="{FF2B5EF4-FFF2-40B4-BE49-F238E27FC236}">
                <a16:creationId xmlns:a16="http://schemas.microsoft.com/office/drawing/2014/main" id="{C999273D-F38B-47C6-9E0B-F12BEF75F41D}"/>
              </a:ext>
            </a:extLst>
          </p:cNvPr>
          <p:cNvGrpSpPr>
            <a:grpSpLocks/>
          </p:cNvGrpSpPr>
          <p:nvPr/>
        </p:nvGrpSpPr>
        <p:grpSpPr bwMode="auto">
          <a:xfrm>
            <a:off x="1331913" y="5081588"/>
            <a:ext cx="3530600" cy="827087"/>
            <a:chOff x="2729" y="2810"/>
            <a:chExt cx="2224" cy="521"/>
          </a:xfrm>
        </p:grpSpPr>
        <p:sp>
          <p:nvSpPr>
            <p:cNvPr id="25615" name="Text Box 13">
              <a:extLst>
                <a:ext uri="{FF2B5EF4-FFF2-40B4-BE49-F238E27FC236}">
                  <a16:creationId xmlns:a16="http://schemas.microsoft.com/office/drawing/2014/main" id="{2E90C409-7CB8-4CFA-A097-A8070C9EA775}"/>
                </a:ext>
              </a:extLst>
            </p:cNvPr>
            <p:cNvSpPr txBox="1">
              <a:spLocks noChangeArrowheads="1"/>
            </p:cNvSpPr>
            <p:nvPr/>
          </p:nvSpPr>
          <p:spPr bwMode="auto">
            <a:xfrm>
              <a:off x="2777" y="2810"/>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62.8  </a:t>
              </a:r>
            </a:p>
          </p:txBody>
        </p:sp>
        <p:sp>
          <p:nvSpPr>
            <p:cNvPr id="25616" name="Line 14">
              <a:extLst>
                <a:ext uri="{FF2B5EF4-FFF2-40B4-BE49-F238E27FC236}">
                  <a16:creationId xmlns:a16="http://schemas.microsoft.com/office/drawing/2014/main" id="{DB8A3116-09C2-4146-8F16-666D5AA58C37}"/>
                </a:ext>
              </a:extLst>
            </p:cNvPr>
            <p:cNvSpPr>
              <a:spLocks noChangeShapeType="1"/>
            </p:cNvSpPr>
            <p:nvPr/>
          </p:nvSpPr>
          <p:spPr bwMode="auto">
            <a:xfrm>
              <a:off x="2788" y="3067"/>
              <a:ext cx="4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7" name="Text Box 15">
              <a:extLst>
                <a:ext uri="{FF2B5EF4-FFF2-40B4-BE49-F238E27FC236}">
                  <a16:creationId xmlns:a16="http://schemas.microsoft.com/office/drawing/2014/main" id="{24254BF3-11A8-463B-B545-18B347EF671B}"/>
                </a:ext>
              </a:extLst>
            </p:cNvPr>
            <p:cNvSpPr txBox="1">
              <a:spLocks noChangeArrowheads="1"/>
            </p:cNvSpPr>
            <p:nvPr/>
          </p:nvSpPr>
          <p:spPr bwMode="auto">
            <a:xfrm>
              <a:off x="2729" y="3040"/>
              <a:ext cx="64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464.6  </a:t>
              </a:r>
            </a:p>
          </p:txBody>
        </p:sp>
        <p:sp>
          <p:nvSpPr>
            <p:cNvPr id="25618" name="Rectangle 16">
              <a:extLst>
                <a:ext uri="{FF2B5EF4-FFF2-40B4-BE49-F238E27FC236}">
                  <a16:creationId xmlns:a16="http://schemas.microsoft.com/office/drawing/2014/main" id="{A6849FEB-A9B3-452B-AB1B-4E024B78AC9E}"/>
                </a:ext>
              </a:extLst>
            </p:cNvPr>
            <p:cNvSpPr>
              <a:spLocks noChangeArrowheads="1"/>
            </p:cNvSpPr>
            <p:nvPr/>
          </p:nvSpPr>
          <p:spPr bwMode="auto">
            <a:xfrm>
              <a:off x="3198" y="2961"/>
              <a:ext cx="2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5619" name="Rectangle 17">
              <a:extLst>
                <a:ext uri="{FF2B5EF4-FFF2-40B4-BE49-F238E27FC236}">
                  <a16:creationId xmlns:a16="http://schemas.microsoft.com/office/drawing/2014/main" id="{FACAB9EE-2B03-4E51-BC36-A16D71015A0E}"/>
                </a:ext>
              </a:extLst>
            </p:cNvPr>
            <p:cNvSpPr>
              <a:spLocks noChangeArrowheads="1"/>
            </p:cNvSpPr>
            <p:nvPr/>
          </p:nvSpPr>
          <p:spPr bwMode="auto">
            <a:xfrm>
              <a:off x="3356" y="2949"/>
              <a:ext cx="7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5620" name="Rectangle 18">
              <a:extLst>
                <a:ext uri="{FF2B5EF4-FFF2-40B4-BE49-F238E27FC236}">
                  <a16:creationId xmlns:a16="http://schemas.microsoft.com/office/drawing/2014/main" id="{75CB0435-9781-4E09-B76C-D28DD3BF8D17}"/>
                </a:ext>
              </a:extLst>
            </p:cNvPr>
            <p:cNvSpPr>
              <a:spLocks noChangeArrowheads="1"/>
            </p:cNvSpPr>
            <p:nvPr/>
          </p:nvSpPr>
          <p:spPr bwMode="auto">
            <a:xfrm>
              <a:off x="4013" y="2950"/>
              <a:ext cx="9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13.52</a:t>
              </a:r>
              <a:r>
                <a:rPr lang="zh-CN" altLang="en-US"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3" name="Group 20">
            <a:extLst>
              <a:ext uri="{FF2B5EF4-FFF2-40B4-BE49-F238E27FC236}">
                <a16:creationId xmlns:a16="http://schemas.microsoft.com/office/drawing/2014/main" id="{146A5819-7B54-4950-BC5E-6717A2EDE2C6}"/>
              </a:ext>
            </a:extLst>
          </p:cNvPr>
          <p:cNvGrpSpPr>
            <a:grpSpLocks/>
          </p:cNvGrpSpPr>
          <p:nvPr/>
        </p:nvGrpSpPr>
        <p:grpSpPr bwMode="auto">
          <a:xfrm>
            <a:off x="1368425" y="5867400"/>
            <a:ext cx="3455988" cy="809625"/>
            <a:chOff x="2788" y="2808"/>
            <a:chExt cx="2177" cy="510"/>
          </a:xfrm>
        </p:grpSpPr>
        <p:sp>
          <p:nvSpPr>
            <p:cNvPr id="25609" name="Text Box 21">
              <a:extLst>
                <a:ext uri="{FF2B5EF4-FFF2-40B4-BE49-F238E27FC236}">
                  <a16:creationId xmlns:a16="http://schemas.microsoft.com/office/drawing/2014/main" id="{117145D3-A3BE-4E33-A541-E661752CF9EC}"/>
                </a:ext>
              </a:extLst>
            </p:cNvPr>
            <p:cNvSpPr txBox="1">
              <a:spLocks noChangeArrowheads="1"/>
            </p:cNvSpPr>
            <p:nvPr/>
          </p:nvSpPr>
          <p:spPr bwMode="auto">
            <a:xfrm>
              <a:off x="2799" y="2808"/>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12.6 </a:t>
              </a:r>
            </a:p>
          </p:txBody>
        </p:sp>
        <p:sp>
          <p:nvSpPr>
            <p:cNvPr id="25610" name="Line 22">
              <a:extLst>
                <a:ext uri="{FF2B5EF4-FFF2-40B4-BE49-F238E27FC236}">
                  <a16:creationId xmlns:a16="http://schemas.microsoft.com/office/drawing/2014/main" id="{34ABFFEB-032D-4B51-8A0A-455F82FFFBC5}"/>
                </a:ext>
              </a:extLst>
            </p:cNvPr>
            <p:cNvSpPr>
              <a:spLocks noChangeShapeType="1"/>
            </p:cNvSpPr>
            <p:nvPr/>
          </p:nvSpPr>
          <p:spPr bwMode="auto">
            <a:xfrm>
              <a:off x="2788" y="3067"/>
              <a:ext cx="4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1" name="Text Box 23">
              <a:extLst>
                <a:ext uri="{FF2B5EF4-FFF2-40B4-BE49-F238E27FC236}">
                  <a16:creationId xmlns:a16="http://schemas.microsoft.com/office/drawing/2014/main" id="{8482F30E-C86E-47A1-A0E1-299AC5C5773B}"/>
                </a:ext>
              </a:extLst>
            </p:cNvPr>
            <p:cNvSpPr txBox="1">
              <a:spLocks noChangeArrowheads="1"/>
            </p:cNvSpPr>
            <p:nvPr/>
          </p:nvSpPr>
          <p:spPr bwMode="auto">
            <a:xfrm>
              <a:off x="2803" y="3027"/>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62.8 </a:t>
              </a:r>
            </a:p>
          </p:txBody>
        </p:sp>
        <p:sp>
          <p:nvSpPr>
            <p:cNvPr id="25612" name="Rectangle 24">
              <a:extLst>
                <a:ext uri="{FF2B5EF4-FFF2-40B4-BE49-F238E27FC236}">
                  <a16:creationId xmlns:a16="http://schemas.microsoft.com/office/drawing/2014/main" id="{9C631A2D-1C1B-4064-B765-F24EA7C176B3}"/>
                </a:ext>
              </a:extLst>
            </p:cNvPr>
            <p:cNvSpPr>
              <a:spLocks noChangeArrowheads="1"/>
            </p:cNvSpPr>
            <p:nvPr/>
          </p:nvSpPr>
          <p:spPr bwMode="auto">
            <a:xfrm>
              <a:off x="3198" y="2961"/>
              <a:ext cx="2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5613" name="Rectangle 25">
              <a:extLst>
                <a:ext uri="{FF2B5EF4-FFF2-40B4-BE49-F238E27FC236}">
                  <a16:creationId xmlns:a16="http://schemas.microsoft.com/office/drawing/2014/main" id="{43C075B7-7213-4DEE-AC4B-D8735A8D5563}"/>
                </a:ext>
              </a:extLst>
            </p:cNvPr>
            <p:cNvSpPr>
              <a:spLocks noChangeArrowheads="1"/>
            </p:cNvSpPr>
            <p:nvPr/>
          </p:nvSpPr>
          <p:spPr bwMode="auto">
            <a:xfrm>
              <a:off x="3356" y="2949"/>
              <a:ext cx="7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5614" name="Rectangle 26">
              <a:extLst>
                <a:ext uri="{FF2B5EF4-FFF2-40B4-BE49-F238E27FC236}">
                  <a16:creationId xmlns:a16="http://schemas.microsoft.com/office/drawing/2014/main" id="{5801033B-4B61-49AE-A6BE-81AEFD712440}"/>
                </a:ext>
              </a:extLst>
            </p:cNvPr>
            <p:cNvSpPr>
              <a:spLocks noChangeArrowheads="1"/>
            </p:cNvSpPr>
            <p:nvPr/>
          </p:nvSpPr>
          <p:spPr bwMode="auto">
            <a:xfrm>
              <a:off x="4025" y="2937"/>
              <a:ext cx="9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20.06</a:t>
              </a:r>
              <a:r>
                <a:rPr lang="zh-CN" altLang="en-US"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25605" name="组合 6">
            <a:extLst>
              <a:ext uri="{FF2B5EF4-FFF2-40B4-BE49-F238E27FC236}">
                <a16:creationId xmlns:a16="http://schemas.microsoft.com/office/drawing/2014/main" id="{CD95DB28-233F-4B99-B32E-9536760A72A6}"/>
              </a:ext>
            </a:extLst>
          </p:cNvPr>
          <p:cNvGrpSpPr>
            <a:grpSpLocks/>
          </p:cNvGrpSpPr>
          <p:nvPr/>
        </p:nvGrpSpPr>
        <p:grpSpPr bwMode="auto">
          <a:xfrm>
            <a:off x="107950" y="104775"/>
            <a:ext cx="8928100" cy="3968750"/>
            <a:chOff x="179388" y="-12700"/>
            <a:chExt cx="8763000" cy="3657600"/>
          </a:xfrm>
        </p:grpSpPr>
        <p:pic>
          <p:nvPicPr>
            <p:cNvPr id="25606" name="Picture 3" descr="6722t08-046">
              <a:extLst>
                <a:ext uri="{FF2B5EF4-FFF2-40B4-BE49-F238E27FC236}">
                  <a16:creationId xmlns:a16="http://schemas.microsoft.com/office/drawing/2014/main" id="{25F660B9-75F3-4D23-BFC2-5A14080A8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243"/>
            <a:stretch>
              <a:fillRect/>
            </a:stretch>
          </p:blipFill>
          <p:spPr bwMode="auto">
            <a:xfrm>
              <a:off x="179388" y="-12700"/>
              <a:ext cx="8763000" cy="36576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97181792-297E-4965-9BD8-79E77BC3D705}"/>
                </a:ext>
              </a:extLst>
            </p:cNvPr>
            <p:cNvCxnSpPr/>
            <p:nvPr/>
          </p:nvCxnSpPr>
          <p:spPr>
            <a:xfrm>
              <a:off x="5508239" y="1845361"/>
              <a:ext cx="0" cy="71981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608" name="文本框 5">
              <a:extLst>
                <a:ext uri="{FF2B5EF4-FFF2-40B4-BE49-F238E27FC236}">
                  <a16:creationId xmlns:a16="http://schemas.microsoft.com/office/drawing/2014/main" id="{0C9491DE-D28D-4DF7-8007-78492725AB52}"/>
                </a:ext>
              </a:extLst>
            </p:cNvPr>
            <p:cNvSpPr txBox="1">
              <a:spLocks noChangeArrowheads="1"/>
            </p:cNvSpPr>
            <p:nvPr/>
          </p:nvSpPr>
          <p:spPr bwMode="auto">
            <a:xfrm flipH="1">
              <a:off x="5508104" y="1988840"/>
              <a:ext cx="8446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5.0</a:t>
              </a:r>
              <a:endParaRPr lang="zh-CN" altLang="en-US" sz="1600" b="1">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linds(horizontal)">
                                      <p:cBhvr>
                                        <p:cTn id="7" dur="5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CD42E4C8-B86F-49BB-B00A-D9EE4BB33A02}"/>
              </a:ext>
            </a:extLst>
          </p:cNvPr>
          <p:cNvSpPr>
            <a:spLocks noChangeArrowheads="1"/>
          </p:cNvSpPr>
          <p:nvPr/>
        </p:nvSpPr>
        <p:spPr bwMode="auto">
          <a:xfrm>
            <a:off x="373856" y="4197350"/>
            <a:ext cx="8396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ts val="600"/>
              </a:spcBef>
              <a:buFont typeface="等线 Light" panose="02010600030101010101" pitchFamily="2" charset="-122"/>
              <a:buAutoNum type="arabicPeriod" startAt="2"/>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上图中“未利用的能量”是指哪些能量呢？</a:t>
            </a:r>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4" name="Text Box 34">
            <a:extLst>
              <a:ext uri="{FF2B5EF4-FFF2-40B4-BE49-F238E27FC236}">
                <a16:creationId xmlns:a16="http://schemas.microsoft.com/office/drawing/2014/main" id="{A82266D1-0E3F-4D31-9018-96C4442D8A45}"/>
              </a:ext>
            </a:extLst>
          </p:cNvPr>
          <p:cNvSpPr txBox="1">
            <a:spLocks noChangeArrowheads="1"/>
          </p:cNvSpPr>
          <p:nvPr/>
        </p:nvSpPr>
        <p:spPr bwMode="auto">
          <a:xfrm>
            <a:off x="179512" y="4815750"/>
            <a:ext cx="557458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ts val="600"/>
              </a:spcBef>
              <a:buFont typeface="等线 Light" panose="02010600030101010101" pitchFamily="2" charset="-122"/>
              <a:buAutoNum type="alphaLcPeriod"/>
            </a:pPr>
            <a:r>
              <a:rPr lang="zh-CN" altLang="en-US" sz="2400"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下一个营养级</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不能利用</a:t>
            </a:r>
            <a:r>
              <a:rPr lang="zh-CN" altLang="en-US" sz="2400"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的能量</a:t>
            </a:r>
            <a:endParaRPr lang="en-US" altLang="zh-CN" sz="2400"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00000"/>
              </a:lnSpc>
              <a:spcBef>
                <a:spcPts val="600"/>
              </a:spcBef>
              <a:buFont typeface="Times New Roman" panose="02020603050405020304" pitchFamily="18" charset="0"/>
              <a:buNone/>
            </a:pPr>
            <a:r>
              <a:rPr lang="zh-CN" altLang="en-US"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如：草根</a:t>
            </a:r>
          </a:p>
          <a:p>
            <a:pPr eaLnBrk="1" hangingPunct="1">
              <a:lnSpc>
                <a:spcPct val="100000"/>
              </a:lnSpc>
              <a:spcBef>
                <a:spcPts val="600"/>
              </a:spcBef>
              <a:buFont typeface="等线 Light" panose="02010600030101010101" pitchFamily="2" charset="-122"/>
              <a:buAutoNum type="alphaLcPeriod"/>
            </a:pPr>
            <a:r>
              <a:rPr lang="zh-CN" altLang="en-US" sz="2400"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下一个营养级能利用</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而未利用</a:t>
            </a:r>
            <a:r>
              <a:rPr lang="zh-CN" altLang="en-US" sz="2400"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的能量</a:t>
            </a:r>
            <a:endParaRPr lang="en-US" altLang="zh-CN" sz="2400"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00000"/>
              </a:lnSpc>
              <a:spcBef>
                <a:spcPts val="600"/>
              </a:spcBef>
              <a:buFont typeface="Times New Roman" panose="02020603050405020304" pitchFamily="18" charset="0"/>
              <a:buNone/>
            </a:pPr>
            <a:r>
              <a:rPr lang="zh-CN" altLang="en-US"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如：羊不能吃完所有的草</a:t>
            </a:r>
          </a:p>
        </p:txBody>
      </p:sp>
      <p:grpSp>
        <p:nvGrpSpPr>
          <p:cNvPr id="26628" name="组合 6">
            <a:extLst>
              <a:ext uri="{FF2B5EF4-FFF2-40B4-BE49-F238E27FC236}">
                <a16:creationId xmlns:a16="http://schemas.microsoft.com/office/drawing/2014/main" id="{AD0EE953-1C5A-4FF3-93F3-42B5D000A92D}"/>
              </a:ext>
            </a:extLst>
          </p:cNvPr>
          <p:cNvGrpSpPr>
            <a:grpSpLocks/>
          </p:cNvGrpSpPr>
          <p:nvPr/>
        </p:nvGrpSpPr>
        <p:grpSpPr bwMode="auto">
          <a:xfrm>
            <a:off x="107950" y="104775"/>
            <a:ext cx="8928100" cy="3968750"/>
            <a:chOff x="179388" y="-12700"/>
            <a:chExt cx="8763000" cy="3657600"/>
          </a:xfrm>
        </p:grpSpPr>
        <p:pic>
          <p:nvPicPr>
            <p:cNvPr id="26629" name="Picture 3" descr="6722t08-046">
              <a:extLst>
                <a:ext uri="{FF2B5EF4-FFF2-40B4-BE49-F238E27FC236}">
                  <a16:creationId xmlns:a16="http://schemas.microsoft.com/office/drawing/2014/main" id="{93B9CD71-3114-4347-83EC-B57F6F80A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243"/>
            <a:stretch>
              <a:fillRect/>
            </a:stretch>
          </p:blipFill>
          <p:spPr bwMode="auto">
            <a:xfrm>
              <a:off x="179388" y="-12700"/>
              <a:ext cx="8763000" cy="36576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577F8032-8FE2-4D51-BA95-4F46DE2AE64E}"/>
                </a:ext>
              </a:extLst>
            </p:cNvPr>
            <p:cNvCxnSpPr/>
            <p:nvPr/>
          </p:nvCxnSpPr>
          <p:spPr>
            <a:xfrm>
              <a:off x="5508239" y="1845361"/>
              <a:ext cx="0" cy="71981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631" name="文本框 5">
              <a:extLst>
                <a:ext uri="{FF2B5EF4-FFF2-40B4-BE49-F238E27FC236}">
                  <a16:creationId xmlns:a16="http://schemas.microsoft.com/office/drawing/2014/main" id="{B3CD6A77-69D8-4137-96F7-089EF4912759}"/>
                </a:ext>
              </a:extLst>
            </p:cNvPr>
            <p:cNvSpPr txBox="1">
              <a:spLocks noChangeArrowheads="1"/>
            </p:cNvSpPr>
            <p:nvPr/>
          </p:nvSpPr>
          <p:spPr bwMode="auto">
            <a:xfrm flipH="1">
              <a:off x="5508104" y="1988840"/>
              <a:ext cx="8446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5.0</a:t>
              </a:r>
              <a:endParaRPr lang="zh-CN" altLang="en-US" sz="1600" b="1">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 name="Text Box 34">
            <a:extLst>
              <a:ext uri="{FF2B5EF4-FFF2-40B4-BE49-F238E27FC236}">
                <a16:creationId xmlns:a16="http://schemas.microsoft.com/office/drawing/2014/main" id="{7D1B4115-6C28-4DD0-8462-0FE68FF1F1FC}"/>
              </a:ext>
            </a:extLst>
          </p:cNvPr>
          <p:cNvSpPr txBox="1">
            <a:spLocks noChangeArrowheads="1"/>
          </p:cNvSpPr>
          <p:nvPr/>
        </p:nvSpPr>
        <p:spPr bwMode="auto">
          <a:xfrm>
            <a:off x="5247083" y="4783137"/>
            <a:ext cx="3888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ts val="600"/>
              </a:spcBef>
              <a:buFont typeface="+mj-lt"/>
              <a:buAutoNum type="alphaLcPeriod" startAt="3"/>
            </a:pPr>
            <a:r>
              <a:rPr lang="zh-CN" altLang="en-US" sz="2400"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分解者能利用</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而未利用</a:t>
            </a:r>
            <a:r>
              <a:rPr lang="zh-CN" altLang="en-US" sz="2400"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的能量</a:t>
            </a:r>
            <a:endParaRPr lang="en-US" altLang="zh-CN" sz="2400" b="1" dirty="0">
              <a:solidFill>
                <a:srgbClr val="1A09F7"/>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linds(horizontal)">
                                      <p:cBhvr>
                                        <p:cTn id="7" dur="5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6594"/>
                                        </p:tgtEl>
                                        <p:attrNameLst>
                                          <p:attrName>style.visibility</p:attrName>
                                        </p:attrNameLst>
                                      </p:cBhvr>
                                      <p:to>
                                        <p:strVal val="visible"/>
                                      </p:to>
                                    </p:set>
                                    <p:anim calcmode="lin" valueType="num">
                                      <p:cBhvr additive="base">
                                        <p:cTn id="12" dur="500" fill="hold"/>
                                        <p:tgtEl>
                                          <p:spTgt spid="66594"/>
                                        </p:tgtEl>
                                        <p:attrNameLst>
                                          <p:attrName>ppt_x</p:attrName>
                                        </p:attrNameLst>
                                      </p:cBhvr>
                                      <p:tavLst>
                                        <p:tav tm="0">
                                          <p:val>
                                            <p:strVal val="#ppt_x"/>
                                          </p:val>
                                        </p:tav>
                                        <p:tav tm="100000">
                                          <p:val>
                                            <p:strVal val="#ppt_x"/>
                                          </p:val>
                                        </p:tav>
                                      </p:tavLst>
                                    </p:anim>
                                    <p:anim calcmode="lin" valueType="num">
                                      <p:cBhvr additive="base">
                                        <p:cTn id="13" dur="500" fill="hold"/>
                                        <p:tgtEl>
                                          <p:spTgt spid="6659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94" grpId="0"/>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C4A90A8F-AB0C-4189-953A-0AC2A9EA0408}"/>
              </a:ext>
            </a:extLst>
          </p:cNvPr>
          <p:cNvSpPr>
            <a:spLocks noChangeArrowheads="1"/>
          </p:cNvSpPr>
          <p:nvPr/>
        </p:nvSpPr>
        <p:spPr bwMode="auto">
          <a:xfrm>
            <a:off x="539750" y="4392613"/>
            <a:ext cx="8396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ts val="600"/>
              </a:spcBef>
              <a:buFont typeface="等线 Light" panose="02010600030101010101" pitchFamily="2" charset="-122"/>
              <a:buAutoNum type="arabicPeriod" startAt="3"/>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能量在相邻的营养级之间的传递效率在多大范围内</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6593" name="Rectangle 33">
            <a:extLst>
              <a:ext uri="{FF2B5EF4-FFF2-40B4-BE49-F238E27FC236}">
                <a16:creationId xmlns:a16="http://schemas.microsoft.com/office/drawing/2014/main" id="{34749783-D9B8-46DA-AD51-B009967F6C68}"/>
              </a:ext>
            </a:extLst>
          </p:cNvPr>
          <p:cNvSpPr>
            <a:spLocks noChangeArrowheads="1"/>
          </p:cNvSpPr>
          <p:nvPr/>
        </p:nvSpPr>
        <p:spPr bwMode="auto">
          <a:xfrm>
            <a:off x="827088" y="5013325"/>
            <a:ext cx="210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a:solidFill>
                  <a:srgbClr val="1A09F7"/>
                </a:solidFill>
                <a:latin typeface="Times New Roman" panose="02020603050405020304" pitchFamily="18" charset="0"/>
                <a:ea typeface="微软雅黑" panose="020B0503020204020204" pitchFamily="34" charset="-122"/>
                <a:cs typeface="Times New Roman" panose="02020603050405020304" pitchFamily="18" charset="0"/>
              </a:rPr>
              <a:t>— 20%  </a:t>
            </a:r>
          </a:p>
        </p:txBody>
      </p:sp>
      <p:grpSp>
        <p:nvGrpSpPr>
          <p:cNvPr id="27652" name="组合 6">
            <a:extLst>
              <a:ext uri="{FF2B5EF4-FFF2-40B4-BE49-F238E27FC236}">
                <a16:creationId xmlns:a16="http://schemas.microsoft.com/office/drawing/2014/main" id="{0D2CCE7F-D738-49FA-8A16-5B536B64E902}"/>
              </a:ext>
            </a:extLst>
          </p:cNvPr>
          <p:cNvGrpSpPr>
            <a:grpSpLocks/>
          </p:cNvGrpSpPr>
          <p:nvPr/>
        </p:nvGrpSpPr>
        <p:grpSpPr bwMode="auto">
          <a:xfrm>
            <a:off x="107950" y="104775"/>
            <a:ext cx="8928100" cy="3968750"/>
            <a:chOff x="179388" y="-12700"/>
            <a:chExt cx="8763000" cy="3657600"/>
          </a:xfrm>
        </p:grpSpPr>
        <p:pic>
          <p:nvPicPr>
            <p:cNvPr id="27653" name="Picture 3" descr="6722t08-046">
              <a:extLst>
                <a:ext uri="{FF2B5EF4-FFF2-40B4-BE49-F238E27FC236}">
                  <a16:creationId xmlns:a16="http://schemas.microsoft.com/office/drawing/2014/main" id="{5315CE14-C8B7-49C9-AA91-46AC139AC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243"/>
            <a:stretch>
              <a:fillRect/>
            </a:stretch>
          </p:blipFill>
          <p:spPr bwMode="auto">
            <a:xfrm>
              <a:off x="179388" y="-12700"/>
              <a:ext cx="8763000" cy="36576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60466A2E-2358-4C69-933E-461E77AFF607}"/>
                </a:ext>
              </a:extLst>
            </p:cNvPr>
            <p:cNvCxnSpPr/>
            <p:nvPr/>
          </p:nvCxnSpPr>
          <p:spPr>
            <a:xfrm>
              <a:off x="5508239" y="1845361"/>
              <a:ext cx="0" cy="71981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655" name="文本框 5">
              <a:extLst>
                <a:ext uri="{FF2B5EF4-FFF2-40B4-BE49-F238E27FC236}">
                  <a16:creationId xmlns:a16="http://schemas.microsoft.com/office/drawing/2014/main" id="{4B6A87DE-82D3-410C-9AB6-8C838AAE1164}"/>
                </a:ext>
              </a:extLst>
            </p:cNvPr>
            <p:cNvSpPr txBox="1">
              <a:spLocks noChangeArrowheads="1"/>
            </p:cNvSpPr>
            <p:nvPr/>
          </p:nvSpPr>
          <p:spPr bwMode="auto">
            <a:xfrm flipH="1">
              <a:off x="5508104" y="1988840"/>
              <a:ext cx="8446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5.0</a:t>
              </a:r>
              <a:endParaRPr lang="zh-CN" altLang="en-US" sz="1600" b="1">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linds(horizontal)">
                                      <p:cBhvr>
                                        <p:cTn id="7" dur="5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593"/>
                                        </p:tgtEl>
                                        <p:attrNameLst>
                                          <p:attrName>style.visibility</p:attrName>
                                        </p:attrNameLst>
                                      </p:cBhvr>
                                      <p:to>
                                        <p:strVal val="visible"/>
                                      </p:to>
                                    </p:set>
                                    <p:animEffect transition="in" filter="blinds(horizontal)">
                                      <p:cBhvr>
                                        <p:cTn id="12" dur="500"/>
                                        <p:tgtEl>
                                          <p:spTgt spid="66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9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D124C3A5-2DB1-4C51-8363-196A45781527}"/>
              </a:ext>
            </a:extLst>
          </p:cNvPr>
          <p:cNvSpPr>
            <a:spLocks noGrp="1"/>
          </p:cNvSpPr>
          <p:nvPr>
            <p:ph type="title" idx="4294967295"/>
          </p:nvPr>
        </p:nvSpPr>
        <p:spPr>
          <a:xfrm>
            <a:off x="755650" y="1052513"/>
            <a:ext cx="3316288" cy="1446212"/>
          </a:xfrm>
        </p:spPr>
        <p:txBody>
          <a:bodyPr rtlCol="0">
            <a:normAutofit fontScale="90000"/>
          </a:bodyPr>
          <a:lstStyle/>
          <a:p>
            <a:pPr eaLnBrk="1" fontAlgn="auto" hangingPunct="1">
              <a:spcAft>
                <a:spcPts val="0"/>
              </a:spcAft>
              <a:defRPr/>
            </a:pPr>
            <a:r>
              <a:rPr lang="zh-CN" altLang="en-US" b="1" dirty="0">
                <a:latin typeface="微软雅黑" panose="020B0503020204020204" pitchFamily="34" charset="-122"/>
                <a:ea typeface="微软雅黑" panose="020B0503020204020204" pitchFamily="34" charset="-122"/>
              </a:rPr>
              <a:t>生物圈（</a:t>
            </a:r>
            <a:r>
              <a:rPr lang="en-US" altLang="zh-CN" b="1" dirty="0">
                <a:latin typeface="微软雅黑" panose="020B0503020204020204" pitchFamily="34" charset="-122"/>
                <a:ea typeface="微软雅黑" panose="020B0503020204020204" pitchFamily="34" charset="-122"/>
              </a:rPr>
              <a:t>biosphere</a:t>
            </a:r>
            <a:r>
              <a:rPr lang="zh-CN" altLang="en-US" b="1" dirty="0">
                <a:latin typeface="微软雅黑" panose="020B0503020204020204" pitchFamily="34" charset="-122"/>
                <a:ea typeface="微软雅黑" panose="020B0503020204020204" pitchFamily="34" charset="-122"/>
              </a:rPr>
              <a:t>）</a:t>
            </a:r>
          </a:p>
        </p:txBody>
      </p:sp>
      <p:sp>
        <p:nvSpPr>
          <p:cNvPr id="23555" name="内容占位符 2">
            <a:extLst>
              <a:ext uri="{FF2B5EF4-FFF2-40B4-BE49-F238E27FC236}">
                <a16:creationId xmlns:a16="http://schemas.microsoft.com/office/drawing/2014/main" id="{F818F5F3-AA70-4C09-AAC2-A4CF953404DB}"/>
              </a:ext>
            </a:extLst>
          </p:cNvPr>
          <p:cNvSpPr>
            <a:spLocks noGrp="1" noChangeArrowheads="1"/>
          </p:cNvSpPr>
          <p:nvPr>
            <p:ph idx="4294967295"/>
          </p:nvPr>
        </p:nvSpPr>
        <p:spPr>
          <a:xfrm>
            <a:off x="15875" y="2781300"/>
            <a:ext cx="4343400" cy="3771900"/>
          </a:xfrm>
        </p:spPr>
        <p:txBody>
          <a:bodyPr/>
          <a:lstStyle/>
          <a:p>
            <a:pPr eaLnBrk="1" hangingPunct="1">
              <a:lnSpc>
                <a:spcPct val="150000"/>
              </a:lnSpc>
            </a:pPr>
            <a:r>
              <a:rPr lang="zh-CN" altLang="en-US" sz="2000" b="1">
                <a:latin typeface="微软雅黑" panose="020B0503020204020204" pitchFamily="34" charset="-122"/>
                <a:ea typeface="微软雅黑" panose="020B0503020204020204" pitchFamily="34" charset="-122"/>
              </a:rPr>
              <a:t>奥地利地质学家休斯（</a:t>
            </a:r>
            <a:r>
              <a:rPr lang="en-US" altLang="zh-CN" sz="2000" b="1">
                <a:latin typeface="微软雅黑" panose="020B0503020204020204" pitchFamily="34" charset="-122"/>
                <a:ea typeface="微软雅黑" panose="020B0503020204020204" pitchFamily="34" charset="-122"/>
              </a:rPr>
              <a:t>E.Suess</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1875</a:t>
            </a:r>
            <a:r>
              <a:rPr lang="zh-CN" altLang="en-US" sz="2000" b="1">
                <a:latin typeface="微软雅黑" panose="020B0503020204020204" pitchFamily="34" charset="-122"/>
                <a:ea typeface="微软雅黑" panose="020B0503020204020204" pitchFamily="34" charset="-122"/>
              </a:rPr>
              <a:t>年首次提出</a:t>
            </a:r>
            <a:endParaRPr lang="en-US" altLang="zh-CN" sz="2000" b="1">
              <a:latin typeface="微软雅黑" panose="020B0503020204020204" pitchFamily="34" charset="-122"/>
              <a:ea typeface="微软雅黑" panose="020B0503020204020204" pitchFamily="34" charset="-122"/>
            </a:endParaRPr>
          </a:p>
          <a:p>
            <a:pPr eaLnBrk="1" hangingPunct="1">
              <a:lnSpc>
                <a:spcPct val="150000"/>
              </a:lnSpc>
            </a:pPr>
            <a:r>
              <a:rPr lang="zh-CN" altLang="en-US" sz="2000" b="1">
                <a:latin typeface="微软雅黑" panose="020B0503020204020204" pitchFamily="34" charset="-122"/>
                <a:ea typeface="微软雅黑" panose="020B0503020204020204" pitchFamily="34" charset="-122"/>
              </a:rPr>
              <a:t>地面以上</a:t>
            </a:r>
            <a:r>
              <a:rPr lang="en-US" altLang="zh-CN" sz="2000" b="1">
                <a:latin typeface="微软雅黑" panose="020B0503020204020204" pitchFamily="34" charset="-122"/>
                <a:ea typeface="微软雅黑" panose="020B0503020204020204" pitchFamily="34" charset="-122"/>
              </a:rPr>
              <a:t>23km---</a:t>
            </a:r>
            <a:r>
              <a:rPr lang="zh-CN" altLang="en-US" sz="2000" b="1">
                <a:latin typeface="微软雅黑" panose="020B0503020204020204" pitchFamily="34" charset="-122"/>
                <a:ea typeface="微软雅黑" panose="020B0503020204020204" pitchFamily="34" charset="-122"/>
              </a:rPr>
              <a:t>地面以下</a:t>
            </a:r>
            <a:r>
              <a:rPr lang="en-US" altLang="zh-CN" sz="2000" b="1">
                <a:latin typeface="微软雅黑" panose="020B0503020204020204" pitchFamily="34" charset="-122"/>
                <a:ea typeface="微软雅黑" panose="020B0503020204020204" pitchFamily="34" charset="-122"/>
              </a:rPr>
              <a:t>10km</a:t>
            </a:r>
          </a:p>
        </p:txBody>
      </p:sp>
      <p:pic>
        <p:nvPicPr>
          <p:cNvPr id="23556" name="图片 6" descr="20090327092626.jpg">
            <a:extLst>
              <a:ext uri="{FF2B5EF4-FFF2-40B4-BE49-F238E27FC236}">
                <a16:creationId xmlns:a16="http://schemas.microsoft.com/office/drawing/2014/main" id="{58BE900F-0D76-4641-BECF-56FFEB6FFF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9275" y="1052513"/>
            <a:ext cx="43529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6">
            <a:extLst>
              <a:ext uri="{FF2B5EF4-FFF2-40B4-BE49-F238E27FC236}">
                <a16:creationId xmlns:a16="http://schemas.microsoft.com/office/drawing/2014/main" id="{97E03340-6AB5-4007-A019-99037B177ADB}"/>
              </a:ext>
            </a:extLst>
          </p:cNvPr>
          <p:cNvGrpSpPr>
            <a:grpSpLocks/>
          </p:cNvGrpSpPr>
          <p:nvPr/>
        </p:nvGrpSpPr>
        <p:grpSpPr bwMode="auto">
          <a:xfrm>
            <a:off x="107950" y="104775"/>
            <a:ext cx="8928100" cy="3968750"/>
            <a:chOff x="179388" y="-12700"/>
            <a:chExt cx="8763000" cy="3657600"/>
          </a:xfrm>
        </p:grpSpPr>
        <p:pic>
          <p:nvPicPr>
            <p:cNvPr id="28698" name="Picture 3" descr="6722t08-046">
              <a:extLst>
                <a:ext uri="{FF2B5EF4-FFF2-40B4-BE49-F238E27FC236}">
                  <a16:creationId xmlns:a16="http://schemas.microsoft.com/office/drawing/2014/main" id="{6A19DCCC-BF18-4356-9CBF-7EC5AC653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243"/>
            <a:stretch>
              <a:fillRect/>
            </a:stretch>
          </p:blipFill>
          <p:spPr bwMode="auto">
            <a:xfrm>
              <a:off x="179388" y="-12700"/>
              <a:ext cx="8763000" cy="36576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5D543B4E-9944-4E3A-BA2A-B12E7266F91D}"/>
                </a:ext>
              </a:extLst>
            </p:cNvPr>
            <p:cNvCxnSpPr/>
            <p:nvPr/>
          </p:nvCxnSpPr>
          <p:spPr>
            <a:xfrm>
              <a:off x="5508239" y="1845361"/>
              <a:ext cx="0" cy="71981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700" name="文本框 5">
              <a:extLst>
                <a:ext uri="{FF2B5EF4-FFF2-40B4-BE49-F238E27FC236}">
                  <a16:creationId xmlns:a16="http://schemas.microsoft.com/office/drawing/2014/main" id="{123F0EBC-A919-4B2A-AC20-6CE21FFBACE5}"/>
                </a:ext>
              </a:extLst>
            </p:cNvPr>
            <p:cNvSpPr txBox="1">
              <a:spLocks noChangeArrowheads="1"/>
            </p:cNvSpPr>
            <p:nvPr/>
          </p:nvSpPr>
          <p:spPr bwMode="auto">
            <a:xfrm flipH="1">
              <a:off x="5508104" y="1988840"/>
              <a:ext cx="8446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5.0</a:t>
              </a:r>
              <a:endParaRPr lang="zh-CN" altLang="en-US" sz="1600" b="1">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2" name="表格 2">
            <a:extLst>
              <a:ext uri="{FF2B5EF4-FFF2-40B4-BE49-F238E27FC236}">
                <a16:creationId xmlns:a16="http://schemas.microsoft.com/office/drawing/2014/main" id="{8BADAC90-F065-4BF1-8CB9-BA5D388D8C91}"/>
              </a:ext>
            </a:extLst>
          </p:cNvPr>
          <p:cNvGraphicFramePr>
            <a:graphicFrameLocks noGrp="1"/>
          </p:cNvGraphicFramePr>
          <p:nvPr>
            <p:extLst>
              <p:ext uri="{D42A27DB-BD31-4B8C-83A1-F6EECF244321}">
                <p14:modId xmlns:p14="http://schemas.microsoft.com/office/powerpoint/2010/main" val="291129585"/>
              </p:ext>
            </p:extLst>
          </p:nvPr>
        </p:nvGraphicFramePr>
        <p:xfrm>
          <a:off x="323850" y="4688748"/>
          <a:ext cx="8569325" cy="2087564"/>
        </p:xfrm>
        <a:graphic>
          <a:graphicData uri="http://schemas.openxmlformats.org/drawingml/2006/table">
            <a:tbl>
              <a:tblPr firstRow="1" bandRow="1">
                <a:tableStyleId>{5C22544A-7EE6-4342-B048-85BDC9FD1C3A}</a:tableStyleId>
              </a:tblPr>
              <a:tblGrid>
                <a:gridCol w="2124329">
                  <a:extLst>
                    <a:ext uri="{9D8B030D-6E8A-4147-A177-3AD203B41FA5}">
                      <a16:colId xmlns:a16="http://schemas.microsoft.com/office/drawing/2014/main" val="20000"/>
                    </a:ext>
                  </a:extLst>
                </a:gridCol>
                <a:gridCol w="2232345">
                  <a:extLst>
                    <a:ext uri="{9D8B030D-6E8A-4147-A177-3AD203B41FA5}">
                      <a16:colId xmlns:a16="http://schemas.microsoft.com/office/drawing/2014/main" val="20001"/>
                    </a:ext>
                  </a:extLst>
                </a:gridCol>
                <a:gridCol w="4212651">
                  <a:extLst>
                    <a:ext uri="{9D8B030D-6E8A-4147-A177-3AD203B41FA5}">
                      <a16:colId xmlns:a16="http://schemas.microsoft.com/office/drawing/2014/main" val="20002"/>
                    </a:ext>
                  </a:extLst>
                </a:gridCol>
              </a:tblGrid>
              <a:tr h="521891">
                <a:tc>
                  <a:txBody>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营养级</a:t>
                      </a:r>
                    </a:p>
                  </a:txBody>
                  <a:tcPr marL="91444" marR="91444" marT="45705" marB="45705" anchor="ctr"/>
                </a:tc>
                <a:tc>
                  <a:txBody>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输入能量</a:t>
                      </a:r>
                    </a:p>
                  </a:txBody>
                  <a:tcPr marL="91444" marR="91444" marT="45705" marB="45705" anchor="ctr"/>
                </a:tc>
                <a:tc>
                  <a:txBody>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输出能量（包括所有去向）</a:t>
                      </a:r>
                    </a:p>
                  </a:txBody>
                  <a:tcPr marL="91444" marR="91444" marT="45705" marB="45705" anchor="ctr"/>
                </a:tc>
                <a:extLst>
                  <a:ext uri="{0D108BD9-81ED-4DB2-BD59-A6C34878D82A}">
                    <a16:rowId xmlns:a16="http://schemas.microsoft.com/office/drawing/2014/main" val="10000"/>
                  </a:ext>
                </a:extLst>
              </a:tr>
              <a:tr h="521891">
                <a:tc>
                  <a:txBody>
                    <a:bodyPr/>
                    <a:lstStyle/>
                    <a:p>
                      <a:pPr algn="ctr"/>
                      <a:r>
                        <a:rPr lang="zh-CN" altLang="en-US" sz="2000" b="1" dirty="0">
                          <a:latin typeface="微软雅黑" panose="020B0503020204020204" pitchFamily="34" charset="-122"/>
                          <a:ea typeface="微软雅黑" panose="020B0503020204020204" pitchFamily="34" charset="-122"/>
                        </a:rPr>
                        <a:t>生产者</a:t>
                      </a:r>
                    </a:p>
                  </a:txBody>
                  <a:tcPr marL="91444" marR="91444" marT="45705" marB="45705" anchor="ctr"/>
                </a:tc>
                <a:tc>
                  <a:txBody>
                    <a:bodyPr/>
                    <a:lstStyle/>
                    <a:p>
                      <a:pPr algn="ctr"/>
                      <a:r>
                        <a:rPr lang="en-US" altLang="zh-CN" sz="2000" b="1" dirty="0">
                          <a:latin typeface="微软雅黑" panose="020B0503020204020204" pitchFamily="34" charset="-122"/>
                          <a:ea typeface="微软雅黑" panose="020B0503020204020204" pitchFamily="34" charset="-122"/>
                        </a:rPr>
                        <a:t>464.6</a:t>
                      </a:r>
                      <a:endParaRPr lang="zh-CN" altLang="en-US" sz="2000" b="1" dirty="0">
                        <a:latin typeface="微软雅黑" panose="020B0503020204020204" pitchFamily="34" charset="-122"/>
                        <a:ea typeface="微软雅黑" panose="020B0503020204020204" pitchFamily="34" charset="-122"/>
                      </a:endParaRPr>
                    </a:p>
                  </a:txBody>
                  <a:tcPr marL="91444" marR="91444" marT="45705" marB="45705" anchor="ctr"/>
                </a:tc>
                <a:tc>
                  <a:txBody>
                    <a:bodyPr/>
                    <a:lstStyle/>
                    <a:p>
                      <a:pPr algn="ctr"/>
                      <a:r>
                        <a:rPr lang="en-US" altLang="zh-CN" sz="2000" b="1" dirty="0">
                          <a:latin typeface="微软雅黑" panose="020B0503020204020204" pitchFamily="34" charset="-122"/>
                          <a:ea typeface="微软雅黑" panose="020B0503020204020204" pitchFamily="34" charset="-122"/>
                        </a:rPr>
                        <a:t>12.5+62.8+293+96.3=464.6</a:t>
                      </a:r>
                      <a:endParaRPr lang="zh-CN" altLang="en-US" sz="2000" b="1" dirty="0">
                        <a:latin typeface="微软雅黑" panose="020B0503020204020204" pitchFamily="34" charset="-122"/>
                        <a:ea typeface="微软雅黑" panose="020B0503020204020204" pitchFamily="34" charset="-122"/>
                      </a:endParaRPr>
                    </a:p>
                  </a:txBody>
                  <a:tcPr marL="91444" marR="91444" marT="45705" marB="45705" anchor="ctr"/>
                </a:tc>
                <a:extLst>
                  <a:ext uri="{0D108BD9-81ED-4DB2-BD59-A6C34878D82A}">
                    <a16:rowId xmlns:a16="http://schemas.microsoft.com/office/drawing/2014/main" val="10001"/>
                  </a:ext>
                </a:extLst>
              </a:tr>
              <a:tr h="521891">
                <a:tc>
                  <a:txBody>
                    <a:bodyPr/>
                    <a:lstStyle/>
                    <a:p>
                      <a:pPr algn="ctr"/>
                      <a:r>
                        <a:rPr lang="zh-CN" altLang="en-US" sz="2000" b="1" dirty="0">
                          <a:latin typeface="微软雅黑" panose="020B0503020204020204" pitchFamily="34" charset="-122"/>
                          <a:ea typeface="微软雅黑" panose="020B0503020204020204" pitchFamily="34" charset="-122"/>
                        </a:rPr>
                        <a:t>植食性动物</a:t>
                      </a:r>
                    </a:p>
                  </a:txBody>
                  <a:tcPr marL="91444" marR="91444" marT="45705" marB="45705" anchor="ctr"/>
                </a:tc>
                <a:tc>
                  <a:txBody>
                    <a:bodyPr/>
                    <a:lstStyle/>
                    <a:p>
                      <a:pPr algn="ctr"/>
                      <a:r>
                        <a:rPr lang="en-US" altLang="zh-CN" sz="2000" b="1" dirty="0">
                          <a:latin typeface="微软雅黑" panose="020B0503020204020204" pitchFamily="34" charset="-122"/>
                          <a:ea typeface="微软雅黑" panose="020B0503020204020204" pitchFamily="34" charset="-122"/>
                        </a:rPr>
                        <a:t>62.8</a:t>
                      </a:r>
                      <a:endParaRPr lang="zh-CN" altLang="en-US" sz="2000" b="1" dirty="0">
                        <a:latin typeface="微软雅黑" panose="020B0503020204020204" pitchFamily="34" charset="-122"/>
                        <a:ea typeface="微软雅黑" panose="020B0503020204020204" pitchFamily="34" charset="-122"/>
                      </a:endParaRPr>
                    </a:p>
                  </a:txBody>
                  <a:tcPr marL="91444" marR="91444" marT="45705" marB="45705" anchor="ctr"/>
                </a:tc>
                <a:tc>
                  <a:txBody>
                    <a:bodyPr/>
                    <a:lstStyle/>
                    <a:p>
                      <a:pPr algn="ctr"/>
                      <a:r>
                        <a:rPr lang="en-US" altLang="zh-CN" sz="2000" b="1" dirty="0">
                          <a:latin typeface="微软雅黑" panose="020B0503020204020204" pitchFamily="34" charset="-122"/>
                          <a:ea typeface="微软雅黑" panose="020B0503020204020204" pitchFamily="34" charset="-122"/>
                        </a:rPr>
                        <a:t>2.1+12.6+18.8+29.3=62.8</a:t>
                      </a:r>
                      <a:endParaRPr lang="zh-CN" altLang="en-US" sz="2000" b="1" dirty="0">
                        <a:latin typeface="微软雅黑" panose="020B0503020204020204" pitchFamily="34" charset="-122"/>
                        <a:ea typeface="微软雅黑" panose="020B0503020204020204" pitchFamily="34" charset="-122"/>
                      </a:endParaRPr>
                    </a:p>
                  </a:txBody>
                  <a:tcPr marL="91444" marR="91444" marT="45705" marB="45705" anchor="ctr"/>
                </a:tc>
                <a:extLst>
                  <a:ext uri="{0D108BD9-81ED-4DB2-BD59-A6C34878D82A}">
                    <a16:rowId xmlns:a16="http://schemas.microsoft.com/office/drawing/2014/main" val="10002"/>
                  </a:ext>
                </a:extLst>
              </a:tr>
              <a:tr h="521891">
                <a:tc>
                  <a:txBody>
                    <a:bodyPr/>
                    <a:lstStyle/>
                    <a:p>
                      <a:pPr algn="ctr"/>
                      <a:r>
                        <a:rPr lang="zh-CN" altLang="en-US" sz="2000" b="1" dirty="0">
                          <a:latin typeface="微软雅黑" panose="020B0503020204020204" pitchFamily="34" charset="-122"/>
                          <a:ea typeface="微软雅黑" panose="020B0503020204020204" pitchFamily="34" charset="-122"/>
                        </a:rPr>
                        <a:t>肉食性动物</a:t>
                      </a:r>
                    </a:p>
                  </a:txBody>
                  <a:tcPr marL="91444" marR="91444" marT="45705" marB="45705" anchor="ctr"/>
                </a:tc>
                <a:tc>
                  <a:txBody>
                    <a:bodyPr/>
                    <a:lstStyle/>
                    <a:p>
                      <a:pPr algn="ctr"/>
                      <a:r>
                        <a:rPr lang="en-US" altLang="zh-CN" sz="2000" b="1" dirty="0">
                          <a:latin typeface="微软雅黑" panose="020B0503020204020204" pitchFamily="34" charset="-122"/>
                          <a:ea typeface="微软雅黑" panose="020B0503020204020204" pitchFamily="34" charset="-122"/>
                        </a:rPr>
                        <a:t>12.6</a:t>
                      </a:r>
                      <a:endParaRPr lang="zh-CN" altLang="en-US" sz="2000" b="1" dirty="0">
                        <a:latin typeface="微软雅黑" panose="020B0503020204020204" pitchFamily="34" charset="-122"/>
                        <a:ea typeface="微软雅黑" panose="020B0503020204020204" pitchFamily="34" charset="-122"/>
                      </a:endParaRPr>
                    </a:p>
                  </a:txBody>
                  <a:tcPr marL="91444" marR="91444" marT="45705" marB="45705" anchor="ctr"/>
                </a:tc>
                <a:tc>
                  <a:txBody>
                    <a:bodyPr/>
                    <a:lstStyle/>
                    <a:p>
                      <a:pPr algn="ctr"/>
                      <a:r>
                        <a:rPr lang="en-US" altLang="zh-CN" sz="2000" b="1" dirty="0">
                          <a:latin typeface="微软雅黑" panose="020B0503020204020204" pitchFamily="34" charset="-122"/>
                          <a:ea typeface="微软雅黑" panose="020B0503020204020204" pitchFamily="34" charset="-122"/>
                        </a:rPr>
                        <a:t>7.5+5.0+</a:t>
                      </a:r>
                      <a:r>
                        <a:rPr lang="zh-CN" altLang="en-US" sz="2000" b="1" dirty="0">
                          <a:latin typeface="微软雅黑" panose="020B0503020204020204" pitchFamily="34" charset="-122"/>
                          <a:ea typeface="微软雅黑" panose="020B0503020204020204" pitchFamily="34" charset="-122"/>
                        </a:rPr>
                        <a:t>微量</a:t>
                      </a:r>
                      <a:r>
                        <a:rPr lang="en-US" altLang="zh-CN" sz="2000" b="1" dirty="0">
                          <a:latin typeface="微软雅黑" panose="020B0503020204020204" pitchFamily="34" charset="-122"/>
                          <a:ea typeface="微软雅黑" panose="020B0503020204020204" pitchFamily="34" charset="-122"/>
                        </a:rPr>
                        <a:t>=12.6</a:t>
                      </a:r>
                      <a:endParaRPr lang="zh-CN" altLang="en-US" sz="2000" b="1" dirty="0">
                        <a:latin typeface="微软雅黑" panose="020B0503020204020204" pitchFamily="34" charset="-122"/>
                        <a:ea typeface="微软雅黑" panose="020B0503020204020204" pitchFamily="34" charset="-122"/>
                      </a:endParaRPr>
                    </a:p>
                  </a:txBody>
                  <a:tcPr marL="91444" marR="91444" marT="45705" marB="45705" anchor="ctr"/>
                </a:tc>
                <a:extLst>
                  <a:ext uri="{0D108BD9-81ED-4DB2-BD59-A6C34878D82A}">
                    <a16:rowId xmlns:a16="http://schemas.microsoft.com/office/drawing/2014/main" val="10003"/>
                  </a:ext>
                </a:extLst>
              </a:tr>
            </a:tbl>
          </a:graphicData>
        </a:graphic>
      </p:graphicFrame>
      <p:sp>
        <p:nvSpPr>
          <p:cNvPr id="3" name="文本框 2">
            <a:extLst>
              <a:ext uri="{FF2B5EF4-FFF2-40B4-BE49-F238E27FC236}">
                <a16:creationId xmlns:a16="http://schemas.microsoft.com/office/drawing/2014/main" id="{32E707F1-E92A-43C7-91E0-D39912825240}"/>
              </a:ext>
            </a:extLst>
          </p:cNvPr>
          <p:cNvSpPr txBox="1"/>
          <p:nvPr/>
        </p:nvSpPr>
        <p:spPr>
          <a:xfrm>
            <a:off x="1547813" y="4099786"/>
            <a:ext cx="6264275" cy="523875"/>
          </a:xfrm>
          <a:prstGeom prst="rect">
            <a:avLst/>
          </a:prstGeom>
          <a:solidFill>
            <a:srgbClr val="FFA420"/>
          </a:solidFill>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zh-CN" altLang="en-US" sz="2800" b="1" dirty="0">
                <a:solidFill>
                  <a:schemeClr val="tx1"/>
                </a:solidFill>
                <a:latin typeface="微软雅黑" panose="020B0503020204020204" pitchFamily="34" charset="-122"/>
                <a:ea typeface="微软雅黑" panose="020B0503020204020204" pitchFamily="34" charset="-122"/>
              </a:rPr>
              <a:t>能量流动符合能量守恒定律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79FF7C79-BC4C-4227-8D85-06E29484879D}"/>
              </a:ext>
            </a:extLst>
          </p:cNvPr>
          <p:cNvSpPr>
            <a:spLocks noChangeArrowheads="1"/>
          </p:cNvSpPr>
          <p:nvPr/>
        </p:nvSpPr>
        <p:spPr bwMode="auto">
          <a:xfrm>
            <a:off x="319088" y="1341438"/>
            <a:ext cx="8712200" cy="3219450"/>
          </a:xfrm>
          <a:prstGeom prst="rect">
            <a:avLst/>
          </a:prstGeom>
          <a:noFill/>
          <a:ln w="9525">
            <a:noFill/>
            <a:miter lim="800000"/>
            <a:headEnd/>
            <a:tailEnd/>
          </a:ln>
          <a:effectLst/>
        </p:spPr>
        <p:txBody>
          <a:bodyPr>
            <a:spAutoFit/>
          </a:bodyPr>
          <a:lstStyle/>
          <a:p>
            <a:pPr eaLnBrk="1" hangingPunct="1">
              <a:lnSpc>
                <a:spcPct val="110000"/>
              </a:lnSpc>
              <a:defRPr/>
            </a:pPr>
            <a:r>
              <a:rPr lang="en-US" altLang="zh-CN" sz="2800" b="1" dirty="0">
                <a:solidFill>
                  <a:srgbClr val="FF0000"/>
                </a:solidFill>
                <a:latin typeface="微软雅黑" panose="020B0503020204020204" pitchFamily="34" charset="-122"/>
                <a:ea typeface="微软雅黑" panose="020B0503020204020204" pitchFamily="34" charset="-122"/>
              </a:rPr>
              <a:t>1. </a:t>
            </a:r>
            <a:r>
              <a:rPr lang="zh-CN" altLang="en-US" sz="2800" b="1" dirty="0">
                <a:solidFill>
                  <a:srgbClr val="FF0000"/>
                </a:solidFill>
                <a:latin typeface="微软雅黑" panose="020B0503020204020204" pitchFamily="34" charset="-122"/>
                <a:ea typeface="微软雅黑" panose="020B0503020204020204" pitchFamily="34" charset="-122"/>
              </a:rPr>
              <a:t>单向流动：不可逆转，不能循环</a:t>
            </a:r>
            <a:endParaRPr lang="en-US" altLang="zh-CN" sz="2800" b="1" dirty="0">
              <a:solidFill>
                <a:srgbClr val="FF0000"/>
              </a:solidFill>
              <a:latin typeface="微软雅黑" panose="020B0503020204020204" pitchFamily="34" charset="-122"/>
              <a:ea typeface="微软雅黑" panose="020B0503020204020204" pitchFamily="34" charset="-122"/>
            </a:endParaRPr>
          </a:p>
          <a:p>
            <a:pPr eaLnBrk="1" hangingPunct="1">
              <a:lnSpc>
                <a:spcPct val="110000"/>
              </a:lnSpc>
              <a:defRPr/>
            </a:pPr>
            <a:r>
              <a:rPr lang="zh-CN" altLang="en-US" sz="28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食物链各个营养级的顺序是不可逆的，而各个营养级的能量总是以呼吸散失热能，即必须源源不断地输入，又不断地散失。</a:t>
            </a:r>
            <a:endParaRPr lang="zh-CN" altLang="en-US" sz="2400" b="1" dirty="0">
              <a:solidFill>
                <a:srgbClr val="8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eaLnBrk="1" hangingPunct="1">
              <a:lnSpc>
                <a:spcPct val="110000"/>
              </a:lnSpc>
              <a:spcBef>
                <a:spcPts val="1800"/>
              </a:spcBef>
              <a:defRPr/>
            </a:pPr>
            <a:r>
              <a:rPr lang="en-US" altLang="zh-CN" sz="2800" b="1" dirty="0">
                <a:solidFill>
                  <a:srgbClr val="FF0000"/>
                </a:solidFill>
                <a:latin typeface="微软雅黑" panose="020B0503020204020204" pitchFamily="34" charset="-122"/>
                <a:ea typeface="微软雅黑" panose="020B0503020204020204" pitchFamily="34" charset="-122"/>
              </a:rPr>
              <a:t>2. </a:t>
            </a:r>
            <a:r>
              <a:rPr lang="zh-CN" altLang="en-US" sz="2800" b="1" dirty="0">
                <a:solidFill>
                  <a:srgbClr val="FF0000"/>
                </a:solidFill>
                <a:latin typeface="微软雅黑" panose="020B0503020204020204" pitchFamily="34" charset="-122"/>
                <a:ea typeface="微软雅黑" panose="020B0503020204020204" pitchFamily="34" charset="-122"/>
              </a:rPr>
              <a:t>逐级递减：沿食物链，传递效率为</a:t>
            </a:r>
            <a:r>
              <a:rPr lang="en-US" altLang="zh-CN" sz="2800" b="1" dirty="0">
                <a:solidFill>
                  <a:srgbClr val="FF0000"/>
                </a:solidFill>
                <a:latin typeface="微软雅黑" panose="020B0503020204020204" pitchFamily="34" charset="-122"/>
                <a:ea typeface="微软雅黑" panose="020B0503020204020204" pitchFamily="34" charset="-122"/>
              </a:rPr>
              <a:t>10</a:t>
            </a: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20</a:t>
            </a:r>
            <a:r>
              <a:rPr lang="zh-CN" altLang="en-US" sz="2800" b="1" dirty="0">
                <a:solidFill>
                  <a:srgbClr val="FF0000"/>
                </a:solidFill>
                <a:latin typeface="微软雅黑" panose="020B0503020204020204" pitchFamily="34" charset="-122"/>
                <a:ea typeface="微软雅黑" panose="020B0503020204020204" pitchFamily="34" charset="-122"/>
              </a:rPr>
              <a:t>％</a:t>
            </a:r>
          </a:p>
          <a:p>
            <a:pPr eaLnBrk="1" hangingPunct="1">
              <a:lnSpc>
                <a:spcPct val="110000"/>
              </a:lnSpc>
              <a:spcBef>
                <a:spcPts val="1200"/>
              </a:spcBef>
              <a:defRPr/>
            </a:pP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600" b="1" dirty="0">
                <a:solidFill>
                  <a:srgbClr val="1A09F7"/>
                </a:solidFill>
                <a:latin typeface="微软雅黑" panose="020B0503020204020204" pitchFamily="34" charset="-122"/>
                <a:ea typeface="微软雅黑" panose="020B0503020204020204" pitchFamily="34" charset="-122"/>
              </a:rPr>
              <a:t>逐级递减的原因：</a:t>
            </a:r>
            <a:r>
              <a:rPr lang="zh-CN" altLang="en-US" sz="2600" b="1" dirty="0">
                <a:latin typeface="微软雅黑" panose="020B0503020204020204" pitchFamily="34" charset="-122"/>
                <a:ea typeface="微软雅黑" panose="020B0503020204020204" pitchFamily="34" charset="-122"/>
              </a:rPr>
              <a:t>自身呼吸消耗、被分解者分解、未被下一个营养级利用。</a:t>
            </a:r>
          </a:p>
        </p:txBody>
      </p:sp>
      <p:pic>
        <p:nvPicPr>
          <p:cNvPr id="68613" name="Picture 5" descr="102093">
            <a:extLst>
              <a:ext uri="{FF2B5EF4-FFF2-40B4-BE49-F238E27FC236}">
                <a16:creationId xmlns:a16="http://schemas.microsoft.com/office/drawing/2014/main" id="{852F73C4-A351-4AFB-AA9B-64146937D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4613275"/>
            <a:ext cx="273685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Text Box 6">
            <a:extLst>
              <a:ext uri="{FF2B5EF4-FFF2-40B4-BE49-F238E27FC236}">
                <a16:creationId xmlns:a16="http://schemas.microsoft.com/office/drawing/2014/main" id="{AF1F5454-8122-4EC6-BCC8-F59FBA0068FC}"/>
              </a:ext>
            </a:extLst>
          </p:cNvPr>
          <p:cNvSpPr txBox="1">
            <a:spLocks noChangeArrowheads="1"/>
          </p:cNvSpPr>
          <p:nvPr/>
        </p:nvSpPr>
        <p:spPr bwMode="auto">
          <a:xfrm>
            <a:off x="514350" y="5213350"/>
            <a:ext cx="57165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3200" b="1">
                <a:solidFill>
                  <a:srgbClr val="1A09F7"/>
                </a:solidFill>
                <a:latin typeface="微软雅黑" panose="020B0503020204020204" pitchFamily="34" charset="-122"/>
                <a:ea typeface="微软雅黑" panose="020B0503020204020204" pitchFamily="34" charset="-122"/>
              </a:rPr>
              <a:t>能量金字塔可以更直观地体现能量流动的特点。</a:t>
            </a:r>
            <a:endParaRPr kumimoji="1" lang="en-US" altLang="zh-CN" sz="3200" b="1">
              <a:solidFill>
                <a:srgbClr val="1A09F7"/>
              </a:solidFill>
              <a:latin typeface="微软雅黑" panose="020B0503020204020204" pitchFamily="34" charset="-122"/>
              <a:ea typeface="微软雅黑" panose="020B0503020204020204" pitchFamily="34" charset="-122"/>
            </a:endParaRPr>
          </a:p>
        </p:txBody>
      </p:sp>
      <p:sp>
        <p:nvSpPr>
          <p:cNvPr id="25605" name="Rectangle 7">
            <a:extLst>
              <a:ext uri="{FF2B5EF4-FFF2-40B4-BE49-F238E27FC236}">
                <a16:creationId xmlns:a16="http://schemas.microsoft.com/office/drawing/2014/main" id="{5F3B47F0-422B-4C46-AD21-483F36E7DD3F}"/>
              </a:ext>
            </a:extLst>
          </p:cNvPr>
          <p:cNvSpPr>
            <a:spLocks noChangeArrowheads="1"/>
          </p:cNvSpPr>
          <p:nvPr/>
        </p:nvSpPr>
        <p:spPr bwMode="auto">
          <a:xfrm>
            <a:off x="287338" y="190500"/>
            <a:ext cx="6172200" cy="647700"/>
          </a:xfrm>
          <a:prstGeom prst="rect">
            <a:avLst/>
          </a:prstGeom>
          <a:noFill/>
          <a:ln>
            <a:noFill/>
          </a:ln>
          <a:effectLst/>
        </p:spPr>
        <p:txBody>
          <a:bodyPr>
            <a:spAutoFit/>
          </a:bodyPr>
          <a:lstStyle/>
          <a:p>
            <a:pPr marL="53975" indent="1588" eaLnBrk="1" hangingPunct="1">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三、能量流动的特点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blinds(horizontal)">
                                      <p:cBhvr>
                                        <p:cTn id="7" dur="500"/>
                                        <p:tgtEl>
                                          <p:spTgt spid="68611">
                                            <p:txEl>
                                              <p:pRg st="0" end="0"/>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68611">
                                            <p:txEl>
                                              <p:pRg st="2" end="2"/>
                                            </p:txEl>
                                          </p:spTgt>
                                        </p:tgtEl>
                                        <p:attrNameLst>
                                          <p:attrName>style.visibility</p:attrName>
                                        </p:attrNameLst>
                                      </p:cBhvr>
                                      <p:to>
                                        <p:strVal val="visible"/>
                                      </p:to>
                                    </p:set>
                                    <p:animEffect transition="in" filter="blinds(horizontal)">
                                      <p:cBhvr>
                                        <p:cTn id="11" dur="500"/>
                                        <p:tgtEl>
                                          <p:spTgt spid="68611">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68611">
                                            <p:txEl>
                                              <p:pRg st="1" end="1"/>
                                            </p:txEl>
                                          </p:spTgt>
                                        </p:tgtEl>
                                        <p:attrNameLst>
                                          <p:attrName>style.visibility</p:attrName>
                                        </p:attrNameLst>
                                      </p:cBhvr>
                                      <p:to>
                                        <p:strVal val="visible"/>
                                      </p:to>
                                    </p:set>
                                    <p:animEffect transition="in" filter="blinds(horizontal)">
                                      <p:cBhvr>
                                        <p:cTn id="16" dur="500"/>
                                        <p:tgtEl>
                                          <p:spTgt spid="6861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8611">
                                            <p:txEl>
                                              <p:pRg st="3" end="3"/>
                                            </p:txEl>
                                          </p:spTgt>
                                        </p:tgtEl>
                                        <p:attrNameLst>
                                          <p:attrName>style.visibility</p:attrName>
                                        </p:attrNameLst>
                                      </p:cBhvr>
                                      <p:to>
                                        <p:strVal val="visible"/>
                                      </p:to>
                                    </p:set>
                                    <p:animEffect transition="in" filter="blinds(horizontal)">
                                      <p:cBhvr>
                                        <p:cTn id="21" dur="500"/>
                                        <p:tgtEl>
                                          <p:spTgt spid="68611">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8614"/>
                                        </p:tgtEl>
                                        <p:attrNameLst>
                                          <p:attrName>style.visibility</p:attrName>
                                        </p:attrNameLst>
                                      </p:cBhvr>
                                      <p:to>
                                        <p:strVal val="visible"/>
                                      </p:to>
                                    </p:set>
                                    <p:animEffect transition="in" filter="blinds(horizontal)">
                                      <p:cBhvr>
                                        <p:cTn id="26" dur="500"/>
                                        <p:tgtEl>
                                          <p:spTgt spid="68614"/>
                                        </p:tgtEl>
                                      </p:cBhvr>
                                    </p:animEffect>
                                  </p:childTnLst>
                                </p:cTn>
                              </p:par>
                              <p:par>
                                <p:cTn id="27" presetID="3" presetClass="entr" presetSubtype="10" fill="hold" nodeType="withEffect">
                                  <p:stCondLst>
                                    <p:cond delay="0"/>
                                  </p:stCondLst>
                                  <p:childTnLst>
                                    <p:set>
                                      <p:cBhvr>
                                        <p:cTn id="28" dur="1" fill="hold">
                                          <p:stCondLst>
                                            <p:cond delay="0"/>
                                          </p:stCondLst>
                                        </p:cTn>
                                        <p:tgtEl>
                                          <p:spTgt spid="68613"/>
                                        </p:tgtEl>
                                        <p:attrNameLst>
                                          <p:attrName>style.visibility</p:attrName>
                                        </p:attrNameLst>
                                      </p:cBhvr>
                                      <p:to>
                                        <p:strVal val="visible"/>
                                      </p:to>
                                    </p:set>
                                    <p:animEffect transition="in" filter="blinds(horizontal)">
                                      <p:cBhvr>
                                        <p:cTn id="29" dur="500"/>
                                        <p:tgtEl>
                                          <p:spTgt spid="68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7BA82003-7502-47F2-8FEB-D827EA2EB4CA}"/>
              </a:ext>
            </a:extLst>
          </p:cNvPr>
          <p:cNvSpPr txBox="1">
            <a:spLocks noChangeArrowheads="1"/>
          </p:cNvSpPr>
          <p:nvPr/>
        </p:nvSpPr>
        <p:spPr bwMode="auto">
          <a:xfrm>
            <a:off x="381000" y="1154113"/>
            <a:ext cx="87487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zh-CN" altLang="en-US" sz="2800" b="1">
                <a:latin typeface="微软雅黑" panose="020B0503020204020204" pitchFamily="34" charset="-122"/>
                <a:ea typeface="微软雅黑" panose="020B0503020204020204" pitchFamily="34" charset="-122"/>
              </a:rPr>
              <a:t>由单位时间内各营养级所得到的</a:t>
            </a:r>
            <a:r>
              <a:rPr lang="zh-CN" altLang="en-US" sz="2800" b="1">
                <a:solidFill>
                  <a:srgbClr val="FF0000"/>
                </a:solidFill>
                <a:latin typeface="微软雅黑" panose="020B0503020204020204" pitchFamily="34" charset="-122"/>
                <a:ea typeface="微软雅黑" panose="020B0503020204020204" pitchFamily="34" charset="-122"/>
              </a:rPr>
              <a:t>能量数值</a:t>
            </a:r>
            <a:r>
              <a:rPr lang="zh-CN" altLang="en-US" sz="2800" b="1">
                <a:latin typeface="微软雅黑" panose="020B0503020204020204" pitchFamily="34" charset="-122"/>
                <a:ea typeface="微软雅黑" panose="020B0503020204020204" pitchFamily="34" charset="-122"/>
              </a:rPr>
              <a:t>，由低到高绘制的图形。</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69636" name="Text Box 4">
            <a:extLst>
              <a:ext uri="{FF2B5EF4-FFF2-40B4-BE49-F238E27FC236}">
                <a16:creationId xmlns:a16="http://schemas.microsoft.com/office/drawing/2014/main" id="{06660184-8424-4646-A0F3-A081C254A43C}"/>
              </a:ext>
            </a:extLst>
          </p:cNvPr>
          <p:cNvSpPr txBox="1">
            <a:spLocks noChangeArrowheads="1"/>
          </p:cNvSpPr>
          <p:nvPr/>
        </p:nvSpPr>
        <p:spPr bwMode="auto">
          <a:xfrm>
            <a:off x="4421188" y="2474913"/>
            <a:ext cx="44640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latin typeface="微软雅黑" panose="020B0503020204020204" pitchFamily="34" charset="-122"/>
                <a:ea typeface="微软雅黑" panose="020B0503020204020204" pitchFamily="34" charset="-122"/>
              </a:rPr>
              <a:t>在一个生态系统中，</a:t>
            </a:r>
            <a:r>
              <a:rPr lang="zh-CN" altLang="en-US" sz="2800" b="1">
                <a:solidFill>
                  <a:srgbClr val="1A09F7"/>
                </a:solidFill>
                <a:latin typeface="微软雅黑" panose="020B0503020204020204" pitchFamily="34" charset="-122"/>
                <a:ea typeface="微软雅黑" panose="020B0503020204020204" pitchFamily="34" charset="-122"/>
              </a:rPr>
              <a:t>营养级越多，</a:t>
            </a:r>
            <a:r>
              <a:rPr lang="zh-CN" altLang="en-US" sz="2800" b="1">
                <a:latin typeface="微软雅黑" panose="020B0503020204020204" pitchFamily="34" charset="-122"/>
                <a:ea typeface="微软雅黑" panose="020B0503020204020204" pitchFamily="34" charset="-122"/>
              </a:rPr>
              <a:t>在能量流动的过程中</a:t>
            </a:r>
            <a:r>
              <a:rPr lang="zh-CN" altLang="en-US" sz="2800" b="1">
                <a:solidFill>
                  <a:srgbClr val="1A09F7"/>
                </a:solidFill>
                <a:latin typeface="微软雅黑" panose="020B0503020204020204" pitchFamily="34" charset="-122"/>
                <a:ea typeface="微软雅黑" panose="020B0503020204020204" pitchFamily="34" charset="-122"/>
              </a:rPr>
              <a:t>消耗的能量就越多，</a:t>
            </a:r>
            <a:r>
              <a:rPr lang="zh-CN" altLang="en-US" sz="2800" b="1">
                <a:latin typeface="微软雅黑" panose="020B0503020204020204" pitchFamily="34" charset="-122"/>
                <a:ea typeface="微软雅黑" panose="020B0503020204020204" pitchFamily="34" charset="-122"/>
              </a:rPr>
              <a:t>能量流动是单向、逐级递减的。</a:t>
            </a:r>
          </a:p>
        </p:txBody>
      </p:sp>
      <p:pic>
        <p:nvPicPr>
          <p:cNvPr id="30724" name="Picture 5" descr="图片1">
            <a:extLst>
              <a:ext uri="{FF2B5EF4-FFF2-40B4-BE49-F238E27FC236}">
                <a16:creationId xmlns:a16="http://schemas.microsoft.com/office/drawing/2014/main" id="{B1FA7715-80E4-4EAD-B891-0DC482D7D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65" t="954" r="3838"/>
          <a:stretch>
            <a:fillRect/>
          </a:stretch>
        </p:blipFill>
        <p:spPr bwMode="auto">
          <a:xfrm>
            <a:off x="107950" y="2205038"/>
            <a:ext cx="403225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6">
            <a:extLst>
              <a:ext uri="{FF2B5EF4-FFF2-40B4-BE49-F238E27FC236}">
                <a16:creationId xmlns:a16="http://schemas.microsoft.com/office/drawing/2014/main" id="{D62419F5-3515-4962-A187-11203F3F8A40}"/>
              </a:ext>
            </a:extLst>
          </p:cNvPr>
          <p:cNvSpPr>
            <a:spLocks noChangeArrowheads="1"/>
          </p:cNvSpPr>
          <p:nvPr/>
        </p:nvSpPr>
        <p:spPr bwMode="auto">
          <a:xfrm>
            <a:off x="371475" y="153988"/>
            <a:ext cx="2806700" cy="647700"/>
          </a:xfrm>
          <a:prstGeom prst="rect">
            <a:avLst/>
          </a:prstGeom>
          <a:noFill/>
          <a:ln>
            <a:noFill/>
          </a:ln>
          <a:effectLst/>
        </p:spPr>
        <p:txBody>
          <a:bodyPr>
            <a:spAutoFit/>
          </a:bodyPr>
          <a:lstStyle/>
          <a:p>
            <a:pPr marL="53975" indent="1588" eaLnBrk="1" hangingPunct="1">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能量金字塔</a:t>
            </a:r>
          </a:p>
        </p:txBody>
      </p:sp>
      <p:sp>
        <p:nvSpPr>
          <p:cNvPr id="69639" name="Text Box 7">
            <a:extLst>
              <a:ext uri="{FF2B5EF4-FFF2-40B4-BE49-F238E27FC236}">
                <a16:creationId xmlns:a16="http://schemas.microsoft.com/office/drawing/2014/main" id="{F9A8E4E4-0B2C-488D-94EA-32720E637A58}"/>
              </a:ext>
            </a:extLst>
          </p:cNvPr>
          <p:cNvSpPr txBox="1">
            <a:spLocks noChangeArrowheads="1"/>
          </p:cNvSpPr>
          <p:nvPr/>
        </p:nvSpPr>
        <p:spPr bwMode="auto">
          <a:xfrm>
            <a:off x="4572000" y="5268913"/>
            <a:ext cx="471646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b="1">
                <a:latin typeface="微软雅黑" panose="020B0503020204020204" pitchFamily="34" charset="-122"/>
                <a:ea typeface="微软雅黑" panose="020B0503020204020204" pitchFamily="34" charset="-122"/>
              </a:rPr>
              <a:t>思考：</a:t>
            </a:r>
          </a:p>
          <a:p>
            <a:pPr eaLnBrk="1" hangingPunct="1">
              <a:spcBef>
                <a:spcPct val="50000"/>
              </a:spcBef>
            </a:pPr>
            <a:r>
              <a:rPr lang="zh-CN" altLang="en-US" sz="2400" b="1">
                <a:latin typeface="微软雅黑" panose="020B0503020204020204" pitchFamily="34" charset="-122"/>
                <a:ea typeface="微软雅黑" panose="020B0503020204020204" pitchFamily="34" charset="-122"/>
              </a:rPr>
              <a:t>能否表示生物的数量和重量呢？</a:t>
            </a:r>
          </a:p>
        </p:txBody>
      </p:sp>
      <p:sp>
        <p:nvSpPr>
          <p:cNvPr id="30727" name="文本框 1">
            <a:extLst>
              <a:ext uri="{FF2B5EF4-FFF2-40B4-BE49-F238E27FC236}">
                <a16:creationId xmlns:a16="http://schemas.microsoft.com/office/drawing/2014/main" id="{BFAE4AE6-9125-4E72-90AD-79965CA9629B}"/>
              </a:ext>
            </a:extLst>
          </p:cNvPr>
          <p:cNvSpPr txBox="1">
            <a:spLocks noChangeArrowheads="1"/>
          </p:cNvSpPr>
          <p:nvPr/>
        </p:nvSpPr>
        <p:spPr bwMode="auto">
          <a:xfrm>
            <a:off x="3063875" y="4868863"/>
            <a:ext cx="1508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a:latin typeface="微软雅黑" panose="020B0503020204020204" pitchFamily="34" charset="-122"/>
                <a:ea typeface="微软雅黑" panose="020B0503020204020204" pitchFamily="34" charset="-122"/>
              </a:rPr>
              <a:t>10000</a:t>
            </a:r>
            <a:r>
              <a:rPr lang="zh-CN" altLang="en-US" sz="2000" b="1">
                <a:latin typeface="微软雅黑" panose="020B0503020204020204" pitchFamily="34" charset="-122"/>
                <a:ea typeface="微软雅黑" panose="020B0503020204020204" pitchFamily="34" charset="-122"/>
              </a:rPr>
              <a:t>千焦</a:t>
            </a:r>
          </a:p>
        </p:txBody>
      </p:sp>
      <p:sp>
        <p:nvSpPr>
          <p:cNvPr id="30728" name="文本框 1">
            <a:extLst>
              <a:ext uri="{FF2B5EF4-FFF2-40B4-BE49-F238E27FC236}">
                <a16:creationId xmlns:a16="http://schemas.microsoft.com/office/drawing/2014/main" id="{4304551E-1897-476F-88A0-B727CF9C93C5}"/>
              </a:ext>
            </a:extLst>
          </p:cNvPr>
          <p:cNvSpPr txBox="1">
            <a:spLocks noChangeArrowheads="1"/>
          </p:cNvSpPr>
          <p:nvPr/>
        </p:nvSpPr>
        <p:spPr bwMode="auto">
          <a:xfrm>
            <a:off x="2928938" y="3995738"/>
            <a:ext cx="1508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a:latin typeface="微软雅黑" panose="020B0503020204020204" pitchFamily="34" charset="-122"/>
                <a:ea typeface="微软雅黑" panose="020B0503020204020204" pitchFamily="34" charset="-122"/>
              </a:rPr>
              <a:t>1000</a:t>
            </a:r>
            <a:r>
              <a:rPr lang="zh-CN" altLang="en-US" sz="2000" b="1">
                <a:latin typeface="微软雅黑" panose="020B0503020204020204" pitchFamily="34" charset="-122"/>
                <a:ea typeface="微软雅黑" panose="020B0503020204020204" pitchFamily="34" charset="-122"/>
              </a:rPr>
              <a:t>千焦</a:t>
            </a:r>
          </a:p>
        </p:txBody>
      </p:sp>
      <p:sp>
        <p:nvSpPr>
          <p:cNvPr id="30729" name="文本框 1">
            <a:extLst>
              <a:ext uri="{FF2B5EF4-FFF2-40B4-BE49-F238E27FC236}">
                <a16:creationId xmlns:a16="http://schemas.microsoft.com/office/drawing/2014/main" id="{AC7BFEBA-8E9C-46E4-910D-766A6DCBFC65}"/>
              </a:ext>
            </a:extLst>
          </p:cNvPr>
          <p:cNvSpPr txBox="1">
            <a:spLocks noChangeArrowheads="1"/>
          </p:cNvSpPr>
          <p:nvPr/>
        </p:nvSpPr>
        <p:spPr bwMode="auto">
          <a:xfrm>
            <a:off x="2503488" y="3359150"/>
            <a:ext cx="1508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a:latin typeface="微软雅黑" panose="020B0503020204020204" pitchFamily="34" charset="-122"/>
                <a:ea typeface="微软雅黑" panose="020B0503020204020204" pitchFamily="34" charset="-122"/>
              </a:rPr>
              <a:t>100</a:t>
            </a:r>
            <a:r>
              <a:rPr lang="zh-CN" altLang="en-US" sz="2000" b="1">
                <a:latin typeface="微软雅黑" panose="020B0503020204020204" pitchFamily="34" charset="-122"/>
                <a:ea typeface="微软雅黑" panose="020B0503020204020204" pitchFamily="34" charset="-122"/>
              </a:rPr>
              <a:t>千焦</a:t>
            </a:r>
          </a:p>
        </p:txBody>
      </p:sp>
      <p:sp>
        <p:nvSpPr>
          <p:cNvPr id="30730" name="文本框 1">
            <a:extLst>
              <a:ext uri="{FF2B5EF4-FFF2-40B4-BE49-F238E27FC236}">
                <a16:creationId xmlns:a16="http://schemas.microsoft.com/office/drawing/2014/main" id="{AAA16212-3A9F-47AB-B540-DC445B789C43}"/>
              </a:ext>
            </a:extLst>
          </p:cNvPr>
          <p:cNvSpPr txBox="1">
            <a:spLocks noChangeArrowheads="1"/>
          </p:cNvSpPr>
          <p:nvPr/>
        </p:nvSpPr>
        <p:spPr bwMode="auto">
          <a:xfrm>
            <a:off x="2185988" y="2641600"/>
            <a:ext cx="1508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b="1">
                <a:latin typeface="微软雅黑" panose="020B0503020204020204" pitchFamily="34" charset="-122"/>
                <a:ea typeface="微软雅黑" panose="020B0503020204020204" pitchFamily="34" charset="-122"/>
              </a:rPr>
              <a:t>10</a:t>
            </a:r>
            <a:r>
              <a:rPr lang="zh-CN" altLang="en-US" sz="2000" b="1">
                <a:latin typeface="微软雅黑" panose="020B0503020204020204" pitchFamily="34" charset="-122"/>
                <a:ea typeface="微软雅黑" panose="020B0503020204020204" pitchFamily="34" charset="-122"/>
              </a:rPr>
              <a:t>千焦</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fade">
                                      <p:cBhvr>
                                        <p:cTn id="7" dur="1000"/>
                                        <p:tgtEl>
                                          <p:spTgt spid="69636"/>
                                        </p:tgtEl>
                                      </p:cBhvr>
                                    </p:animEffect>
                                    <p:anim calcmode="lin" valueType="num">
                                      <p:cBhvr>
                                        <p:cTn id="8" dur="1000" fill="hold"/>
                                        <p:tgtEl>
                                          <p:spTgt spid="69636"/>
                                        </p:tgtEl>
                                        <p:attrNameLst>
                                          <p:attrName>ppt_x</p:attrName>
                                        </p:attrNameLst>
                                      </p:cBhvr>
                                      <p:tavLst>
                                        <p:tav tm="0">
                                          <p:val>
                                            <p:strVal val="#ppt_x"/>
                                          </p:val>
                                        </p:tav>
                                        <p:tav tm="100000">
                                          <p:val>
                                            <p:strVal val="#ppt_x"/>
                                          </p:val>
                                        </p:tav>
                                      </p:tavLst>
                                    </p:anim>
                                    <p:anim calcmode="lin" valueType="num">
                                      <p:cBhvr>
                                        <p:cTn id="9" dur="900" decel="100000" fill="hold"/>
                                        <p:tgtEl>
                                          <p:spTgt spid="6963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9636"/>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9639"/>
                                        </p:tgtEl>
                                        <p:attrNameLst>
                                          <p:attrName>style.visibility</p:attrName>
                                        </p:attrNameLst>
                                      </p:cBhvr>
                                      <p:to>
                                        <p:strVal val="visible"/>
                                      </p:to>
                                    </p:set>
                                    <p:animEffect transition="in" filter="blinds(horizontal)">
                                      <p:cBhvr>
                                        <p:cTn id="15" dur="500"/>
                                        <p:tgtEl>
                                          <p:spTgt spid="69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p:bldP spid="6963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1B2935B-0B4D-4431-BAD9-471F7A6EB54D}"/>
              </a:ext>
            </a:extLst>
          </p:cNvPr>
          <p:cNvSpPr>
            <a:spLocks noChangeArrowheads="1"/>
          </p:cNvSpPr>
          <p:nvPr/>
        </p:nvSpPr>
        <p:spPr bwMode="auto">
          <a:xfrm>
            <a:off x="179388" y="171450"/>
            <a:ext cx="8641084" cy="646331"/>
          </a:xfrm>
          <a:prstGeom prst="rect">
            <a:avLst/>
          </a:prstGeom>
          <a:noFill/>
          <a:ln>
            <a:noFill/>
          </a:ln>
          <a:effectLst/>
        </p:spPr>
        <p:txBody>
          <a:bodyPr wrap="square">
            <a:spAutoFit/>
          </a:bodyPr>
          <a:lstStyle/>
          <a:p>
            <a:pPr marL="53975" indent="1588" eaLnBrk="1" hangingPunct="1">
              <a:lnSpc>
                <a:spcPct val="90000"/>
              </a:lnSpc>
              <a:defRPr/>
            </a:pPr>
            <a:r>
              <a:rPr lang="zh-CN" altLang="en-US" sz="4000" b="1" dirty="0">
                <a:solidFill>
                  <a:schemeClr val="bg2"/>
                </a:solidFill>
                <a:latin typeface="微软雅黑" panose="020B0503020204020204" pitchFamily="34" charset="-122"/>
                <a:ea typeface="微软雅黑" panose="020B0503020204020204" pitchFamily="34" charset="-122"/>
                <a:cs typeface="+mj-cs"/>
              </a:rPr>
              <a:t>生物质量金字塔：按生物的质量表示</a:t>
            </a:r>
          </a:p>
        </p:txBody>
      </p:sp>
      <p:sp>
        <p:nvSpPr>
          <p:cNvPr id="31747" name="Rectangle 3">
            <a:extLst>
              <a:ext uri="{FF2B5EF4-FFF2-40B4-BE49-F238E27FC236}">
                <a16:creationId xmlns:a16="http://schemas.microsoft.com/office/drawing/2014/main" id="{49551B0C-2652-4321-8B5F-983A57906032}"/>
              </a:ext>
            </a:extLst>
          </p:cNvPr>
          <p:cNvSpPr>
            <a:spLocks noChangeArrowheads="1"/>
          </p:cNvSpPr>
          <p:nvPr/>
        </p:nvSpPr>
        <p:spPr bwMode="auto">
          <a:xfrm>
            <a:off x="466725" y="1449388"/>
            <a:ext cx="80645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latin typeface="微软雅黑" panose="020B0503020204020204" pitchFamily="34" charset="-122"/>
                <a:ea typeface="微软雅黑" panose="020B0503020204020204" pitchFamily="34" charset="-122"/>
              </a:rPr>
              <a:t>三级消费者（吃大鱼的鱼）                     3万吨</a:t>
            </a:r>
            <a:endParaRPr kumimoji="1" lang="en-US" altLang="zh-CN" sz="2800" b="1">
              <a:latin typeface="微软雅黑" panose="020B0503020204020204" pitchFamily="34" charset="-122"/>
              <a:ea typeface="微软雅黑" panose="020B0503020204020204" pitchFamily="34" charset="-122"/>
            </a:endParaRPr>
          </a:p>
          <a:p>
            <a:pPr eaLnBrk="1" hangingPunct="1"/>
            <a:r>
              <a:rPr kumimoji="1" lang="zh-CN" altLang="en-US" sz="2800" b="1">
                <a:latin typeface="微软雅黑" panose="020B0503020204020204" pitchFamily="34" charset="-122"/>
                <a:ea typeface="微软雅黑" panose="020B0503020204020204" pitchFamily="34" charset="-122"/>
              </a:rPr>
              <a:t>次级消费者（吃小鱼虾的大鱼）             17万吨</a:t>
            </a:r>
          </a:p>
          <a:p>
            <a:pPr eaLnBrk="1" hangingPunct="1"/>
            <a:r>
              <a:rPr kumimoji="1" lang="zh-CN" altLang="en-US" sz="2800" b="1">
                <a:latin typeface="微软雅黑" panose="020B0503020204020204" pitchFamily="34" charset="-122"/>
                <a:ea typeface="微软雅黑" panose="020B0503020204020204" pitchFamily="34" charset="-122"/>
              </a:rPr>
              <a:t>初级消费者（吃大叶藻的小鱼虾）     1200万吨</a:t>
            </a:r>
          </a:p>
          <a:p>
            <a:pPr eaLnBrk="1" hangingPunct="1"/>
            <a:r>
              <a:rPr kumimoji="1" lang="zh-CN" altLang="en-US" sz="2800" b="1">
                <a:latin typeface="微软雅黑" panose="020B0503020204020204" pitchFamily="34" charset="-122"/>
                <a:ea typeface="微软雅黑" panose="020B0503020204020204" pitchFamily="34" charset="-122"/>
              </a:rPr>
              <a:t>生产者（大叶藻）                             4800万吨</a:t>
            </a:r>
          </a:p>
          <a:p>
            <a:pPr eaLnBrk="1" hangingPunct="1"/>
            <a:endParaRPr kumimoji="1" lang="zh-CN" altLang="en-US" sz="2800" b="1">
              <a:latin typeface="微软雅黑" panose="020B0503020204020204" pitchFamily="34" charset="-122"/>
              <a:ea typeface="微软雅黑" panose="020B0503020204020204" pitchFamily="34" charset="-122"/>
            </a:endParaRPr>
          </a:p>
        </p:txBody>
      </p:sp>
      <p:grpSp>
        <p:nvGrpSpPr>
          <p:cNvPr id="2" name="Group 9">
            <a:extLst>
              <a:ext uri="{FF2B5EF4-FFF2-40B4-BE49-F238E27FC236}">
                <a16:creationId xmlns:a16="http://schemas.microsoft.com/office/drawing/2014/main" id="{7FF9A176-2AE8-415D-B5CA-C208F3F374AC}"/>
              </a:ext>
            </a:extLst>
          </p:cNvPr>
          <p:cNvGrpSpPr>
            <a:grpSpLocks/>
          </p:cNvGrpSpPr>
          <p:nvPr/>
        </p:nvGrpSpPr>
        <p:grpSpPr bwMode="auto">
          <a:xfrm>
            <a:off x="3059113" y="3592513"/>
            <a:ext cx="4248150" cy="2644775"/>
            <a:chOff x="1927" y="2263"/>
            <a:chExt cx="2676" cy="1666"/>
          </a:xfrm>
        </p:grpSpPr>
        <p:sp>
          <p:nvSpPr>
            <p:cNvPr id="31750" name="Rectangle 5">
              <a:extLst>
                <a:ext uri="{FF2B5EF4-FFF2-40B4-BE49-F238E27FC236}">
                  <a16:creationId xmlns:a16="http://schemas.microsoft.com/office/drawing/2014/main" id="{C125E8C6-F0D0-4A01-BB1E-D2DC1591BCF7}"/>
                </a:ext>
              </a:extLst>
            </p:cNvPr>
            <p:cNvSpPr>
              <a:spLocks noChangeArrowheads="1"/>
            </p:cNvSpPr>
            <p:nvPr/>
          </p:nvSpPr>
          <p:spPr bwMode="auto">
            <a:xfrm>
              <a:off x="3242" y="2945"/>
              <a:ext cx="351" cy="984"/>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0" b="1">
                  <a:latin typeface="微软雅黑" panose="020B0503020204020204" pitchFamily="34" charset="-122"/>
                  <a:ea typeface="微软雅黑" panose="020B0503020204020204" pitchFamily="34" charset="-122"/>
                </a:rPr>
                <a:t>浮游植物</a:t>
              </a:r>
            </a:p>
          </p:txBody>
        </p:sp>
        <p:sp>
          <p:nvSpPr>
            <p:cNvPr id="31751" name="Text Box 6">
              <a:extLst>
                <a:ext uri="{FF2B5EF4-FFF2-40B4-BE49-F238E27FC236}">
                  <a16:creationId xmlns:a16="http://schemas.microsoft.com/office/drawing/2014/main" id="{009BF3D5-67C1-4781-AC39-39A8F6ABAF0E}"/>
                </a:ext>
              </a:extLst>
            </p:cNvPr>
            <p:cNvSpPr txBox="1">
              <a:spLocks noChangeArrowheads="1"/>
            </p:cNvSpPr>
            <p:nvPr/>
          </p:nvSpPr>
          <p:spPr bwMode="auto">
            <a:xfrm>
              <a:off x="2834" y="2627"/>
              <a:ext cx="9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endParaRPr kumimoji="1" lang="zh-CN" altLang="en-US" sz="2400" b="1">
                <a:latin typeface="微软雅黑" panose="020B0503020204020204" pitchFamily="34" charset="-122"/>
                <a:ea typeface="微软雅黑" panose="020B0503020204020204" pitchFamily="34" charset="-122"/>
              </a:endParaRPr>
            </a:p>
          </p:txBody>
        </p:sp>
        <p:sp>
          <p:nvSpPr>
            <p:cNvPr id="31752" name="Text Box 7">
              <a:extLst>
                <a:ext uri="{FF2B5EF4-FFF2-40B4-BE49-F238E27FC236}">
                  <a16:creationId xmlns:a16="http://schemas.microsoft.com/office/drawing/2014/main" id="{F157EBCB-C3D3-419E-B0E2-53EDA9A8F10C}"/>
                </a:ext>
              </a:extLst>
            </p:cNvPr>
            <p:cNvSpPr txBox="1">
              <a:spLocks noChangeArrowheads="1"/>
            </p:cNvSpPr>
            <p:nvPr/>
          </p:nvSpPr>
          <p:spPr bwMode="auto">
            <a:xfrm>
              <a:off x="2834" y="2651"/>
              <a:ext cx="1043" cy="294"/>
            </a:xfrm>
            <a:prstGeom prst="rect">
              <a:avLst/>
            </a:prstGeom>
            <a:solidFill>
              <a:srgbClr val="FF9B9B"/>
            </a:solidFill>
            <a:ln w="9525">
              <a:solidFill>
                <a:srgbClr val="FF6600"/>
              </a:solidFill>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400" b="1">
                  <a:latin typeface="微软雅黑" panose="020B0503020204020204" pitchFamily="34" charset="-122"/>
                  <a:ea typeface="微软雅黑" panose="020B0503020204020204" pitchFamily="34" charset="-122"/>
                </a:rPr>
                <a:t>浮游动物</a:t>
              </a:r>
            </a:p>
          </p:txBody>
        </p:sp>
        <p:sp>
          <p:nvSpPr>
            <p:cNvPr id="31753" name="Text Box 8">
              <a:extLst>
                <a:ext uri="{FF2B5EF4-FFF2-40B4-BE49-F238E27FC236}">
                  <a16:creationId xmlns:a16="http://schemas.microsoft.com/office/drawing/2014/main" id="{D89F626C-3056-4F28-9FAB-FCC76553033E}"/>
                </a:ext>
              </a:extLst>
            </p:cNvPr>
            <p:cNvSpPr txBox="1">
              <a:spLocks noChangeArrowheads="1"/>
            </p:cNvSpPr>
            <p:nvPr/>
          </p:nvSpPr>
          <p:spPr bwMode="auto">
            <a:xfrm>
              <a:off x="1927" y="2263"/>
              <a:ext cx="2676" cy="410"/>
            </a:xfrm>
            <a:prstGeom prst="rect">
              <a:avLst/>
            </a:prstGeom>
            <a:solidFill>
              <a:srgbClr val="CCFFCC"/>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3600" b="1">
                  <a:latin typeface="微软雅黑" panose="020B0503020204020204" pitchFamily="34" charset="-122"/>
                  <a:ea typeface="微软雅黑" panose="020B0503020204020204" pitchFamily="34" charset="-122"/>
                </a:rPr>
                <a:t>小　　　鱼</a:t>
              </a:r>
            </a:p>
          </p:txBody>
        </p:sp>
      </p:grpSp>
      <p:sp>
        <p:nvSpPr>
          <p:cNvPr id="27653" name="文本框 2">
            <a:extLst>
              <a:ext uri="{FF2B5EF4-FFF2-40B4-BE49-F238E27FC236}">
                <a16:creationId xmlns:a16="http://schemas.microsoft.com/office/drawing/2014/main" id="{A157EE8A-22B3-4C8D-971A-1CD550265609}"/>
              </a:ext>
            </a:extLst>
          </p:cNvPr>
          <p:cNvSpPr txBox="1">
            <a:spLocks noChangeArrowheads="1"/>
          </p:cNvSpPr>
          <p:nvPr/>
        </p:nvSpPr>
        <p:spPr bwMode="auto">
          <a:xfrm>
            <a:off x="1079500" y="3592513"/>
            <a:ext cx="1800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3200" b="1">
                <a:solidFill>
                  <a:srgbClr val="C00000"/>
                </a:solidFill>
                <a:latin typeface="微软雅黑" panose="020B0503020204020204" pitchFamily="34" charset="-122"/>
                <a:ea typeface="微软雅黑" panose="020B0503020204020204" pitchFamily="34" charset="-122"/>
              </a:rPr>
              <a:t>例外：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0892A4EA-30DA-4600-A8E8-EA1DDEB62A8F}"/>
              </a:ext>
            </a:extLst>
          </p:cNvPr>
          <p:cNvSpPr>
            <a:spLocks noChangeArrowheads="1"/>
          </p:cNvSpPr>
          <p:nvPr/>
        </p:nvSpPr>
        <p:spPr bwMode="auto">
          <a:xfrm>
            <a:off x="179388" y="263525"/>
            <a:ext cx="9474200" cy="590550"/>
          </a:xfrm>
          <a:prstGeom prst="rect">
            <a:avLst/>
          </a:prstGeom>
          <a:noFill/>
          <a:ln>
            <a:noFill/>
          </a:ln>
          <a:effectLst/>
        </p:spPr>
        <p:txBody>
          <a:bodyPr>
            <a:spAutoFit/>
          </a:bodyPr>
          <a:lstStyle/>
          <a:p>
            <a:pPr marL="53975" indent="1588" eaLnBrk="1" hangingPunct="1">
              <a:lnSpc>
                <a:spcPct val="90000"/>
              </a:lnSpc>
              <a:defRPr/>
            </a:pPr>
            <a:r>
              <a:rPr lang="zh-CN" altLang="en-US" sz="3600" b="1" dirty="0">
                <a:solidFill>
                  <a:schemeClr val="bg2"/>
                </a:solidFill>
                <a:latin typeface="微软雅黑" panose="020B0503020204020204" pitchFamily="34" charset="-122"/>
                <a:ea typeface="微软雅黑" panose="020B0503020204020204" pitchFamily="34" charset="-122"/>
                <a:cs typeface="+mj-cs"/>
              </a:rPr>
              <a:t>生物数量金字塔：按生物的个体数量表示</a:t>
            </a:r>
          </a:p>
        </p:txBody>
      </p:sp>
      <p:sp>
        <p:nvSpPr>
          <p:cNvPr id="33795" name="Rectangle 3">
            <a:extLst>
              <a:ext uri="{FF2B5EF4-FFF2-40B4-BE49-F238E27FC236}">
                <a16:creationId xmlns:a16="http://schemas.microsoft.com/office/drawing/2014/main" id="{FEDA78BB-FEB2-4A80-A3C3-032AAC672F57}"/>
              </a:ext>
            </a:extLst>
          </p:cNvPr>
          <p:cNvSpPr>
            <a:spLocks noChangeArrowheads="1"/>
          </p:cNvSpPr>
          <p:nvPr/>
        </p:nvSpPr>
        <p:spPr bwMode="auto">
          <a:xfrm>
            <a:off x="647700" y="1423988"/>
            <a:ext cx="78486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a:latin typeface="微软雅黑" panose="020B0503020204020204" pitchFamily="34" charset="-122"/>
                <a:ea typeface="微软雅黑" panose="020B0503020204020204" pitchFamily="34" charset="-122"/>
              </a:rPr>
              <a:t>三级消费者（肉食动物、吃小鸟的鹰）                   3只</a:t>
            </a:r>
          </a:p>
          <a:p>
            <a:pPr eaLnBrk="1" hangingPunct="1"/>
            <a:r>
              <a:rPr kumimoji="1" lang="zh-CN" altLang="en-US" sz="2400" b="1">
                <a:latin typeface="微软雅黑" panose="020B0503020204020204" pitchFamily="34" charset="-122"/>
                <a:ea typeface="微软雅黑" panose="020B0503020204020204" pitchFamily="34" charset="-122"/>
              </a:rPr>
              <a:t>次级消费者（肉食动物、吃昆虫的小鸟）     354904只</a:t>
            </a:r>
          </a:p>
          <a:p>
            <a:pPr eaLnBrk="1" hangingPunct="1"/>
            <a:r>
              <a:rPr kumimoji="1" lang="zh-CN" altLang="en-US" sz="2400" b="1">
                <a:latin typeface="微软雅黑" panose="020B0503020204020204" pitchFamily="34" charset="-122"/>
                <a:ea typeface="微软雅黑" panose="020B0503020204020204" pitchFamily="34" charset="-122"/>
              </a:rPr>
              <a:t>初级消费者（草原动物、昆虫）                  708624只</a:t>
            </a:r>
            <a:endParaRPr kumimoji="1" lang="en-US" altLang="zh-CN" sz="2400" b="1">
              <a:latin typeface="微软雅黑" panose="020B0503020204020204" pitchFamily="34" charset="-122"/>
              <a:ea typeface="微软雅黑" panose="020B0503020204020204" pitchFamily="34" charset="-122"/>
            </a:endParaRPr>
          </a:p>
          <a:p>
            <a:pPr eaLnBrk="1" hangingPunct="1"/>
            <a:r>
              <a:rPr kumimoji="1" lang="zh-CN" altLang="en-US" sz="2400" b="1">
                <a:latin typeface="微软雅黑" panose="020B0503020204020204" pitchFamily="34" charset="-122"/>
                <a:ea typeface="微软雅黑" panose="020B0503020204020204" pitchFamily="34" charset="-122"/>
              </a:rPr>
              <a:t>生产者（野草）                                        5842424株</a:t>
            </a:r>
          </a:p>
        </p:txBody>
      </p:sp>
      <p:grpSp>
        <p:nvGrpSpPr>
          <p:cNvPr id="2" name="Group 14">
            <a:extLst>
              <a:ext uri="{FF2B5EF4-FFF2-40B4-BE49-F238E27FC236}">
                <a16:creationId xmlns:a16="http://schemas.microsoft.com/office/drawing/2014/main" id="{74CC8C91-E856-4BCD-AE5E-4872302154A7}"/>
              </a:ext>
            </a:extLst>
          </p:cNvPr>
          <p:cNvGrpSpPr>
            <a:grpSpLocks/>
          </p:cNvGrpSpPr>
          <p:nvPr/>
        </p:nvGrpSpPr>
        <p:grpSpPr bwMode="auto">
          <a:xfrm>
            <a:off x="3275013" y="3213100"/>
            <a:ext cx="3744912" cy="1849438"/>
            <a:chOff x="2063" y="2024"/>
            <a:chExt cx="2359" cy="1165"/>
          </a:xfrm>
        </p:grpSpPr>
        <p:sp>
          <p:nvSpPr>
            <p:cNvPr id="33801" name="Rectangle 5">
              <a:extLst>
                <a:ext uri="{FF2B5EF4-FFF2-40B4-BE49-F238E27FC236}">
                  <a16:creationId xmlns:a16="http://schemas.microsoft.com/office/drawing/2014/main" id="{0AEDFF71-0B89-434F-9794-BC80EE524981}"/>
                </a:ext>
              </a:extLst>
            </p:cNvPr>
            <p:cNvSpPr>
              <a:spLocks noChangeArrowheads="1"/>
            </p:cNvSpPr>
            <p:nvPr/>
          </p:nvSpPr>
          <p:spPr bwMode="auto">
            <a:xfrm>
              <a:off x="2063" y="2371"/>
              <a:ext cx="2359" cy="381"/>
            </a:xfrm>
            <a:prstGeom prst="rect">
              <a:avLst/>
            </a:prstGeom>
            <a:solidFill>
              <a:srgbClr val="BDDE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3802" name="Rectangle 6">
              <a:extLst>
                <a:ext uri="{FF2B5EF4-FFF2-40B4-BE49-F238E27FC236}">
                  <a16:creationId xmlns:a16="http://schemas.microsoft.com/office/drawing/2014/main" id="{52052934-0326-4C42-84BB-47B79CFA2605}"/>
                </a:ext>
              </a:extLst>
            </p:cNvPr>
            <p:cNvSpPr>
              <a:spLocks noChangeArrowheads="1"/>
            </p:cNvSpPr>
            <p:nvPr/>
          </p:nvSpPr>
          <p:spPr bwMode="auto">
            <a:xfrm>
              <a:off x="2989" y="2752"/>
              <a:ext cx="509" cy="437"/>
            </a:xfrm>
            <a:prstGeom prst="rect">
              <a:avLst/>
            </a:prstGeom>
            <a:solidFill>
              <a:srgbClr val="996633"/>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3803" name="Rectangle 7">
              <a:extLst>
                <a:ext uri="{FF2B5EF4-FFF2-40B4-BE49-F238E27FC236}">
                  <a16:creationId xmlns:a16="http://schemas.microsoft.com/office/drawing/2014/main" id="{5F0EA15E-3B22-400D-B024-0708CB03C738}"/>
                </a:ext>
              </a:extLst>
            </p:cNvPr>
            <p:cNvSpPr>
              <a:spLocks noChangeArrowheads="1"/>
            </p:cNvSpPr>
            <p:nvPr/>
          </p:nvSpPr>
          <p:spPr bwMode="auto">
            <a:xfrm>
              <a:off x="2607" y="2026"/>
              <a:ext cx="1353" cy="345"/>
            </a:xfrm>
            <a:prstGeom prst="rect">
              <a:avLst/>
            </a:prstGeom>
            <a:solidFill>
              <a:srgbClr val="FFB9B9"/>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3804" name="Text Box 8">
              <a:extLst>
                <a:ext uri="{FF2B5EF4-FFF2-40B4-BE49-F238E27FC236}">
                  <a16:creationId xmlns:a16="http://schemas.microsoft.com/office/drawing/2014/main" id="{79D8D098-CD04-4CCC-A04B-0E3223FA8B9B}"/>
                </a:ext>
              </a:extLst>
            </p:cNvPr>
            <p:cNvSpPr txBox="1">
              <a:spLocks noChangeArrowheads="1"/>
            </p:cNvSpPr>
            <p:nvPr/>
          </p:nvSpPr>
          <p:spPr bwMode="auto">
            <a:xfrm>
              <a:off x="3036" y="2752"/>
              <a:ext cx="41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3600" b="1">
                  <a:solidFill>
                    <a:schemeClr val="bg1"/>
                  </a:solidFill>
                  <a:latin typeface="微软雅黑" panose="020B0503020204020204" pitchFamily="34" charset="-122"/>
                  <a:ea typeface="微软雅黑" panose="020B0503020204020204" pitchFamily="34" charset="-122"/>
                </a:rPr>
                <a:t>树</a:t>
              </a:r>
            </a:p>
          </p:txBody>
        </p:sp>
        <p:sp>
          <p:nvSpPr>
            <p:cNvPr id="33805" name="Text Box 9">
              <a:extLst>
                <a:ext uri="{FF2B5EF4-FFF2-40B4-BE49-F238E27FC236}">
                  <a16:creationId xmlns:a16="http://schemas.microsoft.com/office/drawing/2014/main" id="{BC1FDC8F-189A-4486-AFFC-A2A959EDD173}"/>
                </a:ext>
              </a:extLst>
            </p:cNvPr>
            <p:cNvSpPr txBox="1">
              <a:spLocks noChangeArrowheads="1"/>
            </p:cNvSpPr>
            <p:nvPr/>
          </p:nvSpPr>
          <p:spPr bwMode="auto">
            <a:xfrm>
              <a:off x="2949" y="2344"/>
              <a:ext cx="1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3200" b="1">
                  <a:latin typeface="微软雅黑" panose="020B0503020204020204" pitchFamily="34" charset="-122"/>
                  <a:ea typeface="微软雅黑" panose="020B0503020204020204" pitchFamily="34" charset="-122"/>
                </a:rPr>
                <a:t>昆虫</a:t>
              </a:r>
            </a:p>
          </p:txBody>
        </p:sp>
        <p:sp>
          <p:nvSpPr>
            <p:cNvPr id="33806" name="Text Box 10">
              <a:extLst>
                <a:ext uri="{FF2B5EF4-FFF2-40B4-BE49-F238E27FC236}">
                  <a16:creationId xmlns:a16="http://schemas.microsoft.com/office/drawing/2014/main" id="{893DDCF5-DF6D-4238-8C04-5D6673843F6D}"/>
                </a:ext>
              </a:extLst>
            </p:cNvPr>
            <p:cNvSpPr txBox="1">
              <a:spLocks noChangeArrowheads="1"/>
            </p:cNvSpPr>
            <p:nvPr/>
          </p:nvSpPr>
          <p:spPr bwMode="auto">
            <a:xfrm>
              <a:off x="2955" y="2024"/>
              <a:ext cx="8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3200" b="1">
                  <a:latin typeface="微软雅黑" panose="020B0503020204020204" pitchFamily="34" charset="-122"/>
                  <a:ea typeface="微软雅黑" panose="020B0503020204020204" pitchFamily="34" charset="-122"/>
                </a:rPr>
                <a:t>小鸟</a:t>
              </a:r>
            </a:p>
          </p:txBody>
        </p:sp>
      </p:grpSp>
      <p:grpSp>
        <p:nvGrpSpPr>
          <p:cNvPr id="3" name="Group 15">
            <a:extLst>
              <a:ext uri="{FF2B5EF4-FFF2-40B4-BE49-F238E27FC236}">
                <a16:creationId xmlns:a16="http://schemas.microsoft.com/office/drawing/2014/main" id="{E95DA1C0-C0FE-40CF-B24C-FC507BC35163}"/>
              </a:ext>
            </a:extLst>
          </p:cNvPr>
          <p:cNvGrpSpPr>
            <a:grpSpLocks/>
          </p:cNvGrpSpPr>
          <p:nvPr/>
        </p:nvGrpSpPr>
        <p:grpSpPr bwMode="auto">
          <a:xfrm>
            <a:off x="468313" y="5300663"/>
            <a:ext cx="7775575" cy="1250950"/>
            <a:chOff x="295" y="3339"/>
            <a:chExt cx="4898" cy="788"/>
          </a:xfrm>
        </p:grpSpPr>
        <p:pic>
          <p:nvPicPr>
            <p:cNvPr id="33799" name="Picture 12" descr="140">
              <a:extLst>
                <a:ext uri="{FF2B5EF4-FFF2-40B4-BE49-F238E27FC236}">
                  <a16:creationId xmlns:a16="http://schemas.microsoft.com/office/drawing/2014/main" id="{1FBF6704-4358-4E4A-BA43-361963B91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3566"/>
              <a:ext cx="4898"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Text Box 13">
              <a:extLst>
                <a:ext uri="{FF2B5EF4-FFF2-40B4-BE49-F238E27FC236}">
                  <a16:creationId xmlns:a16="http://schemas.microsoft.com/office/drawing/2014/main" id="{3C00B619-6082-495C-8DEF-D97F0AC7B1F5}"/>
                </a:ext>
              </a:extLst>
            </p:cNvPr>
            <p:cNvSpPr txBox="1">
              <a:spLocks noChangeArrowheads="1"/>
            </p:cNvSpPr>
            <p:nvPr/>
          </p:nvSpPr>
          <p:spPr bwMode="auto">
            <a:xfrm>
              <a:off x="884" y="3339"/>
              <a:ext cx="412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800" b="1">
                  <a:solidFill>
                    <a:srgbClr val="FF3300"/>
                  </a:solidFill>
                  <a:latin typeface="微软雅黑" panose="020B0503020204020204" pitchFamily="34" charset="-122"/>
                  <a:ea typeface="微软雅黑" panose="020B0503020204020204" pitchFamily="34" charset="-122"/>
                </a:rPr>
                <a:t>能量金字塔永远是正金字塔形，</a:t>
              </a:r>
            </a:p>
            <a:p>
              <a:pPr algn="ctr" eaLnBrk="1" hangingPunct="1"/>
              <a:r>
                <a:rPr lang="zh-CN" altLang="en-US" sz="2800" b="1">
                  <a:solidFill>
                    <a:srgbClr val="FF3300"/>
                  </a:solidFill>
                  <a:latin typeface="微软雅黑" panose="020B0503020204020204" pitchFamily="34" charset="-122"/>
                  <a:ea typeface="微软雅黑" panose="020B0503020204020204" pitchFamily="34" charset="-122"/>
                </a:rPr>
                <a:t>而数量和质量金字塔有时倒置。</a:t>
              </a:r>
            </a:p>
          </p:txBody>
        </p:sp>
      </p:grpSp>
      <p:sp>
        <p:nvSpPr>
          <p:cNvPr id="28678" name="文本框 14">
            <a:extLst>
              <a:ext uri="{FF2B5EF4-FFF2-40B4-BE49-F238E27FC236}">
                <a16:creationId xmlns:a16="http://schemas.microsoft.com/office/drawing/2014/main" id="{572F624F-D1D9-4CD7-A7EE-AA9396722A4C}"/>
              </a:ext>
            </a:extLst>
          </p:cNvPr>
          <p:cNvSpPr txBox="1">
            <a:spLocks noChangeArrowheads="1"/>
          </p:cNvSpPr>
          <p:nvPr/>
        </p:nvSpPr>
        <p:spPr bwMode="auto">
          <a:xfrm>
            <a:off x="1055688" y="3500438"/>
            <a:ext cx="1800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3200" b="1">
                <a:solidFill>
                  <a:srgbClr val="C00000"/>
                </a:solidFill>
                <a:latin typeface="微软雅黑" panose="020B0503020204020204" pitchFamily="34" charset="-122"/>
                <a:ea typeface="微软雅黑" panose="020B0503020204020204" pitchFamily="34" charset="-122"/>
              </a:rPr>
              <a:t>例外：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amond(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
            <a:extLst>
              <a:ext uri="{FF2B5EF4-FFF2-40B4-BE49-F238E27FC236}">
                <a16:creationId xmlns:a16="http://schemas.microsoft.com/office/drawing/2014/main" id="{BD7B033C-4E71-4F2F-A31A-2A68D239892F}"/>
              </a:ext>
            </a:extLst>
          </p:cNvPr>
          <p:cNvGrpSpPr>
            <a:grpSpLocks/>
          </p:cNvGrpSpPr>
          <p:nvPr/>
        </p:nvGrpSpPr>
        <p:grpSpPr bwMode="auto">
          <a:xfrm>
            <a:off x="323850" y="1381125"/>
            <a:ext cx="8161338" cy="2616200"/>
            <a:chOff x="144" y="336"/>
            <a:chExt cx="5141" cy="1648"/>
          </a:xfrm>
        </p:grpSpPr>
        <p:sp>
          <p:nvSpPr>
            <p:cNvPr id="92163" name="Text Box 3">
              <a:extLst>
                <a:ext uri="{FF2B5EF4-FFF2-40B4-BE49-F238E27FC236}">
                  <a16:creationId xmlns:a16="http://schemas.microsoft.com/office/drawing/2014/main" id="{1CDF2EE1-2D80-4947-9208-722A6A99103A}"/>
                </a:ext>
              </a:extLst>
            </p:cNvPr>
            <p:cNvSpPr txBox="1">
              <a:spLocks noChangeArrowheads="1"/>
            </p:cNvSpPr>
            <p:nvPr/>
          </p:nvSpPr>
          <p:spPr bwMode="auto">
            <a:xfrm>
              <a:off x="4086" y="401"/>
              <a:ext cx="1152" cy="291"/>
            </a:xfrm>
            <a:prstGeom prst="rect">
              <a:avLst/>
            </a:prstGeom>
            <a:noFill/>
            <a:ln w="25400">
              <a:noFill/>
              <a:miter lim="800000"/>
              <a:headEnd/>
              <a:tailEnd/>
            </a:ln>
            <a:effectLst/>
          </p:spPr>
          <p:txBody>
            <a:bodyPr>
              <a:spAutoFit/>
            </a:bodyPr>
            <a:lstStyle/>
            <a:p>
              <a:pPr algn="ctr" eaLnBrk="1" hangingPunct="1">
                <a:spcBef>
                  <a:spcPct val="50000"/>
                </a:spcBef>
                <a:defRPr/>
              </a:pPr>
              <a:r>
                <a:rPr kumimoji="1"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10%~20%</a:t>
              </a:r>
            </a:p>
          </p:txBody>
        </p:sp>
        <p:sp>
          <p:nvSpPr>
            <p:cNvPr id="35846" name="Oval 4">
              <a:extLst>
                <a:ext uri="{FF2B5EF4-FFF2-40B4-BE49-F238E27FC236}">
                  <a16:creationId xmlns:a16="http://schemas.microsoft.com/office/drawing/2014/main" id="{F878FB36-422D-467A-A9DB-1D65C9636DB8}"/>
                </a:ext>
              </a:extLst>
            </p:cNvPr>
            <p:cNvSpPr>
              <a:spLocks noChangeArrowheads="1"/>
            </p:cNvSpPr>
            <p:nvPr/>
          </p:nvSpPr>
          <p:spPr bwMode="auto">
            <a:xfrm>
              <a:off x="240" y="480"/>
              <a:ext cx="528" cy="528"/>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sp>
          <p:nvSpPr>
            <p:cNvPr id="35847" name="Line 5">
              <a:extLst>
                <a:ext uri="{FF2B5EF4-FFF2-40B4-BE49-F238E27FC236}">
                  <a16:creationId xmlns:a16="http://schemas.microsoft.com/office/drawing/2014/main" id="{42D098BB-B17C-4641-997C-D8EB46A39EBA}"/>
                </a:ext>
              </a:extLst>
            </p:cNvPr>
            <p:cNvSpPr>
              <a:spLocks noChangeShapeType="1"/>
            </p:cNvSpPr>
            <p:nvPr/>
          </p:nvSpPr>
          <p:spPr bwMode="auto">
            <a:xfrm flipV="1">
              <a:off x="480" y="336"/>
              <a:ext cx="1"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8" name="Line 6">
              <a:extLst>
                <a:ext uri="{FF2B5EF4-FFF2-40B4-BE49-F238E27FC236}">
                  <a16:creationId xmlns:a16="http://schemas.microsoft.com/office/drawing/2014/main" id="{81324311-5F93-427D-AAB0-02C4D68CF0AF}"/>
                </a:ext>
              </a:extLst>
            </p:cNvPr>
            <p:cNvSpPr>
              <a:spLocks noChangeShapeType="1"/>
            </p:cNvSpPr>
            <p:nvPr/>
          </p:nvSpPr>
          <p:spPr bwMode="auto">
            <a:xfrm flipV="1">
              <a:off x="624" y="336"/>
              <a:ext cx="83" cy="14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9" name="Line 7">
              <a:extLst>
                <a:ext uri="{FF2B5EF4-FFF2-40B4-BE49-F238E27FC236}">
                  <a16:creationId xmlns:a16="http://schemas.microsoft.com/office/drawing/2014/main" id="{0CDF143C-33CB-42AB-B4D1-5F2F21FD9939}"/>
                </a:ext>
              </a:extLst>
            </p:cNvPr>
            <p:cNvSpPr>
              <a:spLocks noChangeShapeType="1"/>
            </p:cNvSpPr>
            <p:nvPr/>
          </p:nvSpPr>
          <p:spPr bwMode="auto">
            <a:xfrm flipV="1">
              <a:off x="768" y="480"/>
              <a:ext cx="96" cy="9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0" name="Line 8">
              <a:extLst>
                <a:ext uri="{FF2B5EF4-FFF2-40B4-BE49-F238E27FC236}">
                  <a16:creationId xmlns:a16="http://schemas.microsoft.com/office/drawing/2014/main" id="{CE52A191-86D7-4D7F-A237-B7C618A4595B}"/>
                </a:ext>
              </a:extLst>
            </p:cNvPr>
            <p:cNvSpPr>
              <a:spLocks noChangeShapeType="1"/>
            </p:cNvSpPr>
            <p:nvPr/>
          </p:nvSpPr>
          <p:spPr bwMode="auto">
            <a:xfrm>
              <a:off x="720" y="912"/>
              <a:ext cx="96" cy="9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1" name="Line 9">
              <a:extLst>
                <a:ext uri="{FF2B5EF4-FFF2-40B4-BE49-F238E27FC236}">
                  <a16:creationId xmlns:a16="http://schemas.microsoft.com/office/drawing/2014/main" id="{62C59E6E-2817-4925-8E98-2F8B3B03686B}"/>
                </a:ext>
              </a:extLst>
            </p:cNvPr>
            <p:cNvSpPr>
              <a:spLocks noChangeShapeType="1"/>
            </p:cNvSpPr>
            <p:nvPr/>
          </p:nvSpPr>
          <p:spPr bwMode="auto">
            <a:xfrm>
              <a:off x="624" y="1008"/>
              <a:ext cx="55" cy="9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2" name="Line 10">
              <a:extLst>
                <a:ext uri="{FF2B5EF4-FFF2-40B4-BE49-F238E27FC236}">
                  <a16:creationId xmlns:a16="http://schemas.microsoft.com/office/drawing/2014/main" id="{4CBBDB33-D8BB-4857-961A-813F434C1B8D}"/>
                </a:ext>
              </a:extLst>
            </p:cNvPr>
            <p:cNvSpPr>
              <a:spLocks noChangeShapeType="1"/>
            </p:cNvSpPr>
            <p:nvPr/>
          </p:nvSpPr>
          <p:spPr bwMode="auto">
            <a:xfrm>
              <a:off x="480" y="1008"/>
              <a:ext cx="1" cy="14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3" name="Line 11">
              <a:extLst>
                <a:ext uri="{FF2B5EF4-FFF2-40B4-BE49-F238E27FC236}">
                  <a16:creationId xmlns:a16="http://schemas.microsoft.com/office/drawing/2014/main" id="{CB19A424-5381-4CAF-B12C-8ABC8F0B232F}"/>
                </a:ext>
              </a:extLst>
            </p:cNvPr>
            <p:cNvSpPr>
              <a:spLocks noChangeShapeType="1"/>
            </p:cNvSpPr>
            <p:nvPr/>
          </p:nvSpPr>
          <p:spPr bwMode="auto">
            <a:xfrm flipH="1">
              <a:off x="240" y="960"/>
              <a:ext cx="96" cy="9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4" name="Line 12">
              <a:extLst>
                <a:ext uri="{FF2B5EF4-FFF2-40B4-BE49-F238E27FC236}">
                  <a16:creationId xmlns:a16="http://schemas.microsoft.com/office/drawing/2014/main" id="{0F09F541-13D0-4450-9117-8F9AC532D517}"/>
                </a:ext>
              </a:extLst>
            </p:cNvPr>
            <p:cNvSpPr>
              <a:spLocks noChangeShapeType="1"/>
            </p:cNvSpPr>
            <p:nvPr/>
          </p:nvSpPr>
          <p:spPr bwMode="auto">
            <a:xfrm flipH="1">
              <a:off x="144" y="816"/>
              <a:ext cx="96" cy="5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5" name="Line 13">
              <a:extLst>
                <a:ext uri="{FF2B5EF4-FFF2-40B4-BE49-F238E27FC236}">
                  <a16:creationId xmlns:a16="http://schemas.microsoft.com/office/drawing/2014/main" id="{A7F157D6-7A94-4BC5-BFF8-10DBE27BF5E8}"/>
                </a:ext>
              </a:extLst>
            </p:cNvPr>
            <p:cNvSpPr>
              <a:spLocks noChangeShapeType="1"/>
            </p:cNvSpPr>
            <p:nvPr/>
          </p:nvSpPr>
          <p:spPr bwMode="auto">
            <a:xfrm flipH="1" flipV="1">
              <a:off x="144" y="646"/>
              <a:ext cx="96" cy="2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6" name="Line 14">
              <a:extLst>
                <a:ext uri="{FF2B5EF4-FFF2-40B4-BE49-F238E27FC236}">
                  <a16:creationId xmlns:a16="http://schemas.microsoft.com/office/drawing/2014/main" id="{03DBF236-222F-4804-916C-3C596856FCBE}"/>
                </a:ext>
              </a:extLst>
            </p:cNvPr>
            <p:cNvSpPr>
              <a:spLocks noChangeShapeType="1"/>
            </p:cNvSpPr>
            <p:nvPr/>
          </p:nvSpPr>
          <p:spPr bwMode="auto">
            <a:xfrm flipH="1" flipV="1">
              <a:off x="192" y="480"/>
              <a:ext cx="96" cy="9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7" name="Line 15">
              <a:extLst>
                <a:ext uri="{FF2B5EF4-FFF2-40B4-BE49-F238E27FC236}">
                  <a16:creationId xmlns:a16="http://schemas.microsoft.com/office/drawing/2014/main" id="{B83192B0-9130-4209-BFE5-E8929389C237}"/>
                </a:ext>
              </a:extLst>
            </p:cNvPr>
            <p:cNvSpPr>
              <a:spLocks noChangeShapeType="1"/>
            </p:cNvSpPr>
            <p:nvPr/>
          </p:nvSpPr>
          <p:spPr bwMode="auto">
            <a:xfrm flipH="1" flipV="1">
              <a:off x="288" y="384"/>
              <a:ext cx="96" cy="9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8" name="Line 16">
              <a:extLst>
                <a:ext uri="{FF2B5EF4-FFF2-40B4-BE49-F238E27FC236}">
                  <a16:creationId xmlns:a16="http://schemas.microsoft.com/office/drawing/2014/main" id="{2B196892-6C21-4340-BD2C-A196275DC624}"/>
                </a:ext>
              </a:extLst>
            </p:cNvPr>
            <p:cNvSpPr>
              <a:spLocks noChangeShapeType="1"/>
            </p:cNvSpPr>
            <p:nvPr/>
          </p:nvSpPr>
          <p:spPr bwMode="auto">
            <a:xfrm flipH="1" flipV="1">
              <a:off x="768" y="720"/>
              <a:ext cx="96" cy="2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9" name="AutoShape 17">
              <a:extLst>
                <a:ext uri="{FF2B5EF4-FFF2-40B4-BE49-F238E27FC236}">
                  <a16:creationId xmlns:a16="http://schemas.microsoft.com/office/drawing/2014/main" id="{5AC4DEF8-FEF5-410B-87D5-1F0F4B34EC39}"/>
                </a:ext>
              </a:extLst>
            </p:cNvPr>
            <p:cNvSpPr>
              <a:spLocks noChangeArrowheads="1"/>
            </p:cNvSpPr>
            <p:nvPr/>
          </p:nvSpPr>
          <p:spPr bwMode="auto">
            <a:xfrm>
              <a:off x="1008" y="672"/>
              <a:ext cx="672" cy="240"/>
            </a:xfrm>
            <a:prstGeom prst="rightArrow">
              <a:avLst>
                <a:gd name="adj1" fmla="val 50000"/>
                <a:gd name="adj2" fmla="val 49998"/>
              </a:avLst>
            </a:prstGeom>
            <a:solidFill>
              <a:srgbClr val="FFFF00"/>
            </a:solidFill>
            <a:ln w="254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sp>
          <p:nvSpPr>
            <p:cNvPr id="92179" name="Text Box 19">
              <a:extLst>
                <a:ext uri="{FF2B5EF4-FFF2-40B4-BE49-F238E27FC236}">
                  <a16:creationId xmlns:a16="http://schemas.microsoft.com/office/drawing/2014/main" id="{6D72898F-0973-4A04-9FE5-18981D5488E8}"/>
                </a:ext>
              </a:extLst>
            </p:cNvPr>
            <p:cNvSpPr txBox="1">
              <a:spLocks noChangeArrowheads="1"/>
            </p:cNvSpPr>
            <p:nvPr/>
          </p:nvSpPr>
          <p:spPr bwMode="auto">
            <a:xfrm>
              <a:off x="1685" y="645"/>
              <a:ext cx="720" cy="291"/>
            </a:xfrm>
            <a:prstGeom prst="rect">
              <a:avLst/>
            </a:prstGeom>
            <a:solidFill>
              <a:srgbClr val="CCFFFF"/>
            </a:solidFill>
            <a:ln w="25400">
              <a:solidFill>
                <a:srgbClr val="FF3300"/>
              </a:solidFill>
              <a:miter lim="800000"/>
              <a:headEnd/>
              <a:tailEnd/>
            </a:ln>
            <a:effectLst/>
          </p:spPr>
          <p:txBody>
            <a:bodyPr>
              <a:spAutoFit/>
            </a:bodyPr>
            <a:lstStyle/>
            <a:p>
              <a:pPr algn="ctr" eaLnBrk="1" hangingPunct="1">
                <a:spcBef>
                  <a:spcPct val="50000"/>
                </a:spcBef>
                <a:defRPr/>
              </a:pPr>
              <a:r>
                <a:rPr kumimoji="1" lang="zh-CN" altLang="en-US" sz="24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生产者</a:t>
              </a:r>
            </a:p>
          </p:txBody>
        </p:sp>
        <p:sp>
          <p:nvSpPr>
            <p:cNvPr id="35861" name="AutoShape 20">
              <a:extLst>
                <a:ext uri="{FF2B5EF4-FFF2-40B4-BE49-F238E27FC236}">
                  <a16:creationId xmlns:a16="http://schemas.microsoft.com/office/drawing/2014/main" id="{D5B0AC66-655A-40A5-88F6-34691FEE46E9}"/>
                </a:ext>
              </a:extLst>
            </p:cNvPr>
            <p:cNvSpPr>
              <a:spLocks noChangeArrowheads="1"/>
            </p:cNvSpPr>
            <p:nvPr/>
          </p:nvSpPr>
          <p:spPr bwMode="auto">
            <a:xfrm>
              <a:off x="2454" y="660"/>
              <a:ext cx="912" cy="240"/>
            </a:xfrm>
            <a:prstGeom prst="rightArrow">
              <a:avLst>
                <a:gd name="adj1" fmla="val 50000"/>
                <a:gd name="adj2" fmla="val 49998"/>
              </a:avLst>
            </a:prstGeom>
            <a:solidFill>
              <a:srgbClr val="FFFF00"/>
            </a:solidFill>
            <a:ln w="254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sp>
          <p:nvSpPr>
            <p:cNvPr id="92181" name="Text Box 21">
              <a:extLst>
                <a:ext uri="{FF2B5EF4-FFF2-40B4-BE49-F238E27FC236}">
                  <a16:creationId xmlns:a16="http://schemas.microsoft.com/office/drawing/2014/main" id="{21FAB2D7-5685-4872-B93C-3113DFFE814B}"/>
                </a:ext>
              </a:extLst>
            </p:cNvPr>
            <p:cNvSpPr txBox="1">
              <a:spLocks noChangeArrowheads="1"/>
            </p:cNvSpPr>
            <p:nvPr/>
          </p:nvSpPr>
          <p:spPr bwMode="auto">
            <a:xfrm>
              <a:off x="2316" y="401"/>
              <a:ext cx="1104" cy="291"/>
            </a:xfrm>
            <a:prstGeom prst="rect">
              <a:avLst/>
            </a:prstGeom>
            <a:noFill/>
            <a:ln w="25400">
              <a:noFill/>
              <a:miter lim="800000"/>
              <a:headEnd/>
              <a:tailEnd/>
            </a:ln>
            <a:effectLst/>
          </p:spPr>
          <p:txBody>
            <a:bodyPr>
              <a:spAutoFit/>
            </a:bodyPr>
            <a:lstStyle/>
            <a:p>
              <a:pPr algn="ctr" eaLnBrk="1" hangingPunct="1">
                <a:spcBef>
                  <a:spcPct val="50000"/>
                </a:spcBef>
                <a:defRPr/>
              </a:pPr>
              <a:r>
                <a:rPr kumimoji="1"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10%~20%</a:t>
              </a:r>
            </a:p>
          </p:txBody>
        </p:sp>
        <p:sp>
          <p:nvSpPr>
            <p:cNvPr id="92182" name="Text Box 22">
              <a:extLst>
                <a:ext uri="{FF2B5EF4-FFF2-40B4-BE49-F238E27FC236}">
                  <a16:creationId xmlns:a16="http://schemas.microsoft.com/office/drawing/2014/main" id="{D455573A-E685-462D-A5E0-BE2B409F08C2}"/>
                </a:ext>
              </a:extLst>
            </p:cNvPr>
            <p:cNvSpPr txBox="1">
              <a:spLocks noChangeArrowheads="1"/>
            </p:cNvSpPr>
            <p:nvPr/>
          </p:nvSpPr>
          <p:spPr bwMode="auto">
            <a:xfrm>
              <a:off x="3366" y="537"/>
              <a:ext cx="761" cy="640"/>
            </a:xfrm>
            <a:prstGeom prst="rect">
              <a:avLst/>
            </a:prstGeom>
            <a:solidFill>
              <a:srgbClr val="CCFFFF"/>
            </a:solidFill>
            <a:ln w="25400" algn="ctr">
              <a:solidFill>
                <a:srgbClr val="FF3300"/>
              </a:solidFill>
              <a:miter lim="800000"/>
              <a:headEnd/>
              <a:tailEnd/>
            </a:ln>
            <a:effectLst/>
          </p:spPr>
          <p:txBody>
            <a:bodyPr>
              <a:spAutoFit/>
            </a:bodyPr>
            <a:lstStyle/>
            <a:p>
              <a:pPr algn="ctr" eaLnBrk="1" hangingPunct="1">
                <a:spcBef>
                  <a:spcPct val="50000"/>
                </a:spcBef>
                <a:defRPr/>
              </a:pPr>
              <a:r>
                <a:rPr kumimoji="1" lang="zh-CN" altLang="en-US" sz="24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初级</a:t>
              </a:r>
            </a:p>
            <a:p>
              <a:pPr algn="ctr" eaLnBrk="1" hangingPunct="1">
                <a:spcBef>
                  <a:spcPct val="50000"/>
                </a:spcBef>
                <a:defRPr/>
              </a:pPr>
              <a:r>
                <a:rPr kumimoji="1" lang="zh-CN" altLang="en-US" sz="24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消费者</a:t>
              </a:r>
            </a:p>
          </p:txBody>
        </p:sp>
        <p:sp>
          <p:nvSpPr>
            <p:cNvPr id="35864" name="AutoShape 23">
              <a:extLst>
                <a:ext uri="{FF2B5EF4-FFF2-40B4-BE49-F238E27FC236}">
                  <a16:creationId xmlns:a16="http://schemas.microsoft.com/office/drawing/2014/main" id="{29C0D807-0C8B-4D86-A508-225FDD777A02}"/>
                </a:ext>
              </a:extLst>
            </p:cNvPr>
            <p:cNvSpPr>
              <a:spLocks noChangeArrowheads="1"/>
            </p:cNvSpPr>
            <p:nvPr/>
          </p:nvSpPr>
          <p:spPr bwMode="auto">
            <a:xfrm>
              <a:off x="4181" y="673"/>
              <a:ext cx="1104" cy="240"/>
            </a:xfrm>
            <a:prstGeom prst="rightArrow">
              <a:avLst>
                <a:gd name="adj1" fmla="val 50000"/>
                <a:gd name="adj2" fmla="val 50004"/>
              </a:avLst>
            </a:prstGeom>
            <a:solidFill>
              <a:srgbClr val="FFFF00"/>
            </a:solidFill>
            <a:ln w="254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sp>
          <p:nvSpPr>
            <p:cNvPr id="92184" name="Text Box 24">
              <a:extLst>
                <a:ext uri="{FF2B5EF4-FFF2-40B4-BE49-F238E27FC236}">
                  <a16:creationId xmlns:a16="http://schemas.microsoft.com/office/drawing/2014/main" id="{4E13F660-A25C-4CCA-82A7-F13F8FD8DEA7}"/>
                </a:ext>
              </a:extLst>
            </p:cNvPr>
            <p:cNvSpPr txBox="1">
              <a:spLocks noChangeArrowheads="1"/>
            </p:cNvSpPr>
            <p:nvPr/>
          </p:nvSpPr>
          <p:spPr bwMode="auto">
            <a:xfrm>
              <a:off x="336" y="1344"/>
              <a:ext cx="816" cy="640"/>
            </a:xfrm>
            <a:prstGeom prst="rect">
              <a:avLst/>
            </a:prstGeom>
            <a:solidFill>
              <a:srgbClr val="CCFFFF"/>
            </a:solidFill>
            <a:ln w="25400" algn="ctr">
              <a:solidFill>
                <a:srgbClr val="FF3300"/>
              </a:solidFill>
              <a:miter lim="800000"/>
              <a:headEnd/>
              <a:tailEnd/>
            </a:ln>
            <a:effectLst/>
          </p:spPr>
          <p:txBody>
            <a:bodyPr>
              <a:spAutoFit/>
            </a:bodyPr>
            <a:lstStyle/>
            <a:p>
              <a:pPr algn="ctr" eaLnBrk="1" hangingPunct="1">
                <a:spcBef>
                  <a:spcPct val="50000"/>
                </a:spcBef>
                <a:defRPr/>
              </a:pPr>
              <a:r>
                <a:rPr kumimoji="1"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次级</a:t>
              </a:r>
            </a:p>
            <a:p>
              <a:pPr algn="ctr" eaLnBrk="1" hangingPunct="1">
                <a:spcBef>
                  <a:spcPct val="50000"/>
                </a:spcBef>
                <a:defRPr/>
              </a:pPr>
              <a:r>
                <a:rPr kumimoji="1" lang="zh-CN" altLang="en-US" sz="2400" b="1">
                  <a:effectLst>
                    <a:outerShdw blurRad="38100" dist="38100" dir="2700000" algn="tl">
                      <a:srgbClr val="FFFFFF"/>
                    </a:outerShdw>
                  </a:effectLst>
                  <a:latin typeface="微软雅黑" panose="020B0503020204020204" pitchFamily="34" charset="-122"/>
                  <a:ea typeface="微软雅黑" panose="020B0503020204020204" pitchFamily="34" charset="-122"/>
                </a:rPr>
                <a:t>消费者</a:t>
              </a:r>
            </a:p>
          </p:txBody>
        </p:sp>
        <p:sp>
          <p:nvSpPr>
            <p:cNvPr id="35866" name="AutoShape 25">
              <a:extLst>
                <a:ext uri="{FF2B5EF4-FFF2-40B4-BE49-F238E27FC236}">
                  <a16:creationId xmlns:a16="http://schemas.microsoft.com/office/drawing/2014/main" id="{2181A919-FCA0-4C02-904B-8FBDF669A22A}"/>
                </a:ext>
              </a:extLst>
            </p:cNvPr>
            <p:cNvSpPr>
              <a:spLocks noChangeArrowheads="1"/>
            </p:cNvSpPr>
            <p:nvPr/>
          </p:nvSpPr>
          <p:spPr bwMode="auto">
            <a:xfrm>
              <a:off x="1200" y="1536"/>
              <a:ext cx="1121" cy="240"/>
            </a:xfrm>
            <a:prstGeom prst="rightArrow">
              <a:avLst>
                <a:gd name="adj1" fmla="val 50000"/>
                <a:gd name="adj2" fmla="val 49995"/>
              </a:avLst>
            </a:prstGeom>
            <a:solidFill>
              <a:srgbClr val="FFFF00"/>
            </a:solidFill>
            <a:ln w="254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sp>
          <p:nvSpPr>
            <p:cNvPr id="92186" name="Text Box 26">
              <a:extLst>
                <a:ext uri="{FF2B5EF4-FFF2-40B4-BE49-F238E27FC236}">
                  <a16:creationId xmlns:a16="http://schemas.microsoft.com/office/drawing/2014/main" id="{C9E38A94-9732-4A71-95B4-F6806A165428}"/>
                </a:ext>
              </a:extLst>
            </p:cNvPr>
            <p:cNvSpPr txBox="1">
              <a:spLocks noChangeArrowheads="1"/>
            </p:cNvSpPr>
            <p:nvPr/>
          </p:nvSpPr>
          <p:spPr bwMode="auto">
            <a:xfrm>
              <a:off x="1200" y="1296"/>
              <a:ext cx="1212" cy="291"/>
            </a:xfrm>
            <a:prstGeom prst="rect">
              <a:avLst/>
            </a:prstGeom>
            <a:noFill/>
            <a:ln w="25400">
              <a:noFill/>
              <a:miter lim="800000"/>
              <a:headEnd/>
              <a:tailEnd/>
            </a:ln>
            <a:effectLst/>
          </p:spPr>
          <p:txBody>
            <a:bodyPr>
              <a:spAutoFit/>
            </a:bodyPr>
            <a:lstStyle/>
            <a:p>
              <a:pPr algn="ctr" eaLnBrk="1" hangingPunct="1">
                <a:spcBef>
                  <a:spcPct val="50000"/>
                </a:spcBef>
                <a:defRPr/>
              </a:pPr>
              <a:r>
                <a:rPr kumimoji="1"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10%~20%</a:t>
              </a:r>
            </a:p>
          </p:txBody>
        </p:sp>
        <p:sp>
          <p:nvSpPr>
            <p:cNvPr id="92187" name="Text Box 27">
              <a:extLst>
                <a:ext uri="{FF2B5EF4-FFF2-40B4-BE49-F238E27FC236}">
                  <a16:creationId xmlns:a16="http://schemas.microsoft.com/office/drawing/2014/main" id="{0AAC371C-DAE2-43FF-B183-DCC6CB1F38C4}"/>
                </a:ext>
              </a:extLst>
            </p:cNvPr>
            <p:cNvSpPr txBox="1">
              <a:spLocks noChangeArrowheads="1"/>
            </p:cNvSpPr>
            <p:nvPr/>
          </p:nvSpPr>
          <p:spPr bwMode="auto">
            <a:xfrm>
              <a:off x="2267" y="1512"/>
              <a:ext cx="720" cy="250"/>
            </a:xfrm>
            <a:prstGeom prst="rect">
              <a:avLst/>
            </a:prstGeom>
            <a:noFill/>
            <a:ln w="25400">
              <a:noFill/>
              <a:miter lim="800000"/>
              <a:headEnd/>
              <a:tailEnd/>
            </a:ln>
            <a:effectLst/>
          </p:spPr>
          <p:txBody>
            <a:bodyPr>
              <a:spAutoFit/>
            </a:bodyPr>
            <a:lstStyle/>
            <a:p>
              <a:pPr algn="ctr" eaLnBrk="1" hangingPunct="1">
                <a:spcBef>
                  <a:spcPct val="50000"/>
                </a:spcBef>
                <a:defRPr/>
              </a:pPr>
              <a:r>
                <a:rPr kumimoji="1" lang="en-US" altLang="zh-CN" sz="20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grpSp>
      <p:sp>
        <p:nvSpPr>
          <p:cNvPr id="35843" name="Text Box 28">
            <a:extLst>
              <a:ext uri="{FF2B5EF4-FFF2-40B4-BE49-F238E27FC236}">
                <a16:creationId xmlns:a16="http://schemas.microsoft.com/office/drawing/2014/main" id="{94126756-E398-430C-8D21-77F6706AA1B4}"/>
              </a:ext>
            </a:extLst>
          </p:cNvPr>
          <p:cNvSpPr txBox="1">
            <a:spLocks noChangeArrowheads="1"/>
          </p:cNvSpPr>
          <p:nvPr/>
        </p:nvSpPr>
        <p:spPr bwMode="auto">
          <a:xfrm>
            <a:off x="0" y="266700"/>
            <a:ext cx="8883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3600" b="1">
                <a:latin typeface="微软雅黑" panose="020B0503020204020204" pitchFamily="34" charset="-122"/>
                <a:ea typeface="微软雅黑" panose="020B0503020204020204" pitchFamily="34" charset="-122"/>
              </a:rPr>
              <a:t>为什么一般的食物链上营养级不会多于</a:t>
            </a:r>
            <a:r>
              <a:rPr kumimoji="1" lang="en-US" altLang="zh-CN" sz="3600" b="1">
                <a:latin typeface="微软雅黑" panose="020B0503020204020204" pitchFamily="34" charset="-122"/>
                <a:ea typeface="微软雅黑" panose="020B0503020204020204" pitchFamily="34" charset="-122"/>
              </a:rPr>
              <a:t>5</a:t>
            </a:r>
            <a:r>
              <a:rPr kumimoji="1" lang="zh-CN" altLang="en-US" sz="3600" b="1">
                <a:latin typeface="微软雅黑" panose="020B0503020204020204" pitchFamily="34" charset="-122"/>
                <a:ea typeface="微软雅黑" panose="020B0503020204020204" pitchFamily="34" charset="-122"/>
              </a:rPr>
              <a:t>个？</a:t>
            </a:r>
          </a:p>
        </p:txBody>
      </p:sp>
      <p:sp>
        <p:nvSpPr>
          <p:cNvPr id="92189" name="Text Box 29">
            <a:extLst>
              <a:ext uri="{FF2B5EF4-FFF2-40B4-BE49-F238E27FC236}">
                <a16:creationId xmlns:a16="http://schemas.microsoft.com/office/drawing/2014/main" id="{2EB7BB89-A926-4607-B681-447F9DB0C724}"/>
              </a:ext>
            </a:extLst>
          </p:cNvPr>
          <p:cNvSpPr txBox="1">
            <a:spLocks noChangeArrowheads="1"/>
          </p:cNvSpPr>
          <p:nvPr/>
        </p:nvSpPr>
        <p:spPr bwMode="auto">
          <a:xfrm>
            <a:off x="468313" y="4429125"/>
            <a:ext cx="85201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kumimoji="1" lang="zh-CN" altLang="en-US" sz="2800" b="1">
                <a:latin typeface="微软雅黑" panose="020B0503020204020204" pitchFamily="34" charset="-122"/>
                <a:ea typeface="微软雅黑" panose="020B0503020204020204" pitchFamily="34" charset="-122"/>
              </a:rPr>
              <a:t>答：根据能量传递效率为</a:t>
            </a:r>
            <a:r>
              <a:rPr kumimoji="1" lang="en-US" altLang="zh-CN" sz="2800" b="1">
                <a:latin typeface="微软雅黑" panose="020B0503020204020204" pitchFamily="34" charset="-122"/>
                <a:ea typeface="微软雅黑" panose="020B0503020204020204" pitchFamily="34" charset="-122"/>
              </a:rPr>
              <a:t>10%-20%</a:t>
            </a:r>
            <a:r>
              <a:rPr kumimoji="1" lang="zh-CN" altLang="en-US" sz="2800" b="1">
                <a:latin typeface="微软雅黑" panose="020B0503020204020204" pitchFamily="34" charset="-122"/>
                <a:ea typeface="微软雅黑" panose="020B0503020204020204" pitchFamily="34" charset="-122"/>
              </a:rPr>
              <a:t>计算，流入到下一营养级能量是很少的。所以营养级越高生物种类和数量就越少。当能量流经</a:t>
            </a:r>
            <a:r>
              <a:rPr kumimoji="1" lang="en-US" altLang="zh-CN" sz="2800" b="1">
                <a:latin typeface="微软雅黑" panose="020B0503020204020204" pitchFamily="34" charset="-122"/>
                <a:ea typeface="微软雅黑" panose="020B0503020204020204" pitchFamily="34" charset="-122"/>
              </a:rPr>
              <a:t>4-5</a:t>
            </a:r>
            <a:r>
              <a:rPr kumimoji="1" lang="zh-CN" altLang="en-US" sz="2800" b="1">
                <a:latin typeface="微软雅黑" panose="020B0503020204020204" pitchFamily="34" charset="-122"/>
                <a:ea typeface="微软雅黑" panose="020B0503020204020204" pitchFamily="34" charset="-122"/>
              </a:rPr>
              <a:t>个营养级，所剩的能量就少到不足以再维持下一营养级的生命了。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89"/>
                                        </p:tgtEl>
                                        <p:attrNameLst>
                                          <p:attrName>style.visibility</p:attrName>
                                        </p:attrNameLst>
                                      </p:cBhvr>
                                      <p:to>
                                        <p:strVal val="visible"/>
                                      </p:to>
                                    </p:set>
                                    <p:anim calcmode="lin" valueType="num">
                                      <p:cBhvr additive="base">
                                        <p:cTn id="7" dur="500" fill="hold"/>
                                        <p:tgtEl>
                                          <p:spTgt spid="92189"/>
                                        </p:tgtEl>
                                        <p:attrNameLst>
                                          <p:attrName>ppt_x</p:attrName>
                                        </p:attrNameLst>
                                      </p:cBhvr>
                                      <p:tavLst>
                                        <p:tav tm="0">
                                          <p:val>
                                            <p:strVal val="#ppt_x"/>
                                          </p:val>
                                        </p:tav>
                                        <p:tav tm="100000">
                                          <p:val>
                                            <p:strVal val="#ppt_x"/>
                                          </p:val>
                                        </p:tav>
                                      </p:tavLst>
                                    </p:anim>
                                    <p:anim calcmode="lin" valueType="num">
                                      <p:cBhvr additive="base">
                                        <p:cTn id="8" dur="500" fill="hold"/>
                                        <p:tgtEl>
                                          <p:spTgt spid="92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9"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a:extLst>
              <a:ext uri="{FF2B5EF4-FFF2-40B4-BE49-F238E27FC236}">
                <a16:creationId xmlns:a16="http://schemas.microsoft.com/office/drawing/2014/main" id="{2AFD8E0F-0913-4E88-82D8-BACC4344DE26}"/>
              </a:ext>
            </a:extLst>
          </p:cNvPr>
          <p:cNvSpPr txBox="1">
            <a:spLocks noChangeArrowheads="1"/>
          </p:cNvSpPr>
          <p:nvPr/>
        </p:nvSpPr>
        <p:spPr bwMode="auto">
          <a:xfrm>
            <a:off x="323850" y="196850"/>
            <a:ext cx="741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4000" b="1">
                <a:latin typeface="微软雅黑" panose="020B0503020204020204" pitchFamily="34" charset="-122"/>
                <a:ea typeface="微软雅黑" panose="020B0503020204020204" pitchFamily="34" charset="-122"/>
              </a:rPr>
              <a:t>为什么谚语说“一山不容二虎”？</a:t>
            </a:r>
          </a:p>
        </p:txBody>
      </p:sp>
      <p:sp>
        <p:nvSpPr>
          <p:cNvPr id="36867" name="Rectangle 5">
            <a:extLst>
              <a:ext uri="{FF2B5EF4-FFF2-40B4-BE49-F238E27FC236}">
                <a16:creationId xmlns:a16="http://schemas.microsoft.com/office/drawing/2014/main" id="{A8C3A8DD-E96E-4E55-90F7-39D6931EB916}"/>
              </a:ext>
            </a:extLst>
          </p:cNvPr>
          <p:cNvSpPr>
            <a:spLocks noChangeArrowheads="1"/>
          </p:cNvSpPr>
          <p:nvPr/>
        </p:nvSpPr>
        <p:spPr bwMode="auto">
          <a:xfrm>
            <a:off x="468313" y="1417638"/>
            <a:ext cx="43926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zh-CN" altLang="en-US" sz="2800" b="1">
                <a:solidFill>
                  <a:srgbClr val="FF0000"/>
                </a:solidFill>
                <a:latin typeface="微软雅黑" panose="020B0503020204020204" pitchFamily="34" charset="-122"/>
                <a:ea typeface="微软雅黑" panose="020B0503020204020204" pitchFamily="34" charset="-122"/>
              </a:rPr>
              <a:t>参考要点</a:t>
            </a:r>
            <a:r>
              <a:rPr lang="en-US" altLang="zh-CN" sz="2800" b="1">
                <a:solidFill>
                  <a:srgbClr val="FF0000"/>
                </a:solidFill>
                <a:latin typeface="微软雅黑" panose="020B0503020204020204" pitchFamily="34" charset="-122"/>
                <a:ea typeface="微软雅黑" panose="020B0503020204020204" pitchFamily="34" charset="-122"/>
              </a:rPr>
              <a:t>:</a:t>
            </a:r>
          </a:p>
        </p:txBody>
      </p:sp>
      <p:pic>
        <p:nvPicPr>
          <p:cNvPr id="36868" name="Picture 6" descr="DW0313">
            <a:extLst>
              <a:ext uri="{FF2B5EF4-FFF2-40B4-BE49-F238E27FC236}">
                <a16:creationId xmlns:a16="http://schemas.microsoft.com/office/drawing/2014/main" id="{C3091FA9-CE2B-444D-8AFF-A61C037AF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469"/>
          <a:stretch>
            <a:fillRect/>
          </a:stretch>
        </p:blipFill>
        <p:spPr bwMode="auto">
          <a:xfrm>
            <a:off x="5775325" y="1916113"/>
            <a:ext cx="3062288"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文本框 8">
            <a:extLst>
              <a:ext uri="{FF2B5EF4-FFF2-40B4-BE49-F238E27FC236}">
                <a16:creationId xmlns:a16="http://schemas.microsoft.com/office/drawing/2014/main" id="{BC3213A3-5979-4412-96D4-75073FB67BA5}"/>
              </a:ext>
            </a:extLst>
          </p:cNvPr>
          <p:cNvSpPr txBox="1">
            <a:spLocks noChangeArrowheads="1"/>
          </p:cNvSpPr>
          <p:nvPr/>
        </p:nvSpPr>
        <p:spPr bwMode="auto">
          <a:xfrm>
            <a:off x="827088" y="1989138"/>
            <a:ext cx="46450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algn="just" eaLnBrk="1" hangingPunct="1">
              <a:lnSpc>
                <a:spcPct val="130000"/>
              </a:lnSpc>
            </a:pPr>
            <a:r>
              <a:rPr lang="zh-CN" altLang="en-US" sz="2400" b="1">
                <a:latin typeface="微软雅黑" panose="020B0503020204020204" pitchFamily="34" charset="-122"/>
                <a:ea typeface="微软雅黑" panose="020B0503020204020204" pitchFamily="34" charset="-122"/>
              </a:rPr>
              <a:t>根据生态系统中能量流动逐级递减的特点和规律，营养级越高，可利用的能量就越少，老虎在生态系统中几乎是最高营养级，通过食物链</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网</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流经老虎的能量已减到很小的程度。因此，老虎的数量将是很少的。故“一山不容二虎”有一定的生态学道理。 </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8F2CE93-BCBD-454F-B623-1BDDF9D05E1F}"/>
              </a:ext>
            </a:extLst>
          </p:cNvPr>
          <p:cNvSpPr>
            <a:spLocks noGrp="1" noChangeArrowheads="1"/>
          </p:cNvSpPr>
          <p:nvPr>
            <p:ph type="title" idx="4294967295"/>
          </p:nvPr>
        </p:nvSpPr>
        <p:spPr>
          <a:xfrm>
            <a:off x="304800" y="1125538"/>
            <a:ext cx="8534400" cy="644525"/>
          </a:xfrm>
        </p:spPr>
        <p:txBody>
          <a:bodyPr/>
          <a:lstStyle/>
          <a:p>
            <a:pPr marL="571500" indent="-571500" eaLnBrk="1" hangingPunct="1">
              <a:buFont typeface="Wingdings" panose="05000000000000000000" pitchFamily="2" charset="2"/>
              <a:buChar char="Ø"/>
            </a:pPr>
            <a:r>
              <a:rPr lang="zh-CN" altLang="en-US" sz="4000" b="1">
                <a:solidFill>
                  <a:srgbClr val="000099"/>
                </a:solidFill>
                <a:latin typeface="微软雅黑" panose="020B0503020204020204" pitchFamily="34" charset="-122"/>
                <a:ea typeface="微软雅黑" panose="020B0503020204020204" pitchFamily="34" charset="-122"/>
              </a:rPr>
              <a:t>引申：</a:t>
            </a:r>
            <a:r>
              <a:rPr lang="en-US" altLang="zh-CN" sz="3200" b="1">
                <a:solidFill>
                  <a:srgbClr val="000099"/>
                </a:solidFill>
                <a:latin typeface="微软雅黑" panose="020B0503020204020204" pitchFamily="34" charset="-122"/>
                <a:ea typeface="微软雅黑" panose="020B0503020204020204" pitchFamily="34" charset="-122"/>
              </a:rPr>
              <a:t/>
            </a:r>
            <a:br>
              <a:rPr lang="en-US" altLang="zh-CN" sz="3200" b="1">
                <a:solidFill>
                  <a:srgbClr val="000099"/>
                </a:solidFill>
                <a:latin typeface="微软雅黑" panose="020B0503020204020204" pitchFamily="34" charset="-122"/>
                <a:ea typeface="微软雅黑" panose="020B0503020204020204" pitchFamily="34" charset="-122"/>
              </a:rPr>
            </a:br>
            <a:r>
              <a:rPr lang="zh-CN" altLang="en-US" sz="3200" b="1">
                <a:solidFill>
                  <a:srgbClr val="000099"/>
                </a:solidFill>
                <a:latin typeface="微软雅黑" panose="020B0503020204020204" pitchFamily="34" charset="-122"/>
                <a:ea typeface="微软雅黑" panose="020B0503020204020204" pitchFamily="34" charset="-122"/>
              </a:rPr>
              <a:t>人增加一千克，要消耗多少千克的植物？</a:t>
            </a:r>
            <a:r>
              <a:rPr lang="en-US" altLang="zh-CN" sz="3200" b="1">
                <a:solidFill>
                  <a:srgbClr val="000099"/>
                </a:solidFill>
                <a:latin typeface="微软雅黑" panose="020B0503020204020204" pitchFamily="34" charset="-122"/>
                <a:ea typeface="微软雅黑" panose="020B0503020204020204" pitchFamily="34" charset="-122"/>
              </a:rPr>
              <a:t/>
            </a:r>
            <a:br>
              <a:rPr lang="en-US" altLang="zh-CN" sz="3200" b="1">
                <a:solidFill>
                  <a:srgbClr val="000099"/>
                </a:solidFill>
                <a:latin typeface="微软雅黑" panose="020B0503020204020204" pitchFamily="34" charset="-122"/>
                <a:ea typeface="微软雅黑" panose="020B0503020204020204" pitchFamily="34" charset="-122"/>
              </a:rPr>
            </a:br>
            <a:r>
              <a:rPr lang="zh-CN" altLang="en-US" sz="3200" b="1">
                <a:solidFill>
                  <a:srgbClr val="000099"/>
                </a:solidFill>
                <a:latin typeface="微软雅黑" panose="020B0503020204020204" pitchFamily="34" charset="-122"/>
                <a:ea typeface="微软雅黑" panose="020B0503020204020204" pitchFamily="34" charset="-122"/>
              </a:rPr>
              <a:t>为什么肉类食品的价格比小白菜价格高？</a:t>
            </a:r>
          </a:p>
        </p:txBody>
      </p:sp>
      <p:sp>
        <p:nvSpPr>
          <p:cNvPr id="102403" name="Rectangle 3">
            <a:extLst>
              <a:ext uri="{FF2B5EF4-FFF2-40B4-BE49-F238E27FC236}">
                <a16:creationId xmlns:a16="http://schemas.microsoft.com/office/drawing/2014/main" id="{6534D6A9-5904-45B4-A892-D03A1439C872}"/>
              </a:ext>
            </a:extLst>
          </p:cNvPr>
          <p:cNvSpPr>
            <a:spLocks noGrp="1" noChangeArrowheads="1"/>
          </p:cNvSpPr>
          <p:nvPr>
            <p:ph idx="4294967295"/>
          </p:nvPr>
        </p:nvSpPr>
        <p:spPr>
          <a:xfrm>
            <a:off x="684213" y="2565400"/>
            <a:ext cx="8058150" cy="3095625"/>
          </a:xfrm>
        </p:spPr>
        <p:txBody>
          <a:bodyPr/>
          <a:lstStyle/>
          <a:p>
            <a:pPr eaLnBrk="1" hangingPunct="1">
              <a:lnSpc>
                <a:spcPct val="120000"/>
              </a:lnSpc>
            </a:pPr>
            <a:r>
              <a:rPr lang="zh-CN" altLang="en-US" b="1">
                <a:latin typeface="微软雅黑" panose="020B0503020204020204" pitchFamily="34" charset="-122"/>
                <a:ea typeface="微软雅黑" panose="020B0503020204020204" pitchFamily="34" charset="-122"/>
              </a:rPr>
              <a:t>美国生态学家林德曼，提出了“十分之一定律”：从理论上讲，一个人靠吃鱼增长身体</a:t>
            </a:r>
            <a:r>
              <a:rPr lang="en-US" altLang="zh-CN" b="1">
                <a:latin typeface="微软雅黑" panose="020B0503020204020204" pitchFamily="34" charset="-122"/>
                <a:ea typeface="微软雅黑" panose="020B0503020204020204" pitchFamily="34" charset="-122"/>
              </a:rPr>
              <a:t>1kg</a:t>
            </a:r>
            <a:r>
              <a:rPr lang="zh-CN" altLang="en-US" b="1">
                <a:latin typeface="微软雅黑" panose="020B0503020204020204" pitchFamily="34" charset="-122"/>
                <a:ea typeface="微软雅黑" panose="020B0503020204020204" pitchFamily="34" charset="-122"/>
              </a:rPr>
              <a:t>，就得吃掉</a:t>
            </a:r>
            <a:r>
              <a:rPr lang="en-US" altLang="zh-CN" b="1">
                <a:latin typeface="微软雅黑" panose="020B0503020204020204" pitchFamily="34" charset="-122"/>
                <a:ea typeface="微软雅黑" panose="020B0503020204020204" pitchFamily="34" charset="-122"/>
              </a:rPr>
              <a:t>10kg</a:t>
            </a:r>
            <a:r>
              <a:rPr lang="zh-CN" altLang="en-US" b="1">
                <a:latin typeface="微软雅黑" panose="020B0503020204020204" pitchFamily="34" charset="-122"/>
                <a:ea typeface="微软雅黑" panose="020B0503020204020204" pitchFamily="34" charset="-122"/>
              </a:rPr>
              <a:t>鱼，</a:t>
            </a:r>
            <a:r>
              <a:rPr lang="en-US" altLang="zh-CN" b="1">
                <a:latin typeface="微软雅黑" panose="020B0503020204020204" pitchFamily="34" charset="-122"/>
                <a:ea typeface="微软雅黑" panose="020B0503020204020204" pitchFamily="34" charset="-122"/>
              </a:rPr>
              <a:t>10kg</a:t>
            </a:r>
            <a:r>
              <a:rPr lang="zh-CN" altLang="en-US" b="1">
                <a:latin typeface="微软雅黑" panose="020B0503020204020204" pitchFamily="34" charset="-122"/>
                <a:ea typeface="微软雅黑" panose="020B0503020204020204" pitchFamily="34" charset="-122"/>
              </a:rPr>
              <a:t>的鱼则要吃掉</a:t>
            </a:r>
            <a:r>
              <a:rPr lang="en-US" altLang="zh-CN" b="1">
                <a:latin typeface="微软雅黑" panose="020B0503020204020204" pitchFamily="34" charset="-122"/>
                <a:ea typeface="微软雅黑" panose="020B0503020204020204" pitchFamily="34" charset="-122"/>
              </a:rPr>
              <a:t>100kg</a:t>
            </a:r>
            <a:r>
              <a:rPr lang="zh-CN" altLang="en-US" b="1">
                <a:latin typeface="微软雅黑" panose="020B0503020204020204" pitchFamily="34" charset="-122"/>
                <a:ea typeface="微软雅黑" panose="020B0503020204020204" pitchFamily="34" charset="-122"/>
              </a:rPr>
              <a:t>的浮游动物，</a:t>
            </a:r>
            <a:r>
              <a:rPr lang="en-US" altLang="zh-CN" b="1">
                <a:latin typeface="微软雅黑" panose="020B0503020204020204" pitchFamily="34" charset="-122"/>
                <a:ea typeface="微软雅黑" panose="020B0503020204020204" pitchFamily="34" charset="-122"/>
              </a:rPr>
              <a:t>100kg</a:t>
            </a:r>
            <a:r>
              <a:rPr lang="zh-CN" altLang="en-US" b="1">
                <a:latin typeface="微软雅黑" panose="020B0503020204020204" pitchFamily="34" charset="-122"/>
                <a:ea typeface="微软雅黑" panose="020B0503020204020204" pitchFamily="34" charset="-122"/>
              </a:rPr>
              <a:t>的浮游动物要吃掉</a:t>
            </a:r>
            <a:r>
              <a:rPr lang="en-US" altLang="zh-CN" b="1">
                <a:latin typeface="微软雅黑" panose="020B0503020204020204" pitchFamily="34" charset="-122"/>
                <a:ea typeface="微软雅黑" panose="020B0503020204020204" pitchFamily="34" charset="-122"/>
              </a:rPr>
              <a:t>1000kg</a:t>
            </a:r>
            <a:r>
              <a:rPr lang="zh-CN" altLang="en-US" b="1">
                <a:latin typeface="微软雅黑" panose="020B0503020204020204" pitchFamily="34" charset="-122"/>
                <a:ea typeface="微软雅黑" panose="020B0503020204020204" pitchFamily="34" charset="-122"/>
              </a:rPr>
              <a:t>的浮游植物。也就是说，</a:t>
            </a:r>
            <a:r>
              <a:rPr lang="en-US" altLang="zh-CN" b="1">
                <a:latin typeface="微软雅黑" panose="020B0503020204020204" pitchFamily="34" charset="-122"/>
                <a:ea typeface="微软雅黑" panose="020B0503020204020204" pitchFamily="34" charset="-122"/>
              </a:rPr>
              <a:t>1000kg</a:t>
            </a:r>
            <a:r>
              <a:rPr lang="zh-CN" altLang="en-US" b="1">
                <a:latin typeface="微软雅黑" panose="020B0503020204020204" pitchFamily="34" charset="-122"/>
                <a:ea typeface="微软雅黑" panose="020B0503020204020204" pitchFamily="34" charset="-122"/>
              </a:rPr>
              <a:t>的浮游植物才能养活</a:t>
            </a:r>
            <a:r>
              <a:rPr lang="en-US" altLang="zh-CN" b="1">
                <a:latin typeface="微软雅黑" panose="020B0503020204020204" pitchFamily="34" charset="-122"/>
                <a:ea typeface="微软雅黑" panose="020B0503020204020204" pitchFamily="34" charset="-122"/>
              </a:rPr>
              <a:t>10kg</a:t>
            </a:r>
            <a:r>
              <a:rPr lang="zh-CN" altLang="en-US" b="1">
                <a:latin typeface="微软雅黑" panose="020B0503020204020204" pitchFamily="34" charset="-122"/>
                <a:ea typeface="微软雅黑" panose="020B0503020204020204" pitchFamily="34" charset="-122"/>
              </a:rPr>
              <a:t>的鱼，进而才能使人增长</a:t>
            </a:r>
            <a:r>
              <a:rPr lang="en-US" altLang="zh-CN" b="1">
                <a:latin typeface="微软雅黑" panose="020B0503020204020204" pitchFamily="34" charset="-122"/>
                <a:ea typeface="微软雅黑" panose="020B0503020204020204" pitchFamily="34" charset="-122"/>
              </a:rPr>
              <a:t>1kg</a:t>
            </a:r>
            <a:r>
              <a:rPr lang="zh-CN" altLang="en-US" b="1">
                <a:latin typeface="微软雅黑" panose="020B0503020204020204" pitchFamily="34" charset="-122"/>
                <a:ea typeface="微软雅黑" panose="020B0503020204020204" pitchFamily="34" charset="-122"/>
              </a:rPr>
              <a:t>体重。</a:t>
            </a:r>
            <a:r>
              <a:rPr lang="zh-CN" altLang="en-US">
                <a:latin typeface="微软雅黑" panose="020B0503020204020204" pitchFamily="34" charset="-122"/>
                <a:ea typeface="微软雅黑" panose="020B0503020204020204" pitchFamily="34"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diamond(in)">
                                      <p:cBhvr>
                                        <p:cTn id="7" dur="500"/>
                                        <p:tgtEl>
                                          <p:spTgt spid="1024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3B4A152-CC03-4897-BE04-1781B62EF8F1}"/>
              </a:ext>
            </a:extLst>
          </p:cNvPr>
          <p:cNvSpPr>
            <a:spLocks noGrp="1" noChangeArrowheads="1"/>
          </p:cNvSpPr>
          <p:nvPr>
            <p:ph type="title" idx="4294967295"/>
          </p:nvPr>
        </p:nvSpPr>
        <p:spPr>
          <a:xfrm>
            <a:off x="304800" y="204788"/>
            <a:ext cx="8534400" cy="646112"/>
          </a:xfrm>
          <a:noFill/>
        </p:spPr>
        <p:txBody>
          <a:bodyPr/>
          <a:lstStyle/>
          <a:p>
            <a:pPr eaLnBrk="1" hangingPunct="1"/>
            <a:r>
              <a:rPr lang="zh-CN" altLang="en-US"/>
              <a:t>四、研究能量流动的实践意义</a:t>
            </a:r>
          </a:p>
        </p:txBody>
      </p:sp>
      <p:sp>
        <p:nvSpPr>
          <p:cNvPr id="35844" name="Text Box 5">
            <a:extLst>
              <a:ext uri="{FF2B5EF4-FFF2-40B4-BE49-F238E27FC236}">
                <a16:creationId xmlns:a16="http://schemas.microsoft.com/office/drawing/2014/main" id="{52514C1D-AC02-43ED-B8E1-3ABEE0DF9C69}"/>
              </a:ext>
            </a:extLst>
          </p:cNvPr>
          <p:cNvSpPr txBox="1">
            <a:spLocks noChangeArrowheads="1"/>
          </p:cNvSpPr>
          <p:nvPr/>
        </p:nvSpPr>
        <p:spPr bwMode="auto">
          <a:xfrm>
            <a:off x="754063" y="1470025"/>
            <a:ext cx="7994650" cy="1631950"/>
          </a:xfrm>
          <a:prstGeom prst="rect">
            <a:avLst/>
          </a:prstGeom>
          <a:noFill/>
          <a:ln>
            <a:noFill/>
          </a:ln>
        </p:spPr>
        <p:txBody>
          <a:bodyPr>
            <a:spAutoFit/>
          </a:bodyPr>
          <a:lstStyle>
            <a:defPPr>
              <a:defRPr lang="en-US"/>
            </a:defPPr>
            <a:lvl1pPr marL="514350" indent="-514350" algn="just" eaLnBrk="1" hangingPunct="1">
              <a:buClrTx/>
              <a:buFont typeface="+mj-lt"/>
              <a:buAutoNum type="arabicPeriod" startAt="2"/>
              <a:defRPr kumimoji="1" sz="3200" b="1">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lvl2pPr>
            <a:lvl3pPr marL="1143000" indent="-228600">
              <a:spcBef>
                <a:spcPct val="20000"/>
              </a:spcBef>
              <a:buClr>
                <a:schemeClr val="tx1"/>
              </a:buClr>
              <a:buChar char="•"/>
              <a:defRPr sz="22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pPr>
              <a:buFont typeface="+mj-lt"/>
              <a:buAutoNum type="arabicPeriod"/>
              <a:defRPr/>
            </a:pPr>
            <a:r>
              <a:rPr lang="zh-CN" altLang="en-US" dirty="0"/>
              <a:t>帮助人们科学规划、设计人工生态系统，使能量得到最有效的利用。</a:t>
            </a:r>
          </a:p>
          <a:p>
            <a:pPr marL="0" indent="0">
              <a:spcBef>
                <a:spcPts val="600"/>
              </a:spcBef>
              <a:buFont typeface="+mj-lt"/>
              <a:buNone/>
              <a:defRPr/>
            </a:pPr>
            <a:r>
              <a:rPr lang="zh-CN" altLang="en-US" dirty="0"/>
              <a:t>    </a:t>
            </a:r>
            <a:r>
              <a:rPr lang="zh-CN" altLang="en-US" dirty="0">
                <a:solidFill>
                  <a:srgbClr val="002060"/>
                </a:solidFill>
              </a:rPr>
              <a:t>如：生态农业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F03EE095-5F6C-41EC-B867-B4C9C504F978}"/>
              </a:ext>
            </a:extLst>
          </p:cNvPr>
          <p:cNvSpPr>
            <a:spLocks noChangeArrowheads="1"/>
          </p:cNvSpPr>
          <p:nvPr/>
        </p:nvSpPr>
        <p:spPr bwMode="auto">
          <a:xfrm>
            <a:off x="2843213" y="6099175"/>
            <a:ext cx="381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r>
              <a:rPr kumimoji="1" lang="zh-CN" altLang="en-US" b="1">
                <a:latin typeface="微软雅黑" panose="020B0503020204020204" pitchFamily="34" charset="-122"/>
                <a:ea typeface="微软雅黑" panose="020B0503020204020204" pitchFamily="34" charset="-122"/>
              </a:rPr>
              <a:t>佛山地区的桑基鱼塘</a:t>
            </a:r>
          </a:p>
        </p:txBody>
      </p:sp>
      <p:pic>
        <p:nvPicPr>
          <p:cNvPr id="39939" name="图片 2">
            <a:extLst>
              <a:ext uri="{FF2B5EF4-FFF2-40B4-BE49-F238E27FC236}">
                <a16:creationId xmlns:a16="http://schemas.microsoft.com/office/drawing/2014/main" id="{6A066D60-6045-44D3-B650-9C317B15F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 y="188913"/>
            <a:ext cx="7737475" cy="580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0.6|0.9"/>
</p:tagLst>
</file>

<file path=ppt/theme/theme1.xml><?xml version="1.0" encoding="utf-8"?>
<a:theme xmlns:a="http://schemas.openxmlformats.org/drawingml/2006/main" name="1_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169TGp_arrow_light</Template>
  <TotalTime>1609</TotalTime>
  <Words>12307</Words>
  <Application>Microsoft Office PowerPoint</Application>
  <PresentationFormat>全屏显示(4:3)</PresentationFormat>
  <Paragraphs>1384</Paragraphs>
  <Slides>210</Slides>
  <Notes>73</Notes>
  <HiddenSlides>11</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210</vt:i4>
      </vt:variant>
    </vt:vector>
  </HeadingPairs>
  <TitlesOfParts>
    <vt:vector size="232" baseType="lpstr">
      <vt:lpstr>MS PGothic</vt:lpstr>
      <vt:lpstr>zuoyeFont_mathFont</vt:lpstr>
      <vt:lpstr>等线 Light</vt:lpstr>
      <vt:lpstr>仿宋_GB2312</vt:lpstr>
      <vt:lpstr>黑体</vt:lpstr>
      <vt:lpstr>华文彩云</vt:lpstr>
      <vt:lpstr>华文仿宋</vt:lpstr>
      <vt:lpstr>华文行楷</vt:lpstr>
      <vt:lpstr>华文新魏</vt:lpstr>
      <vt:lpstr>华文中宋</vt:lpstr>
      <vt:lpstr>楷体_GB2312</vt:lpstr>
      <vt:lpstr>宋体</vt:lpstr>
      <vt:lpstr>微软雅黑</vt:lpstr>
      <vt:lpstr>幼圆</vt:lpstr>
      <vt:lpstr>Arial</vt:lpstr>
      <vt:lpstr>Arial</vt:lpstr>
      <vt:lpstr>Symbol</vt:lpstr>
      <vt:lpstr>Times New Roman</vt:lpstr>
      <vt:lpstr>Wingdings</vt:lpstr>
      <vt:lpstr>1_C6eActiveLectureQuestions</vt:lpstr>
      <vt:lpstr>2_C6eActiveLectureQuestions</vt:lpstr>
      <vt:lpstr>默认设计模板</vt:lpstr>
      <vt:lpstr>第八章 生态系统及其稳定性</vt:lpstr>
      <vt:lpstr>第五章 生态系统及其稳定性</vt:lpstr>
      <vt:lpstr>PowerPoint 演示文稿</vt:lpstr>
      <vt:lpstr>一、生态系统的范围</vt:lpstr>
      <vt:lpstr>PowerPoint 演示文稿</vt:lpstr>
      <vt:lpstr>PowerPoint 演示文稿</vt:lpstr>
      <vt:lpstr>PowerPoint 演示文稿</vt:lpstr>
      <vt:lpstr>PowerPoint 演示文稿</vt:lpstr>
      <vt:lpstr>生物圈（biosphere）</vt:lpstr>
      <vt:lpstr>PowerPoint 演示文稿</vt:lpstr>
      <vt:lpstr>PowerPoint 演示文稿</vt:lpstr>
      <vt:lpstr>PowerPoint 演示文稿</vt:lpstr>
      <vt:lpstr>1、森林生态系统</vt:lpstr>
      <vt:lpstr>1、森林生态系统</vt:lpstr>
      <vt:lpstr>PowerPoint 演示文稿</vt:lpstr>
      <vt:lpstr>PowerPoint 演示文稿</vt:lpstr>
      <vt:lpstr>PowerPoint 演示文稿</vt:lpstr>
      <vt:lpstr>PowerPoint 演示文稿</vt:lpstr>
      <vt:lpstr>PowerPoint 演示文稿</vt:lpstr>
      <vt:lpstr>PowerPoint 演示文稿</vt:lpstr>
      <vt:lpstr>4、海洋生态系统</vt:lpstr>
      <vt:lpstr>4、海洋生态系统</vt:lpstr>
      <vt:lpstr>PowerPoint 演示文稿</vt:lpstr>
      <vt:lpstr>PowerPoint 演示文稿</vt:lpstr>
      <vt:lpstr>PowerPoint 演示文稿</vt:lpstr>
      <vt:lpstr>PowerPoint 演示文稿</vt:lpstr>
      <vt:lpstr>PowerPoint 演示文稿</vt:lpstr>
      <vt:lpstr>热泉地貌——烟囱</vt:lpstr>
      <vt:lpstr>PowerPoint 演示文稿</vt:lpstr>
      <vt:lpstr>白色喷发物沉积物多为白色，主要成分是碳酸钙和碳酸镁</vt:lpstr>
      <vt:lpstr>已经停止喷发的白色石灰质热泉沉积</vt:lpstr>
      <vt:lpstr>没有形成烟囱堆积的热液口，附近有黑色的金属软泥，构成了“热液矿床”</vt:lpstr>
      <vt:lpstr>PowerPoint 演示文稿</vt:lpstr>
      <vt:lpstr>PowerPoint 演示文稿</vt:lpstr>
      <vt:lpstr>PowerPoint 演示文稿</vt:lpstr>
      <vt:lpstr>PowerPoint 演示文稿</vt:lpstr>
      <vt:lpstr>群集的巨型管虫 </vt:lpstr>
      <vt:lpstr>PowerPoint 演示文稿</vt:lpstr>
      <vt:lpstr>PowerPoint 演示文稿</vt:lpstr>
      <vt:lpstr>PowerPoint 演示文稿</vt:lpstr>
      <vt:lpstr>图为一只粉色海蜘蛛和海螃蟹在热泉附近的岩石上爬行</vt:lpstr>
      <vt:lpstr>PowerPoint 演示文稿</vt:lpstr>
      <vt:lpstr>PowerPoint 演示文稿</vt:lpstr>
      <vt:lpstr>6、湿地生态系统</vt:lpstr>
      <vt:lpstr>7、城市生态系统</vt:lpstr>
      <vt:lpstr>7、城市生态系统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生态系统结构模型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食物网中的食物链与营养级</vt:lpstr>
      <vt:lpstr>食物网特点</vt:lpstr>
      <vt:lpstr>食物网特点</vt:lpstr>
      <vt:lpstr>总结</vt:lpstr>
      <vt:lpstr>PowerPoint 演示文稿</vt:lpstr>
      <vt:lpstr>PowerPoint 演示文稿</vt:lpstr>
      <vt:lpstr>第五章 生态系统及其稳定性</vt:lpstr>
      <vt:lpstr>复习</vt:lpstr>
      <vt:lpstr>PowerPoint 演示文稿</vt:lpstr>
      <vt:lpstr>PowerPoint 演示文稿</vt:lpstr>
      <vt:lpstr>能量流动的分析</vt:lpstr>
      <vt:lpstr>能量流动的过程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能量在种群之间的流动情况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引申： 人增加一千克，要消耗多少千克的植物？ 为什么肉类食品的价格比小白菜价格高？</vt:lpstr>
      <vt:lpstr>四、研究能量流动的实践意义</vt:lpstr>
      <vt:lpstr>PowerPoint 演示文稿</vt:lpstr>
      <vt:lpstr>PowerPoint 演示文稿</vt:lpstr>
      <vt:lpstr>四、研究能量流动的实践意义</vt:lpstr>
      <vt:lpstr>PowerPoint 演示文稿</vt:lpstr>
      <vt:lpstr>PowerPoint 演示文稿</vt:lpstr>
      <vt:lpstr>调查 参考调查点：稻田生态系统</vt:lpstr>
      <vt:lpstr>PowerPoint 演示文稿</vt:lpstr>
      <vt:lpstr>PowerPoint 演示文稿</vt:lpstr>
      <vt:lpstr>第五章 生态系统及其稳定性</vt:lpstr>
      <vt:lpstr>PowerPoint 演示文稿</vt:lpstr>
      <vt:lpstr>一、物质循环的概念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第五章 生态系统及其稳定性</vt:lpstr>
      <vt:lpstr>PowerPoint 演示文稿</vt:lpstr>
      <vt:lpstr>1. 什么是信息？</vt:lpstr>
      <vt:lpstr>2. 信息传递的过程是怎样的？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植物有没有信息传递？</vt:lpstr>
      <vt:lpstr>植物有没有信息传递？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信息传递在农业生产中的应用</vt:lpstr>
      <vt:lpstr>PowerPoint 演示文稿</vt:lpstr>
      <vt:lpstr>PowerPoint 演示文稿</vt:lpstr>
      <vt:lpstr>PowerPoint 演示文稿</vt:lpstr>
      <vt:lpstr>PowerPoint 演示文稿</vt:lpstr>
      <vt:lpstr>PowerPoint 演示文稿</vt:lpstr>
      <vt:lpstr>第五章 生态系统及其稳定性</vt:lpstr>
      <vt:lpstr>PowerPoint 演示文稿</vt:lpstr>
      <vt:lpstr>PowerPoint 演示文稿</vt:lpstr>
      <vt:lpstr>PowerPoint 演示文稿</vt:lpstr>
      <vt:lpstr>一、生态系统稳定性的概念</vt:lpstr>
      <vt:lpstr>二、生态系统稳定性的原因</vt:lpstr>
      <vt:lpstr>负反馈调节</vt:lpstr>
      <vt:lpstr>PowerPoint 演示文稿</vt:lpstr>
      <vt:lpstr>PowerPoint 演示文稿</vt:lpstr>
      <vt:lpstr>PowerPoint 演示文稿</vt:lpstr>
      <vt:lpstr>PowerPoint 演示文稿</vt:lpstr>
      <vt:lpstr>PowerPoint 演示文稿</vt:lpstr>
      <vt:lpstr>    我们仍然处在沙尘暴的威胁之下，沙尘暴只是一个符号，真正威胁我们的是生态环境的持续恶化。 </vt:lpstr>
      <vt:lpstr>PowerPoint 演示文稿</vt:lpstr>
      <vt:lpstr>PowerPoint 演示文稿</vt:lpstr>
      <vt:lpstr>PowerPoint 演示文稿</vt:lpstr>
      <vt:lpstr>PowerPoint 演示文稿</vt:lpstr>
      <vt:lpstr>PowerPoint 演示文稿</vt:lpstr>
      <vt:lpstr>PowerPoint 演示文稿</vt:lpstr>
      <vt:lpstr>三、抵抗力稳定性和恢复力稳定性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生物圈2号的启示</vt:lpstr>
      <vt:lpstr>PowerPoint 演示文稿</vt:lpstr>
      <vt:lpstr>通过本节的学习，要明确以下观点： </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微软用户</dc:creator>
  <cp:lastModifiedBy>iamyanhan@126.com</cp:lastModifiedBy>
  <cp:revision>189</cp:revision>
  <dcterms:created xsi:type="dcterms:W3CDTF">2008-01-14T06:31:55Z</dcterms:created>
  <dcterms:modified xsi:type="dcterms:W3CDTF">2023-12-11T15:19:12Z</dcterms:modified>
</cp:coreProperties>
</file>